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 varScale="1">
        <p:scale>
          <a:sx n="62" d="100"/>
          <a:sy n="62" d="100"/>
        </p:scale>
        <p:origin x="2866" y="6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4.23\&#1050;&#1088;&#1072;&#1089;&#1086;&#1090;&#1072;%202023%20-%203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4.23\&#1050;&#1088;&#1072;&#1089;&#1086;&#1090;&#1072;%202023%20-%203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4.23\&#1050;&#1088;&#1072;&#1089;&#1086;&#1090;&#1072;%202023%20-%203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4.23\&#1050;&#1088;&#1072;&#1089;&#1086;&#1090;&#1072;%202023%20-%203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4.23\&#1050;&#1088;&#1072;&#1089;&#1086;&#1090;&#1072;%202023%20-%203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4.23\&#1050;&#1088;&#1072;&#1089;&#1086;&#1090;&#1072;%202023%20-%203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27894425789052"/>
          <c:y val="0.50888098966047424"/>
          <c:w val="0.63186892520832838"/>
          <c:h val="0.448750934506932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2"/>
                <c:pt idx="0">
                  <c:v>на 01.01.2023г.</c:v>
                </c:pt>
                <c:pt idx="1">
                  <c:v>на 01.04.2023г.</c:v>
                </c:pt>
              </c:strCache>
            </c:strRef>
          </c:cat>
          <c:val>
            <c:numRef>
              <c:f>'Мун долг'!$B$4:$B$8</c:f>
              <c:numCache>
                <c:formatCode>#\ ##0.0</c:formatCode>
                <c:ptCount val="5"/>
                <c:pt idx="0">
                  <c:v>23.8</c:v>
                </c:pt>
                <c:pt idx="1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6D-4A39-98DC-104E938C3E87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2"/>
                <c:pt idx="0">
                  <c:v>на 01.01.2023г.</c:v>
                </c:pt>
                <c:pt idx="1">
                  <c:v>на 01.04.2023г.</c:v>
                </c:pt>
              </c:strCache>
            </c:strRef>
          </c:cat>
          <c:val>
            <c:numRef>
              <c:f>'Мун долг'!$C$4:$C$8</c:f>
              <c:numCache>
                <c:formatCode>#\ ##0.0</c:formatCode>
                <c:ptCount val="5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6D-4A39-98DC-104E938C3E87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2"/>
                <c:pt idx="0">
                  <c:v>на 01.01.2023г.</c:v>
                </c:pt>
                <c:pt idx="1">
                  <c:v>на 01.04.2023г.</c:v>
                </c:pt>
              </c:strCache>
            </c:strRef>
          </c:cat>
          <c:val>
            <c:numRef>
              <c:f>'Мун долг'!$D$4:$D$7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6D-4A39-98DC-104E938C3E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7694703551815848E-2"/>
          <c:y val="0.32890800220049937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749263875968E-3"/>
                  <c:y val="-5.84582272086218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9E-4CA3-B78E-0388A0185332}"/>
                </c:ext>
              </c:extLst>
            </c:dLbl>
            <c:dLbl>
              <c:idx val="2"/>
              <c:layout>
                <c:manualLayout>
                  <c:x val="-3.3256520372892007E-2"/>
                  <c:y val="0.1303897320394889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89E-4CA3-B78E-0388A018533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конс'!$B$2:$D$2</c:f>
              <c:numCache>
                <c:formatCode>#\ ##0.0</c:formatCode>
                <c:ptCount val="3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9E-4CA3-B78E-0388A0185332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  <c:pt idx="11">
                  <c:v>141.39764588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9E-4CA3-B78E-0388A0185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9E-4CA3-B78E-0388A0185332}"/>
                </c:ext>
              </c:extLst>
            </c:dLbl>
            <c:dLbl>
              <c:idx val="2"/>
              <c:layout>
                <c:manualLayout>
                  <c:x val="3.6766930856697274E-3"/>
                  <c:y val="1.7543467278506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89E-4CA3-B78E-0388A0185332}"/>
                </c:ext>
              </c:extLst>
            </c:dLbl>
            <c:dLbl>
              <c:idx val="4"/>
              <c:layout>
                <c:manualLayout>
                  <c:x val="-2.7477441711903163E-2"/>
                  <c:y val="4.1666824050221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9E-4CA3-B78E-0388A0185332}"/>
                </c:ext>
              </c:extLst>
            </c:dLbl>
            <c:dLbl>
              <c:idx val="5"/>
              <c:layout>
                <c:manualLayout>
                  <c:x val="-4.8932220516512338E-2"/>
                  <c:y val="3.5670510602615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9E-4CA3-B78E-0388A0185332}"/>
                </c:ext>
              </c:extLst>
            </c:dLbl>
            <c:dLbl>
              <c:idx val="6"/>
              <c:layout>
                <c:manualLayout>
                  <c:x val="-4.198246500204291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9E-4CA3-B78E-0388A0185332}"/>
                </c:ext>
              </c:extLst>
            </c:dLbl>
            <c:dLbl>
              <c:idx val="7"/>
              <c:layout>
                <c:manualLayout>
                  <c:x val="-1.675005230959849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9E-4CA3-B78E-0388A0185332}"/>
                </c:ext>
              </c:extLst>
            </c:dLbl>
            <c:dLbl>
              <c:idx val="8"/>
              <c:layout>
                <c:manualLayout>
                  <c:x val="-1.8282536509927724E-2"/>
                  <c:y val="3.2672353878812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9E-4CA3-B78E-0388A0185332}"/>
                </c:ext>
              </c:extLst>
            </c:dLbl>
            <c:dLbl>
              <c:idx val="9"/>
              <c:layout>
                <c:manualLayout>
                  <c:x val="-6.5016351849912127E-2"/>
                  <c:y val="1.6307859894331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9E-4CA3-B78E-0388A0185332}"/>
                </c:ext>
              </c:extLst>
            </c:dLbl>
            <c:dLbl>
              <c:idx val="10"/>
              <c:layout>
                <c:manualLayout>
                  <c:x val="-3.2074894312890796E-2"/>
                  <c:y val="5.6657607669237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89E-4CA3-B78E-0388A0185332}"/>
                </c:ext>
              </c:extLst>
            </c:dLbl>
            <c:dLbl>
              <c:idx val="11"/>
              <c:layout>
                <c:manualLayout>
                  <c:x val="-5.0464704716841564E-2"/>
                  <c:y val="5.0661294221631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9E-4CA3-B78E-0388A01853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  <c:pt idx="11">
                  <c:v>125.68547122188964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89E-4CA3-B78E-0388A0185332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2023году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89E-4CA3-B78E-0388A0185332}"/>
                </c:ext>
              </c:extLst>
            </c:dLbl>
            <c:dLbl>
              <c:idx val="1"/>
              <c:layout>
                <c:manualLayout>
                  <c:x val="-1.1339108363668275E-2"/>
                  <c:y val="-1.6932966484519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89E-4CA3-B78E-0388A0185332}"/>
                </c:ext>
              </c:extLst>
            </c:dLbl>
            <c:dLbl>
              <c:idx val="2"/>
              <c:layout>
                <c:manualLayout>
                  <c:x val="-4.4901787069646744E-3"/>
                  <c:y val="5.688943364583412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89E-4CA3-B78E-0388A0185332}"/>
                </c:ext>
              </c:extLst>
            </c:dLbl>
            <c:dLbl>
              <c:idx val="3"/>
              <c:layout>
                <c:manualLayout>
                  <c:x val="-2.8190107199079835E-2"/>
                  <c:y val="5.0661294221631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89E-4CA3-B78E-0388A0185332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89E-4CA3-B78E-0388A0185332}"/>
                </c:ext>
              </c:extLst>
            </c:dLbl>
            <c:dLbl>
              <c:idx val="10"/>
              <c:layout>
                <c:manualLayout>
                  <c:x val="-4.7399736316183216E-2"/>
                  <c:y val="-2.4292623873448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89E-4CA3-B78E-0388A0185332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89E-4CA3-B78E-0388A01853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конс'!$B$5:$D$5</c:f>
              <c:numCache>
                <c:formatCode>0.0</c:formatCode>
                <c:ptCount val="3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C89E-4CA3-B78E-0388A0185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155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90531687250840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9.2379223258033348E-3"/>
                  <c:y val="-6.56926639568514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28-463A-8A25-D9E422F72F83}"/>
                </c:ext>
              </c:extLst>
            </c:dLbl>
            <c:dLbl>
              <c:idx val="2"/>
              <c:layout>
                <c:manualLayout>
                  <c:x val="-3.5104104838052673E-2"/>
                  <c:y val="8.82909598999452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D28-463A-8A25-D9E422F72F83}"/>
                </c:ext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28-463A-8A25-D9E422F72F8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район'!$B$2:$D$2</c:f>
              <c:numCache>
                <c:formatCode>#\ ##0.0</c:formatCode>
                <c:ptCount val="3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28-463A-8A25-D9E422F72F83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  <c:pt idx="11">
                  <c:v>94.954083080000004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28-463A-8A25-D9E422F72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28-463A-8A25-D9E422F72F83}"/>
                </c:ext>
              </c:extLst>
            </c:dLbl>
            <c:dLbl>
              <c:idx val="2"/>
              <c:layout>
                <c:manualLayout>
                  <c:x val="3.6766930856697274E-3"/>
                  <c:y val="6.980135621042758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D28-463A-8A25-D9E422F72F83}"/>
                </c:ext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28-463A-8A25-D9E422F72F83}"/>
                </c:ext>
              </c:extLst>
            </c:dLbl>
            <c:dLbl>
              <c:idx val="8"/>
              <c:layout>
                <c:manualLayout>
                  <c:x val="-3.1799271398540593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28-463A-8A25-D9E422F72F83}"/>
                </c:ext>
              </c:extLst>
            </c:dLbl>
            <c:dLbl>
              <c:idx val="9"/>
              <c:layout>
                <c:manualLayout>
                  <c:x val="-3.1799271398540593E-2"/>
                  <c:y val="2.7704084870208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28-463A-8A25-D9E422F72F83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28-463A-8A25-D9E422F72F83}"/>
                </c:ext>
              </c:extLst>
            </c:dLbl>
            <c:dLbl>
              <c:idx val="11"/>
              <c:layout>
                <c:manualLayout>
                  <c:x val="-7.2896372333368251E-2"/>
                  <c:y val="8.4105321269444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28-463A-8A25-D9E422F72F8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  <c:pt idx="11">
                  <c:v>133.71077334484968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D28-463A-8A25-D9E422F72F83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2023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28-463A-8A25-D9E422F72F83}"/>
                </c:ext>
              </c:extLst>
            </c:dLbl>
            <c:dLbl>
              <c:idx val="1"/>
              <c:layout>
                <c:manualLayout>
                  <c:x val="-1.1506086845198642E-2"/>
                  <c:y val="-1.52561459391856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28-463A-8A25-D9E422F72F83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28-463A-8A25-D9E422F72F83}"/>
                </c:ext>
              </c:extLst>
            </c:dLbl>
            <c:dLbl>
              <c:idx val="10"/>
              <c:layout>
                <c:manualLayout>
                  <c:x val="-3.483790220585456E-2"/>
                  <c:y val="3.024633170796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D28-463A-8A25-D9E422F72F83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D28-463A-8A25-D9E422F72F8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район'!$B$5:$D$5</c:f>
              <c:numCache>
                <c:formatCode>0.0</c:formatCode>
                <c:ptCount val="3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D28-463A-8A25-D9E422F72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170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8.4293495338849903E-2"/>
          <c:y val="0.8912239603689518"/>
          <c:w val="0.83141300932230022"/>
          <c:h val="5.2934954662706167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3422246746760653"/>
          <c:y val="0.21522823354407697"/>
          <c:w val="0.750706773694649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98.479889239011527</c:v>
                </c:pt>
                <c:pt idx="1">
                  <c:v>75.98507783644564</c:v>
                </c:pt>
                <c:pt idx="2">
                  <c:v>92.764962062217108</c:v>
                </c:pt>
                <c:pt idx="3">
                  <c:v>64.956815180989835</c:v>
                </c:pt>
                <c:pt idx="4">
                  <c:v>50.622893935546834</c:v>
                </c:pt>
                <c:pt idx="5">
                  <c:v>83.367374134324223</c:v>
                </c:pt>
                <c:pt idx="6">
                  <c:v>114.96867954292038</c:v>
                </c:pt>
                <c:pt idx="7">
                  <c:v>88.141087866030546</c:v>
                </c:pt>
                <c:pt idx="8">
                  <c:v>93.000632537809864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C-40BE-AD6E-F37DC490F1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582573731579066"/>
          <c:y val="0.2227785518630831"/>
          <c:w val="0.4008310766398907"/>
          <c:h val="0.7641513097590322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59.811504999999997</c:v>
                </c:pt>
                <c:pt idx="1">
                  <c:v>18.791776000000002</c:v>
                </c:pt>
                <c:pt idx="2">
                  <c:v>10.487021</c:v>
                </c:pt>
                <c:pt idx="3">
                  <c:v>368.82248411</c:v>
                </c:pt>
                <c:pt idx="4" formatCode="0.0">
                  <c:v>13.956270999999999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CB-4C65-8A0E-67BD691C1EC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530013042315444"/>
          <c:y val="0.30817954107045176"/>
          <c:w val="0.39131863305576342"/>
          <c:h val="0.5979267756218702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0217515655755638"/>
          <c:y val="2.06545911578183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89303192303441"/>
          <c:y val="0.21797034000709742"/>
          <c:w val="0.37756938480175795"/>
          <c:h val="0.7398546111943981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79.720195239999995</c:v>
                </c:pt>
                <c:pt idx="1">
                  <c:v>68.571717559999982</c:v>
                </c:pt>
                <c:pt idx="2">
                  <c:v>423.25178124000001</c:v>
                </c:pt>
                <c:pt idx="3" formatCode="0.0">
                  <c:v>20.407054459999998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8-4A5D-A469-6F873FD61BE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206577625092503"/>
          <c:y val="0.37172279131674485"/>
          <c:w val="0.37312289456936254"/>
          <c:h val="0.4482286980419122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11,1%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3,7%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5,2%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63,7%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589,1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2023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584599510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3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592,0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2 019,9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3 156,0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589,2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24280440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3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2 417,3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1 790,5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2 516,7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495,6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-99,5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546587" y="6443021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8303"/>
              </p:ext>
            </p:extLst>
          </p:nvPr>
        </p:nvGraphicFramePr>
        <p:xfrm>
          <a:off x="4316973" y="7754919"/>
          <a:ext cx="2207307" cy="496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:a16="http://schemas.microsoft.com/office/drawing/2014/main" val="154307641"/>
                    </a:ext>
                  </a:extLst>
                </a:gridCol>
              </a:tblGrid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01.01.2023г.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6618205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01.04.2023г.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3980544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25443"/>
              </p:ext>
            </p:extLst>
          </p:nvPr>
        </p:nvGraphicFramePr>
        <p:xfrm>
          <a:off x="26640" y="6307560"/>
          <a:ext cx="3940773" cy="2835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358295"/>
              </p:ext>
            </p:extLst>
          </p:nvPr>
        </p:nvGraphicFramePr>
        <p:xfrm>
          <a:off x="0" y="1046481"/>
          <a:ext cx="6873840" cy="380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243508"/>
              </p:ext>
            </p:extLst>
          </p:nvPr>
        </p:nvGraphicFramePr>
        <p:xfrm>
          <a:off x="0" y="5049520"/>
          <a:ext cx="6873840" cy="409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5740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736876"/>
              </p:ext>
            </p:extLst>
          </p:nvPr>
        </p:nvGraphicFramePr>
        <p:xfrm>
          <a:off x="5564560" y="4465396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423,3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38887"/>
              </p:ext>
            </p:extLst>
          </p:nvPr>
        </p:nvGraphicFramePr>
        <p:xfrm>
          <a:off x="-1" y="589281"/>
          <a:ext cx="6873841" cy="272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931724"/>
              </p:ext>
            </p:extLst>
          </p:nvPr>
        </p:nvGraphicFramePr>
        <p:xfrm>
          <a:off x="-118801" y="6156962"/>
          <a:ext cx="5694541" cy="298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245178" y="7650481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471,9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42E8419-971E-4BD5-9538-D616B8D94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53756"/>
              </p:ext>
            </p:extLst>
          </p:nvPr>
        </p:nvGraphicFramePr>
        <p:xfrm>
          <a:off x="5553380" y="7113566"/>
          <a:ext cx="965200" cy="17154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107802049"/>
                    </a:ext>
                  </a:extLst>
                </a:gridCol>
              </a:tblGrid>
              <a:tr h="34597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59,8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60539300"/>
                  </a:ext>
                </a:extLst>
              </a:tr>
              <a:tr h="34597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18,8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69671362"/>
                  </a:ext>
                </a:extLst>
              </a:tr>
              <a:tr h="34597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10,5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68417818"/>
                  </a:ext>
                </a:extLst>
              </a:tr>
              <a:tr h="33156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368,8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26917047"/>
                  </a:ext>
                </a:extLst>
              </a:tr>
              <a:tr h="34597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14,0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9585840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937367"/>
              </p:ext>
            </p:extLst>
          </p:nvPr>
        </p:nvGraphicFramePr>
        <p:xfrm>
          <a:off x="-118802" y="3337083"/>
          <a:ext cx="6024302" cy="3074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45178" y="4874271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592,0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3987045777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2023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январь-март  2023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2023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3 156,1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1 753,3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182484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январь-март 2023 года муниципальные программы Новокубанского района исполнены в сумме 541,7 млн. руб., что составляет 18,6%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55566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январь-март 2023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7626</TotalTime>
  <Words>643</Words>
  <Application>Microsoft Office PowerPoint</Application>
  <PresentationFormat>Экран (4:3)</PresentationFormat>
  <Paragraphs>261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876</cp:revision>
  <cp:lastPrinted>2021-06-28T07:36:31Z</cp:lastPrinted>
  <dcterms:modified xsi:type="dcterms:W3CDTF">2023-05-12T13:22:21Z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