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7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9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##,#0\,0</c:formatCode>
                <c:ptCount val="3"/>
                <c:pt idx="0">
                  <c:v>136.40722999999997</c:v>
                </c:pt>
                <c:pt idx="1">
                  <c:v>8.7386900000000001</c:v>
                </c:pt>
                <c:pt idx="2" formatCode="0\,0">
                  <c:v>274.71550000000002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482294400699911"/>
          <c:y val="0.14813317701268067"/>
          <c:w val="0.36684372265966753"/>
          <c:h val="0.714210385468118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numFmt formatCode="#,##0.0" sourceLinked="0"/>
              <c:spPr/>
              <c:txPr>
                <a:bodyPr rot="-5400000"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##,#0\,0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#,##0.0" sourceLinked="0"/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##,#0\,0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1600768"/>
        <c:axId val="51606656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1"/>
              <c:layout>
                <c:manualLayout>
                  <c:x val="-2.361111111111111E-2"/>
                  <c:y val="3.3029692575893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0\,0</c:formatCode>
                <c:ptCount val="12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  <c:pt idx="9">
                  <c:v>105.18582402076379</c:v>
                </c:pt>
                <c:pt idx="10">
                  <c:v>113.20723124666175</c:v>
                </c:pt>
                <c:pt idx="11">
                  <c:v>111.30597898085533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2.6388888888888889E-2"/>
                  <c:y val="4.3115094889142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динамика'!$B$5:$D$5</c:f>
              <c:numCache>
                <c:formatCode>0\,0</c:formatCode>
                <c:ptCount val="3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08576"/>
        <c:axId val="51614464"/>
      </c:lineChart>
      <c:catAx>
        <c:axId val="5160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1606656"/>
        <c:crosses val="autoZero"/>
        <c:auto val="1"/>
        <c:lblAlgn val="ctr"/>
        <c:lblOffset val="100"/>
        <c:noMultiLvlLbl val="0"/>
      </c:catAx>
      <c:valAx>
        <c:axId val="5160665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#,#0\,0" sourceLinked="1"/>
        <c:majorTickMark val="none"/>
        <c:minorTickMark val="none"/>
        <c:tickLblPos val="nextTo"/>
        <c:crossAx val="51600768"/>
        <c:crosses val="autoZero"/>
        <c:crossBetween val="between"/>
      </c:valAx>
      <c:catAx>
        <c:axId val="51608576"/>
        <c:scaling>
          <c:orientation val="minMax"/>
        </c:scaling>
        <c:delete val="1"/>
        <c:axPos val="b"/>
        <c:majorTickMark val="out"/>
        <c:minorTickMark val="none"/>
        <c:tickLblPos val="nextTo"/>
        <c:crossAx val="51614464"/>
        <c:crosses val="autoZero"/>
        <c:auto val="1"/>
        <c:lblAlgn val="ctr"/>
        <c:lblOffset val="100"/>
        <c:noMultiLvlLbl val="0"/>
      </c:catAx>
      <c:valAx>
        <c:axId val="5161446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51608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6635826771653545"/>
          <c:y val="0.9189207110685107"/>
          <c:w val="0.66728346456692911"/>
          <c:h val="4.830173141342744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1.0436925876623778E-2"/>
                  <c:y val="2.351590999442839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6903041755176393"/>
                  <c:y val="-0.116804821094845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925869234181956E-2"/>
                  <c:y val="1.55932703020535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7449209395331499E-3"/>
                  <c:y val="-1.64611369960998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80214.549999999988</c:v>
                </c:pt>
                <c:pt idx="1">
                  <c:v>13512.18</c:v>
                </c:pt>
                <c:pt idx="2">
                  <c:v>21298.6</c:v>
                </c:pt>
                <c:pt idx="3">
                  <c:v>1673.0299999999997</c:v>
                </c:pt>
                <c:pt idx="4">
                  <c:v>15885.94</c:v>
                </c:pt>
                <c:pt idx="5">
                  <c:v>3822.9300000000003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2.0623877460212974E-2"/>
                  <c:y val="-8.41102307622682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436550943634663"/>
                  <c:y val="0.1542020897308251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5141.8999999999996</c:v>
                </c:pt>
                <c:pt idx="1">
                  <c:v>348.4</c:v>
                </c:pt>
                <c:pt idx="2">
                  <c:v>897.68</c:v>
                </c:pt>
                <c:pt idx="3">
                  <c:v>1913.18</c:v>
                </c:pt>
                <c:pt idx="4">
                  <c:v>435.33000000000004</c:v>
                </c:pt>
                <c:pt idx="5" formatCode="0.00">
                  <c:v>2.1999999999999997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"/>
        <c:holeSize val="40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              0,9 %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2,8%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0,2%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65,0%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5,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399,1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354339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419,9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673552"/>
              </p:ext>
            </p:extLst>
          </p:nvPr>
        </p:nvGraphicFramePr>
        <p:xfrm>
          <a:off x="0" y="796954"/>
          <a:ext cx="9144000" cy="606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январь-март 2019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145,1 миллиона рублей налоговых и неналоговых доходов, что составляет 97,3 % к объемам поступлений за аналогичный период 2018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222580"/>
              </p:ext>
            </p:extLst>
          </p:nvPr>
        </p:nvGraphicFramePr>
        <p:xfrm>
          <a:off x="0" y="612917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98689"/>
              </p:ext>
            </p:extLst>
          </p:nvPr>
        </p:nvGraphicFramePr>
        <p:xfrm>
          <a:off x="5436096" y="1772816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Январь-март   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136 407,23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80 214,55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13 512,18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21 298,60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1 673,03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15 885,94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3 822,93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35696" y="314096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136,4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720514"/>
              </p:ext>
            </p:extLst>
          </p:nvPr>
        </p:nvGraphicFramePr>
        <p:xfrm>
          <a:off x="0" y="728700"/>
          <a:ext cx="6084167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366681"/>
              </p:ext>
            </p:extLst>
          </p:nvPr>
        </p:nvGraphicFramePr>
        <p:xfrm>
          <a:off x="5436096" y="1639494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Январь-март 2019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8 738,69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5 141,90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348,40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897,68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1 913,18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435,33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5201" y="314096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8,7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768994"/>
              </p:ext>
            </p:extLst>
          </p:nvPr>
        </p:nvGraphicFramePr>
        <p:xfrm>
          <a:off x="-252536" y="712199"/>
          <a:ext cx="6773702" cy="5435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516492"/>
              </p:ext>
            </p:extLst>
          </p:nvPr>
        </p:nvGraphicFramePr>
        <p:xfrm>
          <a:off x="222945" y="1136545"/>
          <a:ext cx="8587680" cy="538879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2019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январь-март 2019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2019 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775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554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25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743356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1084"/>
              </p:ext>
            </p:extLst>
          </p:nvPr>
        </p:nvGraphicFramePr>
        <p:xfrm>
          <a:off x="4716016" y="579865"/>
          <a:ext cx="4104456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– март 2019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89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04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  <a:p>
                      <a:pPr algn="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4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4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74477"/>
              </p:ext>
            </p:extLst>
          </p:nvPr>
        </p:nvGraphicFramePr>
        <p:xfrm>
          <a:off x="179512" y="578081"/>
          <a:ext cx="4264024" cy="579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29544"/>
                <a:gridCol w="951656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– март  2019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85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7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8878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6505" y="5996008"/>
            <a:ext cx="433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январь-март 2019 года муниципальные программы Новокубанского района исполнены в сумме 371,0 млн. руб., что составляет 20,0  % от утвержденных бюджетных назначений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613</Words>
  <Application>Microsoft Office PowerPoint</Application>
  <PresentationFormat>Экран (4:3)</PresentationFormat>
  <Paragraphs>208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Христозова Антонина</cp:lastModifiedBy>
  <cp:revision>352</cp:revision>
  <cp:lastPrinted>2019-02-04T10:05:45Z</cp:lastPrinted>
  <dcterms:modified xsi:type="dcterms:W3CDTF">2019-05-23T09:58:15Z</dcterms:modified>
</cp:coreProperties>
</file>