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97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[Красота.xlsx]Исполнение!$A$30:$A$32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[Красота.xlsx]Исполнение!$B$30:$B$32</c:f>
              <c:numCache>
                <c:formatCode>##,#0\,0</c:formatCode>
                <c:ptCount val="3"/>
                <c:pt idx="0">
                  <c:v>200.41888999999998</c:v>
                </c:pt>
                <c:pt idx="1">
                  <c:v>14.27575</c:v>
                </c:pt>
                <c:pt idx="2" formatCode="0\,0">
                  <c:v>428.59690000000001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430555555555557E-2"/>
          <c:y val="0.1140913122001801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##,#0\,0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##,#0\,0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1245696"/>
        <c:axId val="41251584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1"/>
              <c:layout>
                <c:manualLayout>
                  <c:x val="-3.0555555555555555E-2"/>
                  <c:y val="4.5636445467455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0\,0</c:formatCode>
                <c:ptCount val="12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  <c:pt idx="5">
                  <c:v>151.2113248583523</c:v>
                </c:pt>
                <c:pt idx="6">
                  <c:v>115.17480446877192</c:v>
                </c:pt>
                <c:pt idx="7">
                  <c:v>110.84545943474539</c:v>
                </c:pt>
                <c:pt idx="8">
                  <c:v>109.20470488683156</c:v>
                </c:pt>
                <c:pt idx="9">
                  <c:v>105.18582402076379</c:v>
                </c:pt>
                <c:pt idx="10">
                  <c:v>113.20723124666175</c:v>
                </c:pt>
                <c:pt idx="11">
                  <c:v>111.30597898085533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2.6388888888888889E-2"/>
                  <c:y val="4.05937443108305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динамика'!$B$5:$E$5</c:f>
              <c:numCache>
                <c:formatCode>0\,0</c:formatCode>
                <c:ptCount val="4"/>
                <c:pt idx="0">
                  <c:v>107.82472004544638</c:v>
                </c:pt>
                <c:pt idx="1">
                  <c:v>116.87865841181227</c:v>
                </c:pt>
                <c:pt idx="2">
                  <c:v>76.731280014196102</c:v>
                </c:pt>
                <c:pt idx="3">
                  <c:v>113.95029611238017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53504"/>
        <c:axId val="41255296"/>
      </c:lineChart>
      <c:catAx>
        <c:axId val="4124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251584"/>
        <c:crosses val="autoZero"/>
        <c:auto val="1"/>
        <c:lblAlgn val="ctr"/>
        <c:lblOffset val="100"/>
        <c:noMultiLvlLbl val="0"/>
      </c:catAx>
      <c:valAx>
        <c:axId val="4125158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#,#0\,0" sourceLinked="1"/>
        <c:majorTickMark val="none"/>
        <c:minorTickMark val="none"/>
        <c:tickLblPos val="nextTo"/>
        <c:crossAx val="41245696"/>
        <c:crosses val="autoZero"/>
        <c:crossBetween val="between"/>
      </c:valAx>
      <c:catAx>
        <c:axId val="41253504"/>
        <c:scaling>
          <c:orientation val="minMax"/>
        </c:scaling>
        <c:delete val="1"/>
        <c:axPos val="b"/>
        <c:majorTickMark val="out"/>
        <c:minorTickMark val="none"/>
        <c:tickLblPos val="nextTo"/>
        <c:crossAx val="41255296"/>
        <c:crosses val="autoZero"/>
        <c:auto val="1"/>
        <c:lblAlgn val="ctr"/>
        <c:lblOffset val="100"/>
        <c:noMultiLvlLbl val="0"/>
      </c:catAx>
      <c:valAx>
        <c:axId val="41255296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1253504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3"/>
              <c:layout>
                <c:manualLayout>
                  <c:x val="-0.14470204020594926"/>
                  <c:y val="-0.1394847320938660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0381319215782735E-2"/>
                  <c:y val="1.73050731387786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114023.23</c:v>
                </c:pt>
                <c:pt idx="1">
                  <c:v>17785.599999999999</c:v>
                </c:pt>
                <c:pt idx="2">
                  <c:v>33622.549999999996</c:v>
                </c:pt>
                <c:pt idx="3">
                  <c:v>2193.5699999999997</c:v>
                </c:pt>
                <c:pt idx="4">
                  <c:v>27280.249999999996</c:v>
                </c:pt>
                <c:pt idx="5">
                  <c:v>5513.6900000000005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246111249747"/>
          <c:y val="0.11359484261547599"/>
          <c:w val="0.63691104298123657"/>
          <c:h val="0.82147211525566599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1"/>
              <c:layout>
                <c:manualLayout>
                  <c:x val="-0.15091559421529832"/>
                  <c:y val="0.1605839416058394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9343.7799999999988</c:v>
                </c:pt>
                <c:pt idx="1">
                  <c:v>509.56999999999994</c:v>
                </c:pt>
                <c:pt idx="2">
                  <c:v>1533.1100000000001</c:v>
                </c:pt>
                <c:pt idx="3">
                  <c:v>2292.7399999999998</c:v>
                </c:pt>
                <c:pt idx="4">
                  <c:v>551.44000000000005</c:v>
                </c:pt>
                <c:pt idx="5" formatCode="0.00">
                  <c:v>45.11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5"/>
      </c:doughnutChart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        10,2 %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1,9%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2,5%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0,2%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66,1%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607,5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357301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643,3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94841"/>
              </p:ext>
            </p:extLst>
          </p:nvPr>
        </p:nvGraphicFramePr>
        <p:xfrm>
          <a:off x="0" y="808281"/>
          <a:ext cx="9144000" cy="6049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январь-апрель 2019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214,7 миллиона рублей налоговых и неналоговых доходов, что составляет 2,1% к объемам поступлений за аналогичный период 2018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548420"/>
              </p:ext>
            </p:extLst>
          </p:nvPr>
        </p:nvGraphicFramePr>
        <p:xfrm>
          <a:off x="0" y="620688"/>
          <a:ext cx="9144000" cy="503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176694"/>
              </p:ext>
            </p:extLst>
          </p:nvPr>
        </p:nvGraphicFramePr>
        <p:xfrm>
          <a:off x="5436096" y="1772816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Январь-апрель 2019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200 418,89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114 023,23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17 785,60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33 622,55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2 193,57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27 280,25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5 513,69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7169" y="3198167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200,4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475715"/>
              </p:ext>
            </p:extLst>
          </p:nvPr>
        </p:nvGraphicFramePr>
        <p:xfrm>
          <a:off x="-108520" y="515036"/>
          <a:ext cx="5868143" cy="587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348973"/>
              </p:ext>
            </p:extLst>
          </p:nvPr>
        </p:nvGraphicFramePr>
        <p:xfrm>
          <a:off x="5436096" y="1639494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Январь-апрель 2019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14 275,75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9 343,78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509,57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1 533,11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2 292,74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551,44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49177" y="3212976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14,3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797144"/>
              </p:ext>
            </p:extLst>
          </p:nvPr>
        </p:nvGraphicFramePr>
        <p:xfrm>
          <a:off x="0" y="819150"/>
          <a:ext cx="673224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754398"/>
              </p:ext>
            </p:extLst>
          </p:nvPr>
        </p:nvGraphicFramePr>
        <p:xfrm>
          <a:off x="222945" y="1136545"/>
          <a:ext cx="8587680" cy="538879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22159"/>
                <a:gridCol w="1286297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2019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январь-апрель 2019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2019 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7752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554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25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408233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077159"/>
              </p:ext>
            </p:extLst>
          </p:nvPr>
        </p:nvGraphicFramePr>
        <p:xfrm>
          <a:off x="4716016" y="579865"/>
          <a:ext cx="4104456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январь-апрель 2019 года,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4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4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567,7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693587"/>
              </p:ext>
            </p:extLst>
          </p:nvPr>
        </p:nvGraphicFramePr>
        <p:xfrm>
          <a:off x="179512" y="578081"/>
          <a:ext cx="4264024" cy="6010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январь-апрель 2019 года,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1824" y="6018966"/>
            <a:ext cx="4332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январь-апрель 2019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года муниципальные программы Новокубанского района исполнены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сумме 567,7  млн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руб., что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составляет 29,3 %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 утвержденных бюджетных назначений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3607</TotalTime>
  <Words>595</Words>
  <Application>Microsoft Office PowerPoint</Application>
  <PresentationFormat>Экран (4:3)</PresentationFormat>
  <Paragraphs>207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Христозова Антонина</cp:lastModifiedBy>
  <cp:revision>353</cp:revision>
  <cp:lastPrinted>2019-05-23T08:54:24Z</cp:lastPrinted>
  <dcterms:modified xsi:type="dcterms:W3CDTF">2019-05-23T09:56:01Z</dcterms:modified>
</cp:coreProperties>
</file>