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2DCD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2982" y="216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2670464"/>
        <c:axId val="52673536"/>
      </c:barChart>
      <c:catAx>
        <c:axId val="526704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52673536"/>
        <c:crosses val="autoZero"/>
        <c:auto val="1"/>
        <c:lblAlgn val="ctr"/>
        <c:lblOffset val="100"/>
        <c:noMultiLvlLbl val="0"/>
      </c:catAx>
      <c:valAx>
        <c:axId val="52673536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52670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7631232"/>
        <c:axId val="38998016"/>
      </c:barChart>
      <c:catAx>
        <c:axId val="1176312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38998016"/>
        <c:crosses val="autoZero"/>
        <c:auto val="1"/>
        <c:lblAlgn val="ctr"/>
        <c:lblOffset val="100"/>
        <c:noMultiLvlLbl val="0"/>
      </c:catAx>
      <c:valAx>
        <c:axId val="38998016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176312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2019 - 7 мес.xlsx]Доходы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2019 - 7 мес.xlsx]Доходы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76.213689999999971</c:v>
                </c:pt>
              </c:numCache>
            </c:numRef>
          </c:val>
        </c:ser>
        <c:ser>
          <c:idx val="1"/>
          <c:order val="1"/>
          <c:tx>
            <c:strRef>
              <c:f>'[Красота 2019 - 7 мес.xlsx]Доходы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2019 - 7 мес.xlsx]Доходы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43.591329999999999</c:v>
                </c:pt>
                <c:pt idx="2">
                  <c:v>63.172190000000001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3437824"/>
        <c:axId val="103439360"/>
      </c:barChart>
      <c:lineChart>
        <c:grouping val="standard"/>
        <c:varyColors val="0"/>
        <c:ser>
          <c:idx val="2"/>
          <c:order val="2"/>
          <c:tx>
            <c:strRef>
              <c:f>'[Красота 2019 - 7 мес.xlsx]Доходы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2019 - 7 мес.xlsx]Доходы и дин конс'!$B$4:$M$4</c:f>
              <c:numCache>
                <c:formatCode>0.0</c:formatCode>
                <c:ptCount val="12"/>
                <c:pt idx="0">
                  <c:v>106.14563151538086</c:v>
                </c:pt>
                <c:pt idx="1">
                  <c:v>78.983622858637943</c:v>
                </c:pt>
                <c:pt idx="2">
                  <c:v>122.24075776193193</c:v>
                </c:pt>
                <c:pt idx="3">
                  <c:v>142.96349216016043</c:v>
                </c:pt>
                <c:pt idx="4">
                  <c:v>116.89052289070345</c:v>
                </c:pt>
                <c:pt idx="5">
                  <c:v>87.648982853903163</c:v>
                </c:pt>
                <c:pt idx="6">
                  <c:v>146.51160150443587</c:v>
                </c:pt>
                <c:pt idx="7">
                  <c:v>118.4891359711943</c:v>
                </c:pt>
                <c:pt idx="8">
                  <c:v>64.816964864497479</c:v>
                </c:pt>
                <c:pt idx="9">
                  <c:v>114.11233837565781</c:v>
                </c:pt>
                <c:pt idx="10">
                  <c:v>113.2886946660191</c:v>
                </c:pt>
                <c:pt idx="11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2019 - 7 мес.xlsx]Доходы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2019 - 7 мес.xlsx]Доходы и дин конс'!$B$5:$G$5</c:f>
              <c:numCache>
                <c:formatCode>0.0</c:formatCode>
                <c:ptCount val="6"/>
                <c:pt idx="0">
                  <c:v>107.82472004544638</c:v>
                </c:pt>
                <c:pt idx="1">
                  <c:v>116.87863159944875</c:v>
                </c:pt>
                <c:pt idx="2">
                  <c:v>76.731280014196116</c:v>
                </c:pt>
                <c:pt idx="3">
                  <c:v>113.95029611238017</c:v>
                </c:pt>
                <c:pt idx="4">
                  <c:v>108.29544558122137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42656"/>
        <c:axId val="104344192"/>
      </c:lineChart>
      <c:catAx>
        <c:axId val="1034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439360"/>
        <c:crosses val="autoZero"/>
        <c:auto val="1"/>
        <c:lblAlgn val="ctr"/>
        <c:lblOffset val="100"/>
        <c:noMultiLvlLbl val="0"/>
      </c:catAx>
      <c:valAx>
        <c:axId val="10343936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03437824"/>
        <c:crosses val="autoZero"/>
        <c:crossBetween val="between"/>
      </c:valAx>
      <c:catAx>
        <c:axId val="104342656"/>
        <c:scaling>
          <c:orientation val="minMax"/>
        </c:scaling>
        <c:delete val="1"/>
        <c:axPos val="b"/>
        <c:majorTickMark val="out"/>
        <c:minorTickMark val="none"/>
        <c:tickLblPos val="nextTo"/>
        <c:crossAx val="104344192"/>
        <c:crosses val="autoZero"/>
        <c:auto val="1"/>
        <c:lblAlgn val="ctr"/>
        <c:lblOffset val="100"/>
        <c:noMultiLvlLbl val="0"/>
      </c:catAx>
      <c:valAx>
        <c:axId val="104344192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4342656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2019 - 7 мес.xlsx]Доходы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2019 - 7 мес.xlsx]Доходы и дин район'!$B$2:$M$2</c:f>
              <c:numCache>
                <c:formatCode>#,##0.0</c:formatCode>
                <c:ptCount val="12"/>
                <c:pt idx="0">
                  <c:v>24.563000000000006</c:v>
                </c:pt>
                <c:pt idx="1">
                  <c:v>31.280330000000003</c:v>
                </c:pt>
                <c:pt idx="2">
                  <c:v>31.816479999999995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</c:numCache>
            </c:numRef>
          </c:val>
        </c:ser>
        <c:ser>
          <c:idx val="1"/>
          <c:order val="1"/>
          <c:tx>
            <c:strRef>
              <c:f>'[Красота 2019 - 7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2019 - 7 мес.xlsx]Доходы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0908160"/>
        <c:axId val="40285312"/>
      </c:barChart>
      <c:lineChart>
        <c:grouping val="standard"/>
        <c:varyColors val="0"/>
        <c:ser>
          <c:idx val="2"/>
          <c:order val="2"/>
          <c:tx>
            <c:strRef>
              <c:f>'[Красота 2019 - 7 мес.xlsx]Доходы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2019 - 7 мес.xlsx]Доходы и дин район'!$B$4:$M$4</c:f>
              <c:numCache>
                <c:formatCode>0.0</c:formatCode>
                <c:ptCount val="12"/>
                <c:pt idx="0">
                  <c:v>107.29053042349948</c:v>
                </c:pt>
                <c:pt idx="1">
                  <c:v>84.424057361236819</c:v>
                </c:pt>
                <c:pt idx="2">
                  <c:v>133.92456997669453</c:v>
                </c:pt>
                <c:pt idx="3">
                  <c:v>141.32855108826007</c:v>
                </c:pt>
                <c:pt idx="4">
                  <c:v>108.83399976447954</c:v>
                </c:pt>
                <c:pt idx="5">
                  <c:v>88.66854998397379</c:v>
                </c:pt>
                <c:pt idx="6">
                  <c:v>134.84291505962614</c:v>
                </c:pt>
                <c:pt idx="7">
                  <c:v>120.11586373749566</c:v>
                </c:pt>
                <c:pt idx="8">
                  <c:v>81.426212092970644</c:v>
                </c:pt>
                <c:pt idx="9">
                  <c:v>129.73833590981599</c:v>
                </c:pt>
                <c:pt idx="10">
                  <c:v>79.304527970271579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2019 - 7 мес.xlsx]Доходы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2019 - 7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2019 - 7 мес.xlsx]Доходы и дин район'!$B$5:$G$5</c:f>
              <c:numCache>
                <c:formatCode>0.0</c:formatCode>
                <c:ptCount val="6"/>
                <c:pt idx="0">
                  <c:v>100.29128282852204</c:v>
                </c:pt>
                <c:pt idx="1">
                  <c:v>109.29099958981368</c:v>
                </c:pt>
                <c:pt idx="2">
                  <c:v>76.137055160962007</c:v>
                </c:pt>
                <c:pt idx="3">
                  <c:v>112.78864384884415</c:v>
                </c:pt>
                <c:pt idx="4">
                  <c:v>110.44086796345086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87232"/>
        <c:axId val="40289024"/>
      </c:lineChart>
      <c:catAx>
        <c:axId val="1309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285312"/>
        <c:crosses val="autoZero"/>
        <c:auto val="1"/>
        <c:lblAlgn val="ctr"/>
        <c:lblOffset val="100"/>
        <c:noMultiLvlLbl val="0"/>
      </c:catAx>
      <c:valAx>
        <c:axId val="4028531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30908160"/>
        <c:crosses val="autoZero"/>
        <c:crossBetween val="between"/>
      </c:valAx>
      <c:catAx>
        <c:axId val="40287232"/>
        <c:scaling>
          <c:orientation val="minMax"/>
        </c:scaling>
        <c:delete val="1"/>
        <c:axPos val="b"/>
        <c:majorTickMark val="out"/>
        <c:minorTickMark val="none"/>
        <c:tickLblPos val="nextTo"/>
        <c:crossAx val="40289024"/>
        <c:crosses val="autoZero"/>
        <c:auto val="1"/>
        <c:lblAlgn val="ctr"/>
        <c:lblOffset val="100"/>
        <c:noMultiLvlLbl val="0"/>
      </c:catAx>
      <c:valAx>
        <c:axId val="4028902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0287232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'[Красота 2019 - 7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2019 - 7 мес.xlsx]из анализа исполнения по пос'!$B$22:$B$30</c:f>
              <c:numCache>
                <c:formatCode>#,##0.0</c:formatCode>
                <c:ptCount val="9"/>
                <c:pt idx="0">
                  <c:v>104.6537199483797</c:v>
                </c:pt>
                <c:pt idx="1">
                  <c:v>41.568420758478076</c:v>
                </c:pt>
                <c:pt idx="2">
                  <c:v>126.4928087147337</c:v>
                </c:pt>
                <c:pt idx="3">
                  <c:v>110.79914855417424</c:v>
                </c:pt>
                <c:pt idx="4">
                  <c:v>125.99391181519097</c:v>
                </c:pt>
                <c:pt idx="5">
                  <c:v>115.85486872028115</c:v>
                </c:pt>
                <c:pt idx="6">
                  <c:v>94.747393990071018</c:v>
                </c:pt>
                <c:pt idx="7">
                  <c:v>131.04559136062471</c:v>
                </c:pt>
                <c:pt idx="8">
                  <c:v>105.15949291666654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959168"/>
        <c:axId val="105680256"/>
      </c:barChart>
      <c:catAx>
        <c:axId val="103959168"/>
        <c:scaling>
          <c:orientation val="maxMin"/>
        </c:scaling>
        <c:delete val="0"/>
        <c:axPos val="l"/>
        <c:majorTickMark val="none"/>
        <c:minorTickMark val="none"/>
        <c:tickLblPos val="nextTo"/>
        <c:crossAx val="105680256"/>
        <c:crosses val="autoZero"/>
        <c:auto val="1"/>
        <c:lblAlgn val="ctr"/>
        <c:lblOffset val="100"/>
        <c:noMultiLvlLbl val="0"/>
      </c:catAx>
      <c:valAx>
        <c:axId val="105680256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0395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0012483215245108E-2"/>
          <c:y val="0.27281368986303955"/>
          <c:w val="0.29558010119253952"/>
          <c:h val="0.70073092547670901"/>
        </c:manualLayout>
      </c:layout>
      <c:doughnutChart>
        <c:varyColors val="1"/>
        <c:ser>
          <c:idx val="0"/>
          <c:order val="0"/>
          <c:dLbls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2019 - 7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2019 - 7 мес.xlsx]Структура конс и район'!$B$4:$B$11</c:f>
              <c:numCache>
                <c:formatCode>#,##0.0</c:formatCode>
                <c:ptCount val="8"/>
                <c:pt idx="1">
                  <c:v>215.71687</c:v>
                </c:pt>
                <c:pt idx="2">
                  <c:v>49.134729999999998</c:v>
                </c:pt>
                <c:pt idx="3">
                  <c:v>43.235349999999997</c:v>
                </c:pt>
                <c:pt idx="4">
                  <c:v>31.221970000000002</c:v>
                </c:pt>
                <c:pt idx="5">
                  <c:v>10.931280000000001</c:v>
                </c:pt>
                <c:pt idx="6">
                  <c:v>758</c:v>
                </c:pt>
                <c:pt idx="7" formatCode="0.0">
                  <c:v>25.023989999999998</c:v>
                </c:pt>
              </c:numCache>
            </c:numRef>
          </c:val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2019 - 7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2019 - 7 мес.xlsx]Структура конс и район'!$C$4:$C$11</c:f>
              <c:numCache>
                <c:formatCode>General</c:formatCode>
                <c:ptCount val="8"/>
                <c:pt idx="0" formatCode="#,##0.0">
                  <c:v>350.24020000000002</c:v>
                </c:pt>
                <c:pt idx="6" formatCode="#,##0.0">
                  <c:v>758</c:v>
                </c:pt>
                <c:pt idx="7" formatCode="#,##0.0">
                  <c:v>25.023989999999998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69452500296923"/>
          <c:y val="0.32230053525284158"/>
          <c:w val="0.29948747643837059"/>
          <c:h val="0.6158077519831991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 dirty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8620303659171925E-2"/>
          <c:y val="0.13281893518530702"/>
          <c:w val="0.31010176670727813"/>
          <c:h val="0.69686913637428249"/>
        </c:manualLayout>
      </c:layout>
      <c:doughnutChart>
        <c:varyColors val="1"/>
        <c:ser>
          <c:idx val="0"/>
          <c:order val="0"/>
          <c:dLbls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2019 - 7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2019 - 7 мес.xlsx]Структура конс и район'!$B$17:$B$22</c:f>
              <c:numCache>
                <c:formatCode>#,##0.0</c:formatCode>
                <c:ptCount val="6"/>
                <c:pt idx="1">
                  <c:v>163.92796999999999</c:v>
                </c:pt>
                <c:pt idx="2">
                  <c:v>37.624309999999994</c:v>
                </c:pt>
                <c:pt idx="3">
                  <c:v>12.46086</c:v>
                </c:pt>
                <c:pt idx="4">
                  <c:v>707.7</c:v>
                </c:pt>
                <c:pt idx="5" formatCode="0.0">
                  <c:v>15.87654</c:v>
                </c:pt>
              </c:numCache>
            </c:numRef>
          </c:val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2019 - 7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2019 - 7 мес.xlsx]Структура конс и район'!$C$17:$C$22</c:f>
              <c:numCache>
                <c:formatCode>General</c:formatCode>
                <c:ptCount val="6"/>
                <c:pt idx="0" formatCode="#,##0.0">
                  <c:v>214.01313999999999</c:v>
                </c:pt>
                <c:pt idx="4" formatCode="#,##0.0">
                  <c:v>707.7</c:v>
                </c:pt>
                <c:pt idx="5" formatCode="#,##0.0">
                  <c:v>15.87654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4799620484309285"/>
          <c:y val="0.27276527351820246"/>
          <c:w val="0.3105945902763001"/>
          <c:h val="0.4664880853084217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980206367595108E-2"/>
                      <c:h val="2.32657682443859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0729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31213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94401" y="463863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8918" y="1915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0" y="269097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94401" y="387071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7876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9250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6888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4" y="5007420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4401" y="4256864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:a16="http://schemas.microsoft.com/office/drawing/2014/main" xmlns="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:a16="http://schemas.microsoft.com/office/drawing/2014/main" xmlns="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:a16="http://schemas.microsoft.com/office/drawing/2014/main" xmlns="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:a16="http://schemas.microsoft.com/office/drawing/2014/main" xmlns="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:a16="http://schemas.microsoft.com/office/drawing/2014/main" xmlns="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:a16="http://schemas.microsoft.com/office/drawing/2014/main" xmlns="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:a16="http://schemas.microsoft.com/office/drawing/2014/main" xmlns="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:a16="http://schemas.microsoft.com/office/drawing/2014/main" xmlns="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:a16="http://schemas.microsoft.com/office/drawing/2014/main" xmlns="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xmlns="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:a16="http://schemas.microsoft.com/office/drawing/2014/main" xmlns="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606013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январь-июль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2 142,5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1 133,3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52,2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1 422,9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425784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7 </a:t>
                      </a:r>
                      <a:r>
                        <a:rPr lang="ru-RU" sz="1100" u="none" strike="noStrike" dirty="0">
                          <a:effectLst/>
                        </a:rPr>
                        <a:t>мес.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52,2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1 161,8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040883"/>
              </p:ext>
            </p:extLst>
          </p:nvPr>
        </p:nvGraphicFramePr>
        <p:xfrm>
          <a:off x="3645024" y="6177825"/>
          <a:ext cx="2899881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608194"/>
              </p:ext>
            </p:extLst>
          </p:nvPr>
        </p:nvGraphicFramePr>
        <p:xfrm>
          <a:off x="26590" y="1143939"/>
          <a:ext cx="6786786" cy="3572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213016"/>
              </p:ext>
            </p:extLst>
          </p:nvPr>
        </p:nvGraphicFramePr>
        <p:xfrm>
          <a:off x="26591" y="5319909"/>
          <a:ext cx="6786785" cy="3716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1133,3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0080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937,6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33488"/>
              </p:ext>
            </p:extLst>
          </p:nvPr>
        </p:nvGraphicFramePr>
        <p:xfrm>
          <a:off x="5085184" y="4211960"/>
          <a:ext cx="1224136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758,0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4091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214,0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163,9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707,7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364283"/>
              </p:ext>
            </p:extLst>
          </p:nvPr>
        </p:nvGraphicFramePr>
        <p:xfrm>
          <a:off x="26590" y="692459"/>
          <a:ext cx="6831409" cy="265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504337"/>
              </p:ext>
            </p:extLst>
          </p:nvPr>
        </p:nvGraphicFramePr>
        <p:xfrm>
          <a:off x="-17905" y="3275856"/>
          <a:ext cx="6828369" cy="288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090872"/>
              </p:ext>
            </p:extLst>
          </p:nvPr>
        </p:nvGraphicFramePr>
        <p:xfrm>
          <a:off x="26591" y="6156176"/>
          <a:ext cx="6831409" cy="296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53532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81016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8698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09329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январь 2020 года муниципальные программы Новокубанского района исполнены в сумме 76,1 млн. руб., что составляет 3,8 %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4508</TotalTime>
  <Words>641</Words>
  <Application>Microsoft Office PowerPoint</Application>
  <PresentationFormat>Экран (4:3)</PresentationFormat>
  <Paragraphs>263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Березовская Валерия</cp:lastModifiedBy>
  <cp:revision>410</cp:revision>
  <cp:lastPrinted>2020-02-26T12:13:35Z</cp:lastPrinted>
  <dcterms:modified xsi:type="dcterms:W3CDTF">2020-04-15T08:08:46Z</dcterms:modified>
</cp:coreProperties>
</file>