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[Красота.xlsx]Исполнение!$A$29:$A$31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[Красота.xlsx]Исполнение!$B$29:$B$31</c:f>
              <c:numCache>
                <c:formatCode>#,##0.0</c:formatCode>
                <c:ptCount val="3"/>
                <c:pt idx="0">
                  <c:v>654.09395000000006</c:v>
                </c:pt>
                <c:pt idx="1">
                  <c:v>71.447920029999992</c:v>
                </c:pt>
                <c:pt idx="2" formatCode="0.0">
                  <c:v>1382.8217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315627734033242"/>
          <c:y val="9.2295350655698716E-2"/>
          <c:w val="0.35851038932633422"/>
          <c:h val="0.794493606385774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2018год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79.381020000000021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#,##0.0</c:formatCode>
                <c:ptCount val="12"/>
                <c:pt idx="0">
                  <c:v>38.548230000000011</c:v>
                </c:pt>
                <c:pt idx="1">
                  <c:v>39.950363299999985</c:v>
                </c:pt>
                <c:pt idx="2">
                  <c:v>55.190340000000006</c:v>
                </c:pt>
                <c:pt idx="3">
                  <c:v>51.6785</c:v>
                </c:pt>
                <c:pt idx="4">
                  <c:v>42.692199999999993</c:v>
                </c:pt>
                <c:pt idx="5">
                  <c:v>36.221909999999994</c:v>
                </c:pt>
                <c:pt idx="6">
                  <c:v>62.48974969999999</c:v>
                </c:pt>
                <c:pt idx="7">
                  <c:v>49.12406</c:v>
                </c:pt>
                <c:pt idx="8">
                  <c:v>45.955089620000024</c:v>
                </c:pt>
                <c:pt idx="9">
                  <c:v>77.425892469999994</c:v>
                </c:pt>
                <c:pt idx="10">
                  <c:v>71.369160000000008</c:v>
                </c:pt>
                <c:pt idx="11">
                  <c:v>71.317839999999975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9197312"/>
        <c:axId val="39215488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2017 году</c:v>
                </c:pt>
              </c:strCache>
            </c:strRef>
          </c:tx>
          <c:dLbls>
            <c:dLbl>
              <c:idx val="2"/>
              <c:layout>
                <c:manualLayout>
                  <c:x val="-3.4722222222222245E-2"/>
                  <c:y val="3.80723937325180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3.3029692575893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333333333333333E-2"/>
                  <c:y val="3.0508341997580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6666666666666666E-2"/>
                  <c:y val="-4.0089474195168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0.0</c:formatCode>
                <c:ptCount val="12"/>
                <c:pt idx="0">
                  <c:v>126.07596302910189</c:v>
                </c:pt>
                <c:pt idx="1">
                  <c:v>117.05796968533807</c:v>
                </c:pt>
                <c:pt idx="2">
                  <c:v>103.42493914288444</c:v>
                </c:pt>
                <c:pt idx="3">
                  <c:v>88.21807293907176</c:v>
                </c:pt>
                <c:pt idx="4">
                  <c:v>114.13653437420625</c:v>
                </c:pt>
                <c:pt idx="5">
                  <c:v>91.929581897273749</c:v>
                </c:pt>
                <c:pt idx="6">
                  <c:v>101.9087786390255</c:v>
                </c:pt>
                <c:pt idx="7">
                  <c:v>101.59128604103849</c:v>
                </c:pt>
                <c:pt idx="8">
                  <c:v>80.773315979393246</c:v>
                </c:pt>
                <c:pt idx="9">
                  <c:v>98.776527867417315</c:v>
                </c:pt>
                <c:pt idx="10">
                  <c:v>93.964404490121566</c:v>
                </c:pt>
                <c:pt idx="11">
                  <c:v>94.699533658391474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2018 году</c:v>
                </c:pt>
              </c:strCache>
            </c:strRef>
          </c:tx>
          <c:marker>
            <c:symbol val="square"/>
            <c:size val="7"/>
          </c:marker>
          <c:dLbls>
            <c:dLbl>
              <c:idx val="1"/>
              <c:layout>
                <c:manualLayout>
                  <c:x val="-3.0555555555555555E-2"/>
                  <c:y val="3.3029692575893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7776E-2"/>
                  <c:y val="3.5551043154205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динамика'!$B$5:$M$5</c:f>
              <c:numCache>
                <c:formatCode>0.0</c:formatCode>
                <c:ptCount val="12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  <c:pt idx="3">
                  <c:v>118.10377623189527</c:v>
                </c:pt>
                <c:pt idx="4">
                  <c:v>99.174978099043869</c:v>
                </c:pt>
                <c:pt idx="5">
                  <c:v>151.2113248583523</c:v>
                </c:pt>
                <c:pt idx="6">
                  <c:v>115.17480446877192</c:v>
                </c:pt>
                <c:pt idx="7">
                  <c:v>110.84545943474539</c:v>
                </c:pt>
                <c:pt idx="8">
                  <c:v>109.20470488683156</c:v>
                </c:pt>
                <c:pt idx="9">
                  <c:v>105.18582402076379</c:v>
                </c:pt>
                <c:pt idx="10">
                  <c:v>113.20723124666175</c:v>
                </c:pt>
                <c:pt idx="11">
                  <c:v>111.30597898085533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217408"/>
        <c:axId val="39231488"/>
      </c:lineChart>
      <c:catAx>
        <c:axId val="3919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9215488"/>
        <c:crosses val="autoZero"/>
        <c:auto val="1"/>
        <c:lblAlgn val="ctr"/>
        <c:lblOffset val="100"/>
        <c:noMultiLvlLbl val="0"/>
      </c:catAx>
      <c:valAx>
        <c:axId val="39215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39197312"/>
        <c:crosses val="autoZero"/>
        <c:crossBetween val="between"/>
      </c:valAx>
      <c:catAx>
        <c:axId val="39217408"/>
        <c:scaling>
          <c:orientation val="minMax"/>
        </c:scaling>
        <c:delete val="1"/>
        <c:axPos val="b"/>
        <c:majorTickMark val="out"/>
        <c:minorTickMark val="none"/>
        <c:tickLblPos val="nextTo"/>
        <c:crossAx val="39231488"/>
        <c:crosses val="autoZero"/>
        <c:auto val="1"/>
        <c:lblAlgn val="ctr"/>
        <c:lblOffset val="100"/>
        <c:noMultiLvlLbl val="0"/>
      </c:catAx>
      <c:valAx>
        <c:axId val="39231488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921740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2407491251093614"/>
          <c:y val="0.91591315674482121"/>
          <c:w val="0.7518500656167979"/>
          <c:h val="5.3830636315429295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045230152025943E-2"/>
          <c:y val="8.1158461066064502E-2"/>
          <c:w val="0.76432561374186003"/>
          <c:h val="0.82368916320063235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1"/>
              <c:layout>
                <c:manualLayout>
                  <c:x val="4.3284562083780167E-3"/>
                  <c:y val="-4.19817440017159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7658054686124733E-3"/>
                  <c:y val="2.79878293344773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3966990920296252"/>
                  <c:y val="-0.1321482826050866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8.1626420937201422E-3"/>
                  <c:y val="-3.5471451679490139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411241.73</c:v>
                </c:pt>
                <c:pt idx="1">
                  <c:v>48900.13</c:v>
                </c:pt>
                <c:pt idx="2">
                  <c:v>53837.4</c:v>
                </c:pt>
                <c:pt idx="3">
                  <c:v>18345.04</c:v>
                </c:pt>
                <c:pt idx="4">
                  <c:v>106779.15</c:v>
                </c:pt>
                <c:pt idx="5">
                  <c:v>14990.5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1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771717626080958E-2"/>
          <c:y val="5.0681947400206394E-2"/>
          <c:w val="0.80217896781092468"/>
          <c:h val="0.88681822707634073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3.4207710509764733E-2"/>
                  <c:y val="-0.125269508106413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7793901570195512E-2"/>
                  <c:y val="-4.49079368683367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51797462421837"/>
                  <c:y val="-0.10163375185991999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30921.937029999997</c:v>
                </c:pt>
                <c:pt idx="1">
                  <c:v>2315.6099999999997</c:v>
                </c:pt>
                <c:pt idx="2">
                  <c:v>29377.512999999999</c:v>
                </c:pt>
                <c:pt idx="3">
                  <c:v>6994.2500000000018</c:v>
                </c:pt>
                <c:pt idx="4">
                  <c:v>1057.7499999999998</c:v>
                </c:pt>
                <c:pt idx="5" formatCode="0.00">
                  <c:v>780.86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4"/>
        <c:holeSize val="48"/>
      </c:doughnutChart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7,7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7,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7,0%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2,1%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5,9%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52,8%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5,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2 071,8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7704" y="357301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2 108,4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899451"/>
              </p:ext>
            </p:extLst>
          </p:nvPr>
        </p:nvGraphicFramePr>
        <p:xfrm>
          <a:off x="0" y="786005"/>
          <a:ext cx="9144000" cy="607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январь-декабрь 2018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725,5 миллиона рублей налоговых и неналоговых доходов, что составляет 113 % к объемам поступлений за аналогичный период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89588"/>
              </p:ext>
            </p:extLst>
          </p:nvPr>
        </p:nvGraphicFramePr>
        <p:xfrm>
          <a:off x="0" y="620688"/>
          <a:ext cx="9144000" cy="503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65655"/>
              </p:ext>
            </p:extLst>
          </p:nvPr>
        </p:nvGraphicFramePr>
        <p:xfrm>
          <a:off x="5508104" y="2348881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Январь-декабрь        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 </a:t>
                      </a:r>
                      <a:r>
                        <a:rPr lang="ru-RU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654 093.95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411 241.73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48 900.13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53 837.40</a:t>
                      </a: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18 345.04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106 779.15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14 990.50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63688" y="3861048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654,1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473726"/>
              </p:ext>
            </p:extLst>
          </p:nvPr>
        </p:nvGraphicFramePr>
        <p:xfrm>
          <a:off x="1" y="1412776"/>
          <a:ext cx="5868143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6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45665"/>
              </p:ext>
            </p:extLst>
          </p:nvPr>
        </p:nvGraphicFramePr>
        <p:xfrm>
          <a:off x="5508104" y="2276872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Январь-ноябрь 2018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71 447.92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30 921.94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2 315.61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29 377.51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6 994.25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1 057.75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780.86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19672" y="3861048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77,4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821501"/>
              </p:ext>
            </p:extLst>
          </p:nvPr>
        </p:nvGraphicFramePr>
        <p:xfrm>
          <a:off x="0" y="1484784"/>
          <a:ext cx="5940152" cy="5373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706795"/>
              </p:ext>
            </p:extLst>
          </p:nvPr>
        </p:nvGraphicFramePr>
        <p:xfrm>
          <a:off x="222945" y="1136545"/>
          <a:ext cx="8587680" cy="538879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68101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2018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2018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Динамика к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году, %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2 071,8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7752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554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25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870211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121464"/>
              </p:ext>
            </p:extLst>
          </p:nvPr>
        </p:nvGraphicFramePr>
        <p:xfrm>
          <a:off x="4716016" y="579865"/>
          <a:ext cx="410445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12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4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219244"/>
              </p:ext>
            </p:extLst>
          </p:nvPr>
        </p:nvGraphicFramePr>
        <p:xfrm>
          <a:off x="179512" y="578081"/>
          <a:ext cx="4264024" cy="5827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57275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12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1 030,0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8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8845" y="5157192"/>
            <a:ext cx="433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месяцев 2018 года муниципальные программы Новокубанского района исполнены в сумме 1 767,1 млн. руб., что составляет 96,2% от утвержденных бюджетных назначений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3461</TotalTime>
  <Words>606</Words>
  <Application>Microsoft Office PowerPoint</Application>
  <PresentationFormat>Экран (4:3)</PresentationFormat>
  <Paragraphs>210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Синельников Александр</cp:lastModifiedBy>
  <cp:revision>327</cp:revision>
  <cp:lastPrinted>2019-02-04T10:05:45Z</cp:lastPrinted>
  <dcterms:modified xsi:type="dcterms:W3CDTF">2019-02-04T13:40:33Z</dcterms:modified>
</cp:coreProperties>
</file>