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1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20" r:id="rId2"/>
    <p:sldId id="256" r:id="rId3"/>
    <p:sldId id="258" r:id="rId4"/>
    <p:sldId id="257" r:id="rId5"/>
    <p:sldId id="262" r:id="rId6"/>
    <p:sldId id="493" r:id="rId7"/>
    <p:sldId id="259" r:id="rId8"/>
    <p:sldId id="495" r:id="rId9"/>
    <p:sldId id="260" r:id="rId10"/>
    <p:sldId id="498" r:id="rId11"/>
    <p:sldId id="499" r:id="rId12"/>
    <p:sldId id="500" r:id="rId13"/>
    <p:sldId id="502" r:id="rId14"/>
    <p:sldId id="503" r:id="rId15"/>
    <p:sldId id="501" r:id="rId16"/>
    <p:sldId id="506" r:id="rId17"/>
    <p:sldId id="507" r:id="rId18"/>
    <p:sldId id="508" r:id="rId19"/>
    <p:sldId id="509" r:id="rId20"/>
    <p:sldId id="512" r:id="rId21"/>
    <p:sldId id="504" r:id="rId22"/>
    <p:sldId id="505" r:id="rId23"/>
    <p:sldId id="514" r:id="rId24"/>
    <p:sldId id="515" r:id="rId25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29C24ED-98C1-4178-B654-E36DDAB0B6F7}">
          <p14:sldIdLst>
            <p14:sldId id="520"/>
            <p14:sldId id="256"/>
            <p14:sldId id="258"/>
            <p14:sldId id="257"/>
            <p14:sldId id="262"/>
            <p14:sldId id="493"/>
            <p14:sldId id="259"/>
            <p14:sldId id="495"/>
            <p14:sldId id="260"/>
            <p14:sldId id="498"/>
            <p14:sldId id="499"/>
            <p14:sldId id="500"/>
            <p14:sldId id="502"/>
            <p14:sldId id="503"/>
            <p14:sldId id="501"/>
            <p14:sldId id="506"/>
            <p14:sldId id="507"/>
            <p14:sldId id="508"/>
            <p14:sldId id="509"/>
            <p14:sldId id="512"/>
            <p14:sldId id="504"/>
            <p14:sldId id="505"/>
            <p14:sldId id="514"/>
            <p14:sldId id="515"/>
          </p14:sldIdLst>
        </p14:section>
        <p14:section name="Раздел без заголовка" id="{7A762075-0951-48B5-B157-8BF6643A329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1" userDrawn="1">
          <p15:clr>
            <a:srgbClr val="A4A3A4"/>
          </p15:clr>
        </p15:guide>
        <p15:guide id="2" pos="1933" userDrawn="1">
          <p15:clr>
            <a:srgbClr val="547EBF"/>
          </p15:clr>
        </p15:guide>
        <p15:guide id="3" pos="4110" userDrawn="1">
          <p15:clr>
            <a:srgbClr val="F26B43"/>
          </p15:clr>
        </p15:guide>
        <p15:guide id="4" pos="3884" userDrawn="1">
          <p15:clr>
            <a:srgbClr val="9FCC3B"/>
          </p15:clr>
        </p15:guide>
        <p15:guide id="5" pos="210" userDrawn="1">
          <p15:clr>
            <a:srgbClr val="9FCC3B"/>
          </p15:clr>
        </p15:guide>
        <p15:guide id="6" pos="436" userDrawn="1">
          <p15:clr>
            <a:srgbClr val="F26B43"/>
          </p15:clr>
        </p15:guide>
        <p15:guide id="7" pos="2387" userDrawn="1">
          <p15:clr>
            <a:srgbClr val="547EB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DBEEF4"/>
    <a:srgbClr val="CC99FF"/>
    <a:srgbClr val="33CCFF"/>
    <a:srgbClr val="FF6699"/>
    <a:srgbClr val="FFFF99"/>
    <a:srgbClr val="FF99CC"/>
    <a:srgbClr val="99FFCC"/>
    <a:srgbClr val="66FF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2772" y="90"/>
      </p:cViewPr>
      <p:guideLst>
        <p:guide orient="horz" pos="431"/>
        <p:guide pos="1933"/>
        <p:guide pos="4110"/>
        <p:guide pos="3884"/>
        <p:guide pos="210"/>
        <p:guide pos="436"/>
        <p:guide pos="23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conom\Downloads\&#1057;&#1042;&#1054;&#1044;%20%20&#1080;&#1089;&#1087;&#1086;&#1083;&#1085;&#1077;&#1085;&#1080;&#1077;%202016-%202017%20&#1075;.xls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57;&#1042;&#1054;&#1044;%20%20&#1080;&#1089;&#1087;&#1086;&#1083;&#1085;&#1077;&#1085;&#1080;&#1077;%202016-%202017%20&#1075;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57;&#1042;&#1054;&#1044;%20%20&#1080;&#1089;&#1087;&#1086;&#1083;&#1085;&#1077;&#1085;&#1080;&#1077;%202016-%202017%20&#1075;.xls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57;&#1042;&#1054;&#1044;%20%20&#1080;&#1089;&#1087;&#1086;&#1083;&#1085;&#1077;&#1085;&#1080;&#1077;%202016-%202017%20&#1075;.xls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Econom\Desktop\&#1054;&#1090;&#1095;&#1077;&#1090;\&#1076;&#1080;&#1072;&#1075;&#1088;&#1072;&#1084;&#1084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54;&#1058;&#1063;&#1045;&#1058;%20&#1055;&#1054;%20&#1044;&#1054;&#1056;&#1054;&#1046;&#1053;&#1054;&#1052;&#1059;%20&#1060;&#1054;&#1053;&#1044;&#1059;\2017%20&#1075;&#1086;&#1076;\4%20&#1082;&#1074;&#1072;&#1088;&#1090;&#1072;&#1083;%202017\f.n&#160;1-fd%20dlya%20mo%20razdel%201,%202.xls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57;&#1042;&#1054;&#1044;%20%20&#1080;&#1089;&#1087;&#1086;&#1083;&#1085;&#1077;&#1085;&#1080;&#1077;%202016-%202017%20&#1075;.xls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84;&#1091;&#1085;&#1080;&#1094;&#1080;&#1087;&#1072;&#1083;&#1100;&#1085;&#1099;&#1081;%20&#1076;&#1086;&#1083;&#1075;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84;&#1091;&#1085;&#1080;&#1094;&#1080;&#1087;&#1072;&#1083;&#1100;&#1085;&#1099;&#1081;%20&#1076;&#1086;&#1083;&#1075;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84;&#1091;&#1085;&#1080;&#1094;&#1080;&#1087;&#1072;&#1083;&#1100;&#1085;&#1099;&#1081;%20&#1076;&#1086;&#1083;&#1075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conom\Desktop\&#1054;&#1090;&#1095;&#1077;&#1090;\&#1076;&#1080;&#1072;&#1075;&#1088;&#1072;&#1084;&#1084;&#1099;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0;&#1053;&#1044;&#1056;&#1045;&#1045;&#1042;&#1040;\&#1041;&#1070;&#1044;&#1046;&#1045;&#1058;%20&#1044;&#1051;&#1071;%20&#1043;&#1056;&#1040;&#1046;&#1044;&#1040;&#1053;%20&#1048;&#1057;&#1055;%202017%20&#1075;&#1086;&#1076;\&#1057;&#1042;&#1054;&#1044;%20%20&#1080;&#1089;&#1087;&#1086;&#1083;&#1085;&#1077;&#1085;&#1080;&#1077;%202016-%202017%20&#1075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33.33\obmen\&#1041;&#1070;&#1044;&#1046;&#1045;&#1058;%20&#1044;&#1051;&#1071;%20&#1043;&#1056;&#1040;&#1046;&#1044;&#1040;&#1053;\&#1087;&#1086;%20&#1086;&#1090;&#1095;&#1077;&#1090;&#1091;%20&#1079;&#1072;%202017%20&#1075;&#1086;&#1076;\&#1090;&#1072;&#1073;&#1083;&#1080;&#1094;&#1099;%20201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conom\Desktop\&#1054;&#1090;&#1095;&#1077;&#1090;\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273304968088376E-2"/>
          <c:y val="7.7629853175663524E-2"/>
          <c:w val="0.91945339006382321"/>
          <c:h val="0.77087142784789786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99FFCC"/>
              </a:solidFill>
            </c:spPr>
          </c:dPt>
          <c:dPt>
            <c:idx val="1"/>
            <c:invertIfNegative val="0"/>
            <c:bubble3D val="0"/>
            <c:spPr>
              <a:solidFill>
                <a:srgbClr val="CCCCFF"/>
              </a:solidFill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</c:spPr>
          </c:dPt>
          <c:dLbls>
            <c:dLbl>
              <c:idx val="0"/>
              <c:layout>
                <c:manualLayout>
                  <c:x val="1.7331647062859508E-2"/>
                  <c:y val="-2.6960874204708787E-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effectLst/>
                        <a:latin typeface="+mn-lt"/>
                        <a:cs typeface="Times New Roman" pitchFamily="18" charset="0"/>
                      </a:defRPr>
                    </a:pPr>
                    <a:r>
                      <a:rPr lang="en-US" dirty="0" smtClean="0">
                        <a:effectLst/>
                        <a:latin typeface="+mn-lt"/>
                      </a:rPr>
                      <a:t>21 845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823811121696343E-2"/>
                  <c:y val="-7.0169236093113561E-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effectLst/>
                        <a:latin typeface="+mn-lt"/>
                        <a:cs typeface="Times New Roman" pitchFamily="18" charset="0"/>
                      </a:defRPr>
                    </a:pPr>
                    <a:r>
                      <a:rPr lang="en-US" dirty="0" smtClean="0">
                        <a:effectLst/>
                        <a:latin typeface="+mn-lt"/>
                      </a:rPr>
                      <a:t> 23 483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882420324679579E-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effectLst/>
                        <a:latin typeface="+mn-lt"/>
                        <a:cs typeface="Times New Roman" pitchFamily="18" charset="0"/>
                      </a:defRPr>
                    </a:pPr>
                    <a:r>
                      <a:rPr lang="en-US" dirty="0" smtClean="0">
                        <a:effectLst/>
                        <a:latin typeface="+mn-lt"/>
                      </a:rPr>
                      <a:t> 24 766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500" b="1">
                    <a:effectLst/>
                    <a:latin typeface="+mn-lt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Лист3!$I$3:$I$5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Лист3!$J$3:$J$5</c:f>
              <c:numCache>
                <c:formatCode>General</c:formatCode>
                <c:ptCount val="3"/>
                <c:pt idx="0">
                  <c:v>21845</c:v>
                </c:pt>
                <c:pt idx="1">
                  <c:v>23483</c:v>
                </c:pt>
                <c:pt idx="2">
                  <c:v>24766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pyramid"/>
        <c:axId val="257164480"/>
        <c:axId val="257166440"/>
        <c:axId val="0"/>
      </c:bar3DChart>
      <c:catAx>
        <c:axId val="257164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+mn-lt"/>
                <a:cs typeface="Times New Roman" pitchFamily="18" charset="0"/>
              </a:defRPr>
            </a:pPr>
            <a:endParaRPr lang="ru-RU"/>
          </a:p>
        </c:txPr>
        <c:crossAx val="257166440"/>
        <c:crosses val="autoZero"/>
        <c:auto val="1"/>
        <c:lblAlgn val="ctr"/>
        <c:lblOffset val="100"/>
        <c:noMultiLvlLbl val="0"/>
      </c:catAx>
      <c:valAx>
        <c:axId val="2571664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57164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387343179847566E-2"/>
          <c:y val="9.8311409383356599E-2"/>
          <c:w val="0.47536621366782228"/>
          <c:h val="0.74369140101794806"/>
        </c:manualLayout>
      </c:layout>
      <c:pie3DChart>
        <c:varyColors val="1"/>
        <c:ser>
          <c:idx val="0"/>
          <c:order val="0"/>
          <c:explosion val="25"/>
          <c:dPt>
            <c:idx val="3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8.7179693303877839E-3"/>
                  <c:y val="-2.75433752599106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835534027965745E-2"/>
                  <c:y val="-0.109025968144043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757801537521279E-2"/>
                  <c:y val="-6.895197923505566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0406784080661513E-2"/>
                  <c:y val="-0.21513567534650899"/>
                </c:manualLayout>
              </c:layout>
              <c:spPr/>
              <c:txPr>
                <a:bodyPr/>
                <a:lstStyle/>
                <a:p>
                  <a:pPr>
                    <a:defRPr sz="900" b="0">
                      <a:solidFill>
                        <a:schemeClr val="tx1"/>
                      </a:solidFill>
                      <a:latin typeface="+mn-lt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7209735023487011E-2"/>
                  <c:y val="-5.098762654668166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2924372182101304E-2"/>
                  <c:y val="-6.962609280988653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6943509651268342E-2"/>
                  <c:y val="-8.320968887497744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7775970561232032E-2"/>
                  <c:y val="-8.651604382983429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3.8992143131550423E-2"/>
                  <c:y val="-6.155308833622372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latin typeface="+mn-lt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'Структура расходов'!$A$13:$A$98</c:f>
              <c:strCache>
                <c:ptCount val="9"/>
                <c:pt idx="0">
                  <c:v> Общегосударственные расходы </c:v>
                </c:pt>
                <c:pt idx="1">
                  <c:v> Национальная экономика</c:v>
                </c:pt>
                <c:pt idx="2">
                  <c:v>Жилищно-коммунальное хозяйство</c:v>
                </c:pt>
                <c:pt idx="3">
                  <c:v> Образование</c:v>
                </c:pt>
                <c:pt idx="4">
                  <c:v>Культура и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 Физическая культура и спорт</c:v>
                </c:pt>
                <c:pt idx="8">
                  <c:v>Прочее</c:v>
                </c:pt>
              </c:strCache>
            </c:strRef>
          </c:cat>
          <c:val>
            <c:numRef>
              <c:f>'Структура расходов'!$D$13:$D$98</c:f>
              <c:numCache>
                <c:formatCode>_-* #,##0.0_р_._-;\-* #,##0.0_р_._-;_-* "-"??_р_._-;_-@_-</c:formatCode>
                <c:ptCount val="9"/>
                <c:pt idx="0">
                  <c:v>161970.5</c:v>
                </c:pt>
                <c:pt idx="1">
                  <c:v>128769</c:v>
                </c:pt>
                <c:pt idx="2">
                  <c:v>70845.2</c:v>
                </c:pt>
                <c:pt idx="3">
                  <c:v>1081350.5</c:v>
                </c:pt>
                <c:pt idx="4">
                  <c:v>174582.39999999999</c:v>
                </c:pt>
                <c:pt idx="5">
                  <c:v>79511.999999999985</c:v>
                </c:pt>
                <c:pt idx="6">
                  <c:v>98810.799999999988</c:v>
                </c:pt>
                <c:pt idx="7">
                  <c:v>54158.1</c:v>
                </c:pt>
                <c:pt idx="8">
                  <c:v>27300.399999999998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371390472255348"/>
          <c:y val="7.2459007148194629E-2"/>
          <c:w val="0.37732783921629942"/>
          <c:h val="0.8825722221438943"/>
        </c:manualLayout>
      </c:layout>
      <c:overlay val="0"/>
      <c:txPr>
        <a:bodyPr/>
        <a:lstStyle/>
        <a:p>
          <a:pPr>
            <a:defRPr sz="800">
              <a:latin typeface="+mn-lt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97993998666373"/>
          <c:y val="0.12432036416374828"/>
          <c:w val="0.70135446765947984"/>
          <c:h val="0.73050223478587584"/>
        </c:manualLayout>
      </c:layout>
      <c:doughnut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г.xls]Соц сфера'!$BJ$50:$BJ$74</c:f>
              <c:strCache>
                <c:ptCount val="5"/>
                <c:pt idx="0">
                  <c:v>Образование</c:v>
                </c:pt>
                <c:pt idx="1">
                  <c:v>Культура и кинематография</c:v>
                </c:pt>
                <c:pt idx="2">
                  <c:v> Здравоохранение</c:v>
                </c:pt>
                <c:pt idx="3">
                  <c:v>Социальная политика</c:v>
                </c:pt>
                <c:pt idx="4">
                  <c:v> Физическая культура и спорт</c:v>
                </c:pt>
              </c:strCache>
            </c:strRef>
          </c:cat>
          <c:val>
            <c:numRef>
              <c:f>'[СВОД  исполнение 2016- 2017 г.xls]Соц сфера'!$BK$50:$BK$74</c:f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г.xls]Соц сфера'!$BJ$50:$BJ$74</c:f>
              <c:strCache>
                <c:ptCount val="5"/>
                <c:pt idx="0">
                  <c:v>Образование</c:v>
                </c:pt>
                <c:pt idx="1">
                  <c:v>Культура и кинематография</c:v>
                </c:pt>
                <c:pt idx="2">
                  <c:v> Здравоохранение</c:v>
                </c:pt>
                <c:pt idx="3">
                  <c:v>Социальная политика</c:v>
                </c:pt>
                <c:pt idx="4">
                  <c:v> Физическая культура и спорт</c:v>
                </c:pt>
              </c:strCache>
            </c:strRef>
          </c:cat>
          <c:val>
            <c:numRef>
              <c:f>'[СВОД  исполнение 2016- 2017 г.xls]Соц сфера'!$BL$50:$BL$74</c:f>
            </c:numRef>
          </c:val>
        </c:ser>
        <c:ser>
          <c:idx val="2"/>
          <c:order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8.8950150094623346E-3"/>
                  <c:y val="0.1531335956781117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2378442966144313E-2"/>
                  <c:y val="-1.83760314813734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225132129494609E-2"/>
                  <c:y val="-7.35038847702248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822752467841376E-2"/>
                      <c:h val="0.1162898937132268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8.8950150094623346E-3"/>
                  <c:y val="-0.10413084506111597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790030018924669E-2"/>
                  <c:y val="-8.575481357974258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г.xls]Соц сфера'!$BJ$50:$BJ$74</c:f>
              <c:strCache>
                <c:ptCount val="5"/>
                <c:pt idx="0">
                  <c:v>Образование</c:v>
                </c:pt>
                <c:pt idx="1">
                  <c:v>Культура и кинематография</c:v>
                </c:pt>
                <c:pt idx="2">
                  <c:v> Здравоохранение</c:v>
                </c:pt>
                <c:pt idx="3">
                  <c:v>Социальная политика</c:v>
                </c:pt>
                <c:pt idx="4">
                  <c:v> Физическая культура и спорт</c:v>
                </c:pt>
              </c:strCache>
            </c:strRef>
          </c:cat>
          <c:val>
            <c:numRef>
              <c:f>'[СВОД  исполнение 2016- 2017 г.xls]Соц сфера'!$BM$50:$BM$74</c:f>
              <c:numCache>
                <c:formatCode>_-* #\ ##0.0_р_._-;\-* #\ ##0.0_р_._-;_-* "-"??_р_._-;_-@_-</c:formatCode>
                <c:ptCount val="5"/>
                <c:pt idx="0">
                  <c:v>1081350.5</c:v>
                </c:pt>
                <c:pt idx="1">
                  <c:v>174582.39999999999</c:v>
                </c:pt>
                <c:pt idx="2">
                  <c:v>79511.999999999985</c:v>
                </c:pt>
                <c:pt idx="3">
                  <c:v>98810.799999999988</c:v>
                </c:pt>
                <c:pt idx="4">
                  <c:v>54158.1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703325409900349E-2"/>
          <c:y val="0.13355157272750695"/>
          <c:w val="0.4225279257975374"/>
          <c:h val="0.8130277981814902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3.4507035450167374E-2"/>
                  <c:y val="0.1335515727275069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843495650241758E-2"/>
                  <c:y val="8.01309436365041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7511725750278957E-2"/>
                  <c:y val="-3.338789318187675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009380600223165E-2"/>
                  <c:y val="-0.1001636795456302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7510216256164773E-3"/>
                  <c:y val="-0.143567940682069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0,5%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800882027600797"/>
                      <c:h val="0.1668395651266347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г.xls]Соц сфера'!$A$50:$A$74</c:f>
              <c:strCache>
                <c:ptCount val="5"/>
                <c:pt idx="0">
                  <c:v> Образование</c:v>
                </c:pt>
                <c:pt idx="1">
                  <c:v>Культура и кинематография</c:v>
                </c:pt>
                <c:pt idx="2">
                  <c:v>Здравоохранение</c:v>
                </c:pt>
                <c:pt idx="3">
                  <c:v>Социальная политика</c:v>
                </c:pt>
                <c:pt idx="4">
                  <c:v> Физическая культура и спорт</c:v>
                </c:pt>
              </c:strCache>
            </c:strRef>
          </c:cat>
          <c:val>
            <c:numRef>
              <c:f>'[СВОД  исполнение 2016- 2017 г.xls]Соц сфера'!$B$50:$B$74</c:f>
              <c:numCache>
                <c:formatCode>_-* #\ ##0.0_р_._-;\-* #\ ##0.0_р_._-;_-* "-"??_р_._-;_-@_-</c:formatCode>
                <c:ptCount val="5"/>
                <c:pt idx="0">
                  <c:v>1070853.25</c:v>
                </c:pt>
                <c:pt idx="1">
                  <c:v>149773.20000000001</c:v>
                </c:pt>
                <c:pt idx="2">
                  <c:v>95547.200000000012</c:v>
                </c:pt>
                <c:pt idx="3">
                  <c:v>90901.299999999988</c:v>
                </c:pt>
                <c:pt idx="4">
                  <c:v>6749.7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270956815331907"/>
          <c:y val="0.21867808129505065"/>
          <c:w val="0.43729048221695171"/>
          <c:h val="0.535933522864397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750000000000001"/>
          <c:y val="0.21541484397783611"/>
          <c:w val="0.81388888888888888"/>
          <c:h val="0.57479476523767858"/>
        </c:manualLayout>
      </c:layout>
      <c:pie3DChart>
        <c:varyColors val="1"/>
        <c:ser>
          <c:idx val="0"/>
          <c:order val="0"/>
          <c:explosion val="10"/>
          <c:dLbls>
            <c:dLbl>
              <c:idx val="0"/>
              <c:layout>
                <c:manualLayout>
                  <c:x val="-0.20755664916885389"/>
                  <c:y val="-7.8700240594925683E-2"/>
                </c:manualLayout>
              </c:layout>
              <c:tx>
                <c:rich>
                  <a:bodyPr/>
                  <a:lstStyle/>
                  <a:p>
                    <a:fld id="{B2D373A8-397E-4C2B-944B-3C11276EC5FA}" type="VALUE">
                      <a:rPr lang="ru-RU"/>
                      <a:pPr/>
                      <a:t>[ЗНАЧЕНИЕ]</a:t>
                    </a:fld>
                    <a:r>
                      <a:rPr lang="ru-RU" baseline="0"/>
                      <a:t>млн.руб.</a:t>
                    </a:r>
                  </a:p>
                  <a:p>
                    <a:r>
                      <a:rPr lang="ru-RU" baseline="0"/>
                      <a:t> </a:t>
                    </a:r>
                    <a:fld id="{7233328D-AACA-4DEA-99C7-B6A4CE021A30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39582239720035"/>
                      <c:h val="0.16645851560221639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8545078740157481"/>
                  <c:y val="3.5127223680373326E-2"/>
                </c:manualLayout>
              </c:layout>
              <c:tx>
                <c:rich>
                  <a:bodyPr/>
                  <a:lstStyle/>
                  <a:p>
                    <a:fld id="{A673420C-2D94-451F-A8EE-11A8B8E50668}" type="VALUE">
                      <a:rPr lang="ru-RU"/>
                      <a:pPr/>
                      <a:t>[ЗНАЧЕНИЕ]</a:t>
                    </a:fld>
                    <a:endParaRPr lang="ru-RU"/>
                  </a:p>
                  <a:p>
                    <a:r>
                      <a:rPr lang="ru-RU" baseline="0"/>
                      <a:t>млн.руб.</a:t>
                    </a:r>
                  </a:p>
                  <a:p>
                    <a:r>
                      <a:rPr lang="ru-RU" baseline="0"/>
                      <a:t> </a:t>
                    </a:r>
                    <a:fld id="{9177841C-F3D0-4057-9BFB-40198A3D8A38}" type="PERCENTAGE">
                      <a:rPr lang="ru-RU" baseline="0"/>
                      <a:pPr/>
                      <a:t>[ПРОЦЕНТ]</a:t>
                    </a:fld>
                    <a:endParaRPr lang="ru-RU" baseline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г.xls]ПРОГРАММНЫЕ мер'!$BI$11:$BI$12</c:f>
              <c:strCache>
                <c:ptCount val="2"/>
                <c:pt idx="0">
                  <c:v>Программные расходы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'[СВОД  исполнение 2016- 2017 г.xls]ПРОГРАММНЫЕ мер'!$BJ$11:$BJ$12</c:f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г.xls]ПРОГРАММНЫЕ мер'!$BI$11:$BI$12</c:f>
              <c:strCache>
                <c:ptCount val="2"/>
                <c:pt idx="0">
                  <c:v>Программные расходы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'[СВОД  исполнение 2016- 2017 г.xls]ПРОГРАММНЫЕ мер'!$BK$11:$BK$12</c:f>
            </c:numRef>
          </c:val>
        </c:ser>
        <c:ser>
          <c:idx val="2"/>
          <c:order val="2"/>
          <c:dPt>
            <c:idx val="0"/>
            <c:bubble3D val="0"/>
            <c:explosion val="6"/>
            <c:spPr>
              <a:solidFill>
                <a:srgbClr val="99FF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7"/>
            <c:spPr>
              <a:solidFill>
                <a:srgbClr val="FF99CC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1973405346936761"/>
                  <c:y val="-0.32090829193581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DCC3467-2F55-48CA-B4EA-4D37B70BD9ED}" type="VALUE">
                      <a:rPr lang="ru-RU" b="1">
                        <a:solidFill>
                          <a:schemeClr val="tx1"/>
                        </a:solidFill>
                      </a:rPr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="1">
                        <a:solidFill>
                          <a:schemeClr val="tx1"/>
                        </a:solidFill>
                      </a:rPr>
                      <a:t>млн.руб.</a:t>
                    </a:r>
                  </a:p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>
                        <a:solidFill>
                          <a:schemeClr val="tx1"/>
                        </a:solidFill>
                      </a:rPr>
                      <a:t> </a:t>
                    </a:r>
                    <a:fld id="{2637B247-3888-42BC-9D45-5F167C8852D4}" type="PERCENTAGE">
                      <a:rPr lang="ru-RU" b="1" baseline="0">
                        <a:solidFill>
                          <a:schemeClr val="tx1"/>
                        </a:solidFill>
                      </a:rPr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2.7654334703551456E-2"/>
                  <c:y val="2.85236164235719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C280514-4297-4E17-AA00-3F2B892AE9B3}" type="VALUE">
                      <a:rPr lang="ru-RU" b="1">
                        <a:solidFill>
                          <a:schemeClr val="tx1"/>
                        </a:solidFill>
                      </a:rPr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[ЗНАЧЕНИЕ]</a:t>
                    </a:fld>
                    <a:r>
                      <a:rPr lang="ru-RU" b="1">
                        <a:solidFill>
                          <a:schemeClr val="tx1"/>
                        </a:solidFill>
                      </a:rPr>
                      <a:t>млн.руб.</a:t>
                    </a:r>
                  </a:p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>
                        <a:solidFill>
                          <a:schemeClr val="tx1"/>
                        </a:solidFill>
                      </a:rPr>
                      <a:t> </a:t>
                    </a:r>
                    <a:fld id="{C3B0DCC0-9F51-44C5-BCE9-6F0D3CB91A55}" type="PERCENTAGE">
                      <a:rPr lang="ru-RU" b="1" baseline="0">
                        <a:solidFill>
                          <a:schemeClr val="tx1"/>
                        </a:solidFill>
                      </a:rPr>
                      <a:pPr>
                        <a:defRPr sz="9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[ПРОЦЕНТ]</a:t>
                    </a:fld>
                    <a:endParaRPr lang="ru-RU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853215739561701"/>
                      <c:h val="0.2348653647537105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'[СВОД  исполнение 2016- 2017 г.xls]ПРОГРАММНЫЕ мер'!$BI$11:$BI$12</c:f>
              <c:strCache>
                <c:ptCount val="2"/>
                <c:pt idx="0">
                  <c:v>Программные расходы</c:v>
                </c:pt>
                <c:pt idx="1">
                  <c:v>Непрограмные расходы</c:v>
                </c:pt>
              </c:strCache>
            </c:strRef>
          </c:cat>
          <c:val>
            <c:numRef>
              <c:f>'[СВОД  исполнение 2016- 2017 г.xls]ПРОГРАММНЫЕ мер'!$BL$11:$BL$12</c:f>
              <c:numCache>
                <c:formatCode>_-* #\ ##0.0\ _₽_-;\-* #\ ##0.0\ _₽_-;_-* "-"?\ _₽_-;_-@_-</c:formatCode>
                <c:ptCount val="2"/>
                <c:pt idx="0">
                  <c:v>1292.9000000000001</c:v>
                </c:pt>
                <c:pt idx="1">
                  <c:v>213.91369999999984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139918480221064E-2"/>
          <c:y val="5.8478154388937068E-2"/>
          <c:w val="0.44465243997730886"/>
          <c:h val="0.63275003578335809"/>
        </c:manualLayout>
      </c:layout>
      <c:pie3DChart>
        <c:varyColors val="1"/>
        <c:ser>
          <c:idx val="0"/>
          <c:order val="0"/>
          <c:explosion val="28"/>
          <c:dPt>
            <c:idx val="1"/>
            <c:bubble3D val="0"/>
            <c:spPr>
              <a:solidFill>
                <a:srgbClr val="C80000"/>
              </a:solidFill>
            </c:spPr>
          </c:dPt>
          <c:dPt>
            <c:idx val="2"/>
            <c:bubble3D val="0"/>
            <c:spPr>
              <a:solidFill>
                <a:srgbClr val="FFA161"/>
              </a:solidFill>
            </c:spPr>
          </c:dPt>
          <c:dLbls>
            <c:dLbl>
              <c:idx val="0"/>
              <c:layout>
                <c:manualLayout>
                  <c:x val="-5.38755927703939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900" dirty="0">
                        <a:latin typeface="+mn-lt"/>
                      </a:rPr>
                      <a:t>20,</a:t>
                    </a:r>
                    <a:r>
                      <a:rPr lang="en-US" dirty="0">
                        <a:latin typeface="+mn-lt"/>
                      </a:rPr>
                      <a:t>1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8496276947751389E-2"/>
                  <c:y val="8.8888888888888889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latin typeface="Bookman Old Style" pitchFamily="18" charset="0"/>
                      </a:rPr>
                      <a:t> </a:t>
                    </a:r>
                    <a:r>
                      <a:rPr lang="en-US" dirty="0">
                        <a:latin typeface="+mn-lt"/>
                      </a:rPr>
                      <a:t>133,15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404247937565522E-2"/>
                  <c:y val="-0.3519730268703356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latin typeface="Bookman Old Style" pitchFamily="18" charset="0"/>
                      </a:rPr>
                      <a:t> </a:t>
                    </a:r>
                    <a:r>
                      <a:rPr lang="en-US" dirty="0">
                        <a:latin typeface="+mn-lt"/>
                      </a:rPr>
                      <a:t>939,4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Лист3!$K$27:$K$29</c:f>
              <c:strCache>
                <c:ptCount val="3"/>
                <c:pt idx="0">
                  <c:v>Денежные средства ЗСК</c:v>
                </c:pt>
                <c:pt idx="1">
                  <c:v>Судсидии в рамках софинансирования</c:v>
                </c:pt>
                <c:pt idx="2">
                  <c:v>Субвенции</c:v>
                </c:pt>
              </c:strCache>
            </c:strRef>
          </c:cat>
          <c:val>
            <c:numRef>
              <c:f>Лист3!$L$27:$L$29</c:f>
              <c:numCache>
                <c:formatCode>General</c:formatCode>
                <c:ptCount val="3"/>
                <c:pt idx="0">
                  <c:v>20.100000000000001</c:v>
                </c:pt>
                <c:pt idx="1">
                  <c:v>133.15</c:v>
                </c:pt>
                <c:pt idx="2">
                  <c:v>939.4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800">
                <a:latin typeface="+mn-lt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800">
                <a:latin typeface="+mn-lt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800">
                <a:latin typeface="+mn-lt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232920404946289"/>
          <c:y val="0.25406322625523525"/>
          <c:w val="0.3306040990343489"/>
          <c:h val="0.74578603418745504"/>
        </c:manualLayout>
      </c:layout>
      <c:overlay val="0"/>
      <c:txPr>
        <a:bodyPr/>
        <a:lstStyle/>
        <a:p>
          <a:pPr>
            <a:defRPr sz="9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847796361339206"/>
          <c:y val="0.17266059943956844"/>
          <c:w val="0.38912132528030835"/>
          <c:h val="0.7832470774852177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99CC"/>
              </a:solidFill>
            </c:spPr>
          </c:dPt>
          <c:dPt>
            <c:idx val="1"/>
            <c:bubble3D val="0"/>
            <c:spPr>
              <a:solidFill>
                <a:srgbClr val="99FFCC"/>
              </a:solidFill>
            </c:spPr>
          </c:dPt>
          <c:dPt>
            <c:idx val="2"/>
            <c:bubble3D val="0"/>
            <c:spPr>
              <a:solidFill>
                <a:srgbClr val="FFFF99"/>
              </a:solidFill>
            </c:spPr>
          </c:dPt>
          <c:dPt>
            <c:idx val="4"/>
            <c:bubble3D val="0"/>
            <c:spPr>
              <a:solidFill>
                <a:srgbClr val="FF6699"/>
              </a:solidFill>
            </c:spPr>
          </c:dPt>
          <c:dPt>
            <c:idx val="6"/>
            <c:bubble3D val="0"/>
            <c:spPr>
              <a:solidFill>
                <a:srgbClr val="008080"/>
              </a:solidFill>
            </c:spPr>
          </c:dPt>
          <c:dPt>
            <c:idx val="7"/>
            <c:bubble3D val="0"/>
            <c:spPr>
              <a:solidFill>
                <a:srgbClr val="33CCFF"/>
              </a:solidFill>
            </c:spPr>
          </c:dPt>
          <c:dPt>
            <c:idx val="9"/>
            <c:bubble3D val="0"/>
            <c:spPr>
              <a:solidFill>
                <a:srgbClr val="CC99FF"/>
              </a:solidFill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'[f.n 1-fd dlya mo razdel 1, 2.xls]Раздел 1_ДОХОДЫ в районы'!$B$68:$B$77</c:f>
              <c:strCache>
                <c:ptCount val="10"/>
                <c:pt idx="0">
                  <c:v>Новокубанский район</c:v>
                </c:pt>
                <c:pt idx="1">
                  <c:v>Новокубанское г.п.</c:v>
                </c:pt>
                <c:pt idx="2">
                  <c:v>Бесскорбненское с.п.</c:v>
                </c:pt>
                <c:pt idx="3">
                  <c:v>Верхнекубанское с.п.</c:v>
                </c:pt>
                <c:pt idx="4">
                  <c:v>Ковалевское с.п.</c:v>
                </c:pt>
                <c:pt idx="5">
                  <c:v>Ляпинское с.п.</c:v>
                </c:pt>
                <c:pt idx="6">
                  <c:v>Новосельское с.п.</c:v>
                </c:pt>
                <c:pt idx="7">
                  <c:v>Прикубанское с.п.</c:v>
                </c:pt>
                <c:pt idx="8">
                  <c:v>Прочноокопское с.п.</c:v>
                </c:pt>
                <c:pt idx="9">
                  <c:v>Советское с.п.</c:v>
                </c:pt>
              </c:strCache>
            </c:strRef>
          </c:cat>
          <c:val>
            <c:numRef>
              <c:f>'[f.n 1-fd dlya mo razdel 1, 2.xls]Раздел 1_ДОХОДЫ в районы'!$C$68:$C$77</c:f>
              <c:numCache>
                <c:formatCode>#,##0.0</c:formatCode>
                <c:ptCount val="10"/>
                <c:pt idx="0">
                  <c:v>6.3194169300000009</c:v>
                </c:pt>
                <c:pt idx="1">
                  <c:v>29.868687530000003</c:v>
                </c:pt>
                <c:pt idx="2">
                  <c:v>6.28606014</c:v>
                </c:pt>
                <c:pt idx="3">
                  <c:v>2.9970397800000006</c:v>
                </c:pt>
                <c:pt idx="4">
                  <c:v>5.5297892599999994</c:v>
                </c:pt>
                <c:pt idx="5">
                  <c:v>1.69529643</c:v>
                </c:pt>
                <c:pt idx="6">
                  <c:v>1.8206840100000001</c:v>
                </c:pt>
                <c:pt idx="7">
                  <c:v>2.3898575599999998</c:v>
                </c:pt>
                <c:pt idx="8">
                  <c:v>2.6747663199999998</c:v>
                </c:pt>
                <c:pt idx="9">
                  <c:v>9.5275078600000001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73228346456694"/>
          <c:y val="0.17171296296296298"/>
          <c:w val="0.81769619422572182"/>
          <c:h val="0.67145778652668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'[СВОД  исполнение 2016- 2017 г.xls]ВЕНЕБЮДЖЕТ'!$B$4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 исполнение 2016- 2017 г.xls]ВЕНЕБЮДЖЕТ'!$A$5:$A$12</c:f>
              <c:strCache>
                <c:ptCount val="1"/>
                <c:pt idx="0">
                  <c:v>Расширение внебюджетной деятельности</c:v>
                </c:pt>
              </c:strCache>
            </c:strRef>
          </c:cat>
          <c:val>
            <c:numRef>
              <c:f>'[СВОД  исполнение 2016- 2017 г.xls]ВЕНЕБЮДЖЕТ'!$B$5:$B$12</c:f>
              <c:numCache>
                <c:formatCode>_-* #\ ##0.0_р_._-;\-* #\ ##0.0_р_._-;_-* "-"??_р_._-;_-@_-</c:formatCode>
                <c:ptCount val="1"/>
                <c:pt idx="0">
                  <c:v>583.4</c:v>
                </c:pt>
              </c:numCache>
            </c:numRef>
          </c:val>
        </c:ser>
        <c:ser>
          <c:idx val="1"/>
          <c:order val="1"/>
          <c:tx>
            <c:strRef>
              <c:f>'[СВОД  исполнение 2016- 2017 г.xls]ВЕНЕБЮДЖЕТ'!$C$4</c:f>
              <c:strCache>
                <c:ptCount val="1"/>
                <c:pt idx="0">
                  <c:v>План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 исполнение 2016- 2017 г.xls]ВЕНЕБЮДЖЕТ'!$A$5:$A$12</c:f>
              <c:strCache>
                <c:ptCount val="1"/>
                <c:pt idx="0">
                  <c:v>Расширение внебюджетной деятельности</c:v>
                </c:pt>
              </c:strCache>
            </c:strRef>
          </c:cat>
          <c:val>
            <c:numRef>
              <c:f>'[СВОД  исполнение 2016- 2017 г.xls]ВЕНЕБЮДЖЕТ'!$C$5:$C$12</c:f>
            </c:numRef>
          </c:val>
        </c:ser>
        <c:ser>
          <c:idx val="2"/>
          <c:order val="2"/>
          <c:tx>
            <c:strRef>
              <c:f>'[СВОД  исполнение 2016- 2017 г.xls]ВЕНЕБЮДЖЕТ'!$D$4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 исполнение 2016- 2017 г.xls]ВЕНЕБЮДЖЕТ'!$A$5:$A$12</c:f>
              <c:strCache>
                <c:ptCount val="1"/>
                <c:pt idx="0">
                  <c:v>Расширение внебюджетной деятельности</c:v>
                </c:pt>
              </c:strCache>
            </c:strRef>
          </c:cat>
          <c:val>
            <c:numRef>
              <c:f>'[СВОД  исполнение 2016- 2017 г.xls]ВЕНЕБЮДЖЕТ'!$D$5:$D$12</c:f>
              <c:numCache>
                <c:formatCode>_-* #\ ##0.0_р_._-;\-* #\ ##0.0_р_._-;_-* "-"??_р_._-;_-@_-</c:formatCode>
                <c:ptCount val="1"/>
                <c:pt idx="0">
                  <c:v>1357.7</c:v>
                </c:pt>
              </c:numCache>
            </c:numRef>
          </c:val>
        </c:ser>
        <c:ser>
          <c:idx val="3"/>
          <c:order val="3"/>
          <c:tx>
            <c:strRef>
              <c:f>'[СВОД  исполнение 2016- 2017 г.xls]ВЕНЕБЮДЖЕТ'!$E$4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 исполнение 2016- 2017 г.xls]ВЕНЕБЮДЖЕТ'!$A$5:$A$12</c:f>
              <c:strCache>
                <c:ptCount val="1"/>
                <c:pt idx="0">
                  <c:v>Расширение внебюджетной деятельности</c:v>
                </c:pt>
              </c:strCache>
            </c:strRef>
          </c:cat>
          <c:val>
            <c:numRef>
              <c:f>'[СВОД  исполнение 2016- 2017 г.xls]ВЕНЕБЮДЖЕТ'!$E$5:$E$12</c:f>
              <c:numCache>
                <c:formatCode>_-* #\ ##0.0_р_._-;\-* #\ ##0.0_р_._-;_-* "-"??_р_._-;_-@_-</c:formatCode>
                <c:ptCount val="1"/>
                <c:pt idx="0">
                  <c:v>2120</c:v>
                </c:pt>
              </c:numCache>
            </c:numRef>
          </c:val>
        </c:ser>
        <c:ser>
          <c:idx val="4"/>
          <c:order val="4"/>
          <c:tx>
            <c:strRef>
              <c:f>'[СВОД  исполнение 2016- 2017 г.xls]ВЕНЕБЮДЖЕТ'!$F$4</c:f>
              <c:strCache>
                <c:ptCount val="1"/>
                <c:pt idx="0">
                  <c:v>2 018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'[СВОД  исполнение 2016- 2017 г.xls]ВЕНЕБЮДЖЕТ'!$A$5:$A$12</c:f>
              <c:strCache>
                <c:ptCount val="1"/>
                <c:pt idx="0">
                  <c:v>Расширение внебюджетной деятельности</c:v>
                </c:pt>
              </c:strCache>
            </c:strRef>
          </c:cat>
          <c:val>
            <c:numRef>
              <c:f>'[СВОД  исполнение 2016- 2017 г.xls]ВЕНЕБЮДЖЕТ'!$F$5:$F$12</c:f>
              <c:numCache>
                <c:formatCode>_-* #\ ##0.0_р_._-;\-* #\ ##0.0_р_._-;_-* "-"??_р_._-;_-@_-</c:formatCode>
                <c:ptCount val="1"/>
                <c:pt idx="0">
                  <c:v>9150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0591128"/>
        <c:axId val="320591912"/>
      </c:barChart>
      <c:catAx>
        <c:axId val="320591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0591912"/>
        <c:crosses val="autoZero"/>
        <c:auto val="1"/>
        <c:lblAlgn val="ctr"/>
        <c:lblOffset val="100"/>
        <c:noMultiLvlLbl val="0"/>
      </c:catAx>
      <c:valAx>
        <c:axId val="320591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100" b="1"/>
                  <a:t>тыс.руб.</a:t>
                </a:r>
              </a:p>
            </c:rich>
          </c:tx>
          <c:layout>
            <c:manualLayout>
              <c:xMode val="edge"/>
              <c:yMode val="edge"/>
              <c:x val="0.15"/>
              <c:y val="0.4266200058326042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_-* #\ ##0.0_р_._-;\-* #\ ##0.0_р_._-;_-* &quot;-&quot;??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5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200" dirty="0"/>
              <a:t>Динамика показателей (Дефицит/Профицит)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'[муниципальный долг.xlsx]дефицит профицит'!$A$5</c:f>
              <c:strCache>
                <c:ptCount val="1"/>
                <c:pt idx="0">
                  <c:v>Всего расходов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профицит'!$E$5:$X$5</c:f>
            </c:numRef>
          </c:val>
          <c:smooth val="0"/>
        </c:ser>
        <c:ser>
          <c:idx val="1"/>
          <c:order val="1"/>
          <c:tx>
            <c:strRef>
              <c:f>'[муниципальный долг.xlsx]дефицит профицит'!$A$6</c:f>
              <c:strCache>
                <c:ptCount val="1"/>
                <c:pt idx="0">
                  <c:v>из них: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профицит'!$E$6:$X$6</c:f>
            </c:numRef>
          </c:val>
          <c:smooth val="0"/>
        </c:ser>
        <c:ser>
          <c:idx val="2"/>
          <c:order val="2"/>
          <c:tx>
            <c:strRef>
              <c:f>'[муниципальный долг.xlsx]дефицит профицит'!$A$7</c:f>
              <c:strCache>
                <c:ptCount val="1"/>
                <c:pt idx="0">
                  <c:v>Ремонт дорог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профицит'!$E$7:$X$7</c:f>
            </c:numRef>
          </c:val>
          <c:smooth val="0"/>
        </c:ser>
        <c:ser>
          <c:idx val="3"/>
          <c:order val="3"/>
          <c:tx>
            <c:strRef>
              <c:f>'[муниципальный долг.xlsx]дефицит профицит'!$A$8</c:f>
              <c:strCache>
                <c:ptCount val="1"/>
                <c:pt idx="0">
                  <c:v>Кап.ремонты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4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профицит'!$E$8:$X$8</c:f>
            </c:numRef>
          </c:val>
          <c:smooth val="0"/>
        </c:ser>
        <c:ser>
          <c:idx val="4"/>
          <c:order val="4"/>
          <c:tx>
            <c:strRef>
              <c:f>'[муниципальный долг.xlsx]дефицит профицит'!$A$9</c:f>
              <c:strCache>
                <c:ptCount val="1"/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5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профицит'!$E$9:$X$9</c:f>
            </c:numRef>
          </c:val>
          <c:smooth val="0"/>
        </c:ser>
        <c:ser>
          <c:idx val="5"/>
          <c:order val="5"/>
          <c:tx>
            <c:strRef>
              <c:f>'[муниципальный долг.xlsx]дефицит профицит'!$A$10</c:f>
              <c:strCache>
                <c:ptCount val="1"/>
                <c:pt idx="0">
                  <c:v>Объем муниципального долга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6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профицит'!$E$10:$X$10</c:f>
            </c:numRef>
          </c:val>
          <c:smooth val="0"/>
        </c:ser>
        <c:ser>
          <c:idx val="6"/>
          <c:order val="6"/>
          <c:tx>
            <c:strRef>
              <c:f>'[муниципальный долг.xlsx]дефицит профицит'!$A$11</c:f>
              <c:strCache>
                <c:ptCount val="1"/>
                <c:pt idx="0">
                  <c:v>Мцниципальное образование Новокубанский район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профицит'!$E$11:$X$11</c:f>
            </c:numRef>
          </c:val>
          <c:smooth val="0"/>
        </c:ser>
        <c:ser>
          <c:idx val="7"/>
          <c:order val="7"/>
          <c:tx>
            <c:strRef>
              <c:f>'[муниципальный долг.xlsx]дефицит профицит'!$A$12</c:f>
              <c:strCache>
                <c:ptCount val="1"/>
                <c:pt idx="0">
                  <c:v>Поселения</c:v>
                </c:pt>
              </c:strCache>
            </c:strRef>
          </c:tx>
          <c:spPr>
            <a:ln w="222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профицит'!$E$12:$X$12</c:f>
            </c:numRef>
          </c:val>
          <c:smooth val="0"/>
        </c:ser>
        <c:ser>
          <c:idx val="8"/>
          <c:order val="8"/>
          <c:tx>
            <c:strRef>
              <c:f>'[муниципальный долг.xlsx]дефицит профицит'!$A$13</c:f>
              <c:strCache>
                <c:ptCount val="1"/>
                <c:pt idx="0">
                  <c:v>Кредиторская задолженность</c:v>
                </c:pt>
              </c:strCache>
            </c:strRef>
          </c:tx>
          <c:spPr>
            <a:ln w="2222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профицит'!$E$13:$X$13</c:f>
            </c:numRef>
          </c:val>
          <c:smooth val="0"/>
        </c:ser>
        <c:ser>
          <c:idx val="9"/>
          <c:order val="9"/>
          <c:tx>
            <c:strRef>
              <c:f>'[муниципальный долг.xlsx]дефицит профицит'!$A$14</c:f>
              <c:strCache>
                <c:ptCount val="1"/>
                <c:pt idx="0">
                  <c:v>в т.ч. Просроченная</c:v>
                </c:pt>
              </c:strCache>
            </c:strRef>
          </c:tx>
          <c:spPr>
            <a:ln w="2222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4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профицит'!$E$14:$X$14</c:f>
            </c:numRef>
          </c:val>
          <c:smooth val="0"/>
        </c:ser>
        <c:ser>
          <c:idx val="10"/>
          <c:order val="10"/>
          <c:tx>
            <c:strRef>
              <c:f>'[муниципальный долг.xlsx]дефицит профицит'!$A$15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ln w="222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lt1"/>
              </a:solidFill>
              <a:ln w="1587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профицит'!$E$15:$X$15</c:f>
            </c:numRef>
          </c:val>
          <c:smooth val="0"/>
        </c:ser>
        <c:ser>
          <c:idx val="11"/>
          <c:order val="11"/>
          <c:tx>
            <c:strRef>
              <c:f>'[муниципальный долг.xlsx]дефицит профицит'!$A$16</c:f>
              <c:strCache>
                <c:ptCount val="1"/>
                <c:pt idx="0">
                  <c:v>район</c:v>
                </c:pt>
              </c:strCache>
            </c:strRef>
          </c:tx>
          <c:spPr>
            <a:ln w="222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'[муниципальный долг.xlsx]дефицит профицит'!$E$3:$X$4</c:f>
              <c:strCache>
                <c:ptCount val="5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</c:v>
                </c:pt>
              </c:strCache>
            </c:strRef>
          </c:cat>
          <c:val>
            <c:numRef>
              <c:f>'[муниципальный долг.xlsx]дефицит профицит'!$E$16:$X$16</c:f>
              <c:numCache>
                <c:formatCode>General</c:formatCode>
                <c:ptCount val="5"/>
                <c:pt idx="0">
                  <c:v>-16.8</c:v>
                </c:pt>
                <c:pt idx="1">
                  <c:v>10.1</c:v>
                </c:pt>
                <c:pt idx="2">
                  <c:v>31.8</c:v>
                </c:pt>
                <c:pt idx="3">
                  <c:v>-19.7</c:v>
                </c:pt>
                <c:pt idx="4">
                  <c:v>-36.4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20592696"/>
        <c:axId val="320593088"/>
      </c:lineChart>
      <c:catAx>
        <c:axId val="320592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20593088"/>
        <c:crosses val="autoZero"/>
        <c:auto val="1"/>
        <c:lblAlgn val="ctr"/>
        <c:lblOffset val="100"/>
        <c:noMultiLvlLbl val="0"/>
      </c:catAx>
      <c:valAx>
        <c:axId val="320593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/>
                  <a:t>млн.руб.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20592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</c:dTable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Просроченная кредиторская задолженность 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'[муниципальный долг.xlsx]пр задол'!$A$4</c:f>
              <c:strCache>
                <c:ptCount val="1"/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задол'!$B$4:$W$4</c:f>
            </c:numRef>
          </c:val>
          <c:smooth val="0"/>
        </c:ser>
        <c:ser>
          <c:idx val="1"/>
          <c:order val="1"/>
          <c:tx>
            <c:strRef>
              <c:f>'[муниципальный долг.xlsx]пр задол'!$A$5</c:f>
              <c:strCache>
                <c:ptCount val="1"/>
                <c:pt idx="0">
                  <c:v>Всего расходов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задол'!$B$5:$W$5</c:f>
            </c:numRef>
          </c:val>
          <c:smooth val="0"/>
        </c:ser>
        <c:ser>
          <c:idx val="2"/>
          <c:order val="2"/>
          <c:tx>
            <c:strRef>
              <c:f>'[муниципальный долг.xlsx]пр задол'!$A$6</c:f>
              <c:strCache>
                <c:ptCount val="1"/>
                <c:pt idx="0">
                  <c:v>из них: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задол'!$B$6:$W$6</c:f>
            </c:numRef>
          </c:val>
          <c:smooth val="0"/>
        </c:ser>
        <c:ser>
          <c:idx val="3"/>
          <c:order val="3"/>
          <c:tx>
            <c:strRef>
              <c:f>'[муниципальный долг.xlsx]пр задол'!$A$7</c:f>
              <c:strCache>
                <c:ptCount val="1"/>
                <c:pt idx="0">
                  <c:v>Ремонт дорог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задол'!$B$7:$W$7</c:f>
            </c:numRef>
          </c:val>
          <c:smooth val="0"/>
        </c:ser>
        <c:ser>
          <c:idx val="4"/>
          <c:order val="4"/>
          <c:tx>
            <c:strRef>
              <c:f>'[муниципальный долг.xlsx]пр задол'!$A$8</c:f>
              <c:strCache>
                <c:ptCount val="1"/>
                <c:pt idx="0">
                  <c:v>Кап.ремонты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задол'!$B$8:$W$8</c:f>
            </c:numRef>
          </c:val>
          <c:smooth val="0"/>
        </c:ser>
        <c:ser>
          <c:idx val="5"/>
          <c:order val="5"/>
          <c:tx>
            <c:strRef>
              <c:f>'[муниципальный долг.xlsx]пр задол'!$A$9</c:f>
              <c:strCache>
                <c:ptCount val="1"/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задол'!$B$9:$W$9</c:f>
            </c:numRef>
          </c:val>
          <c:smooth val="0"/>
        </c:ser>
        <c:ser>
          <c:idx val="6"/>
          <c:order val="6"/>
          <c:tx>
            <c:strRef>
              <c:f>'[муниципальный долг.xlsx]пр задол'!$A$10</c:f>
              <c:strCache>
                <c:ptCount val="1"/>
                <c:pt idx="0">
                  <c:v>Объем муниципального долга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задол'!$B$10:$W$10</c:f>
            </c:numRef>
          </c:val>
          <c:smooth val="0"/>
        </c:ser>
        <c:ser>
          <c:idx val="7"/>
          <c:order val="7"/>
          <c:tx>
            <c:strRef>
              <c:f>'[муниципальный долг.xlsx]пр задол'!$A$11</c:f>
              <c:strCache>
                <c:ptCount val="1"/>
                <c:pt idx="0">
                  <c:v>Кредиторская задолженность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задол'!$B$11:$W$11</c:f>
            </c:numRef>
          </c:val>
          <c:smooth val="0"/>
        </c:ser>
        <c:ser>
          <c:idx val="8"/>
          <c:order val="8"/>
          <c:tx>
            <c:strRef>
              <c:f>'[муниципальный долг.xlsx]пр задол'!$A$12</c:f>
              <c:strCache>
                <c:ptCount val="1"/>
                <c:pt idx="0">
                  <c:v>Кредиторская задолженность МО Новокубанский район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задол'!$B$12:$W$12</c:f>
            </c:numRef>
          </c:val>
          <c:smooth val="0"/>
        </c:ser>
        <c:ser>
          <c:idx val="9"/>
          <c:order val="9"/>
          <c:tx>
            <c:strRef>
              <c:f>'[муниципальный долг.xlsx]пр задол'!$A$13</c:f>
              <c:strCache>
                <c:ptCount val="1"/>
                <c:pt idx="0">
                  <c:v>Кредиторская задолженность поселений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задол'!$B$13:$W$13</c:f>
            </c:numRef>
          </c:val>
          <c:smooth val="0"/>
        </c:ser>
        <c:ser>
          <c:idx val="10"/>
          <c:order val="10"/>
          <c:tx>
            <c:strRef>
              <c:f>'[муниципальный долг.xlsx]пр задол'!$A$14</c:f>
              <c:strCache>
                <c:ptCount val="1"/>
                <c:pt idx="0">
                  <c:v>Просроченная кредиторская задолженность 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38100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долг.xlsx]пр задол'!$B$3:$W$3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'[муниципальный долг.xlsx]пр задол'!$B$14:$W$14</c:f>
              <c:numCache>
                <c:formatCode>General</c:formatCode>
                <c:ptCount val="4"/>
                <c:pt idx="0">
                  <c:v>1.5</c:v>
                </c:pt>
                <c:pt idx="1">
                  <c:v>0.9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0594264"/>
        <c:axId val="320594656"/>
      </c:lineChart>
      <c:catAx>
        <c:axId val="320594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0594656"/>
        <c:crosses val="autoZero"/>
        <c:auto val="1"/>
        <c:lblAlgn val="ctr"/>
        <c:lblOffset val="100"/>
        <c:noMultiLvlLbl val="0"/>
      </c:catAx>
      <c:valAx>
        <c:axId val="320594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0594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Объем муниципального долга, </a:t>
            </a:r>
            <a:r>
              <a:rPr lang="ru-RU" sz="1200" dirty="0" err="1"/>
              <a:t>млн.руб</a:t>
            </a:r>
            <a:r>
              <a:rPr lang="ru-RU" sz="1200" dirty="0"/>
              <a:t>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6"/>
          <c:order val="6"/>
          <c:tx>
            <c:strRef>
              <c:f>'[муниципальный долг.xlsx]муниципальный долг'!$A$10</c:f>
              <c:strCache>
                <c:ptCount val="1"/>
                <c:pt idx="0">
                  <c:v>Муниципальное образование Новокубанский район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долг'!$B$10:$Z$10</c:f>
              <c:numCache>
                <c:formatCode>#,##0</c:formatCode>
                <c:ptCount val="7"/>
                <c:pt idx="0">
                  <c:v>74</c:v>
                </c:pt>
                <c:pt idx="1">
                  <c:v>36.1</c:v>
                </c:pt>
                <c:pt idx="2">
                  <c:v>25.4</c:v>
                </c:pt>
                <c:pt idx="3">
                  <c:v>26.42</c:v>
                </c:pt>
                <c:pt idx="4">
                  <c:v>49.2</c:v>
                </c:pt>
                <c:pt idx="5">
                  <c:v>48.6</c:v>
                </c:pt>
                <c:pt idx="6">
                  <c:v>48.1</c:v>
                </c:pt>
              </c:numCache>
            </c:numRef>
          </c:val>
        </c:ser>
        <c:ser>
          <c:idx val="0"/>
          <c:order val="0"/>
          <c:tx>
            <c:strRef>
              <c:f>'[муниципальный долг.xlsx]муниципальный долг'!$A$4</c:f>
              <c:strCache>
                <c:ptCount val="1"/>
                <c:pt idx="0">
                  <c:v>Всего расходов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долг'!$B$4:$Z$4</c:f>
            </c:numRef>
          </c:val>
        </c:ser>
        <c:ser>
          <c:idx val="1"/>
          <c:order val="1"/>
          <c:tx>
            <c:strRef>
              <c:f>'[муниципальный долг.xlsx]муниципальный долг'!$A$5</c:f>
              <c:strCache>
                <c:ptCount val="1"/>
                <c:pt idx="0">
                  <c:v>из них: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долг'!$B$5:$Z$5</c:f>
            </c:numRef>
          </c:val>
        </c:ser>
        <c:ser>
          <c:idx val="2"/>
          <c:order val="2"/>
          <c:tx>
            <c:strRef>
              <c:f>'[муниципальный долг.xlsx]муниципальный долг'!$A$6</c:f>
              <c:strCache>
                <c:ptCount val="1"/>
                <c:pt idx="0">
                  <c:v>Ремонт дорог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долг'!$B$6:$Z$6</c:f>
            </c:numRef>
          </c:val>
        </c:ser>
        <c:ser>
          <c:idx val="3"/>
          <c:order val="3"/>
          <c:tx>
            <c:strRef>
              <c:f>'[муниципальный долг.xlsx]муниципальный долг'!$A$7</c:f>
              <c:strCache>
                <c:ptCount val="1"/>
                <c:pt idx="0">
                  <c:v>Кап.ремонты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долг'!$B$7:$Z$7</c:f>
            </c:numRef>
          </c:val>
        </c:ser>
        <c:ser>
          <c:idx val="4"/>
          <c:order val="4"/>
          <c:tx>
            <c:strRef>
              <c:f>'[муниципальный долг.xlsx]муниципальный долг'!$A$8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долг'!$B$8:$Z$8</c:f>
            </c:numRef>
          </c:val>
        </c:ser>
        <c:ser>
          <c:idx val="5"/>
          <c:order val="5"/>
          <c:tx>
            <c:strRef>
              <c:f>'[муниципальный долг.xlsx]муниципальный долг'!$A$9</c:f>
              <c:strCache>
                <c:ptCount val="1"/>
                <c:pt idx="0">
                  <c:v>Объем муниципального долга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долг'!$B$9:$Z$9</c:f>
            </c:numRef>
          </c:val>
        </c:ser>
        <c:ser>
          <c:idx val="7"/>
          <c:order val="7"/>
          <c:tx>
            <c:strRef>
              <c:f>'[муниципальный долг.xlsx]муниципальный долг'!$A$11</c:f>
              <c:strCache>
                <c:ptCount val="1"/>
                <c:pt idx="0">
                  <c:v>Поселения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'[муниципальный долг.xlsx]муниципальный долг'!$B$3:$Z$3</c:f>
              <c:strCache>
                <c:ptCount val="7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  <c:pt idx="4">
                  <c:v>2018 год </c:v>
                </c:pt>
                <c:pt idx="5">
                  <c:v>2019 год </c:v>
                </c:pt>
                <c:pt idx="6">
                  <c:v>2020 год </c:v>
                </c:pt>
              </c:strCache>
            </c:strRef>
          </c:cat>
          <c:val>
            <c:numRef>
              <c:f>'[муниципальный долг.xlsx]муниципальный долг'!$B$11:$Z$11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595440"/>
        <c:axId val="320595832"/>
      </c:barChart>
      <c:catAx>
        <c:axId val="320595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20595832"/>
        <c:crosses val="autoZero"/>
        <c:auto val="1"/>
        <c:lblAlgn val="ctr"/>
        <c:lblOffset val="100"/>
        <c:noMultiLvlLbl val="0"/>
      </c:catAx>
      <c:valAx>
        <c:axId val="32059583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20595440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Лист5!$R$27</c:f>
              <c:strCache>
                <c:ptCount val="1"/>
                <c:pt idx="0">
                  <c:v>Количество субъектов, единиц</c:v>
                </c:pt>
              </c:strCache>
            </c:strRef>
          </c:tx>
          <c:spPr>
            <a:solidFill>
              <a:srgbClr val="99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Лист5!$R$28:$R$30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Лист5!$S$28:$S$30</c:f>
              <c:numCache>
                <c:formatCode>General</c:formatCode>
                <c:ptCount val="3"/>
                <c:pt idx="0">
                  <c:v>2917</c:v>
                </c:pt>
                <c:pt idx="1">
                  <c:v>3094</c:v>
                </c:pt>
                <c:pt idx="2">
                  <c:v>3312</c:v>
                </c:pt>
              </c:numCache>
            </c:numRef>
          </c:val>
        </c:ser>
        <c:ser>
          <c:idx val="1"/>
          <c:order val="1"/>
          <c:tx>
            <c:strRef>
              <c:f>Лист5!$T$27</c:f>
              <c:strCache>
                <c:ptCount val="1"/>
                <c:pt idx="0">
                  <c:v>Численность населения занятого в малом предпринимательстве, человек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Лист5!$R$28:$R$30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Лист5!$T$28:$T$30</c:f>
              <c:numCache>
                <c:formatCode>General</c:formatCode>
                <c:ptCount val="3"/>
                <c:pt idx="0">
                  <c:v>6049</c:v>
                </c:pt>
                <c:pt idx="1">
                  <c:v>6200</c:v>
                </c:pt>
                <c:pt idx="2">
                  <c:v>6438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257167616"/>
        <c:axId val="257168008"/>
      </c:barChart>
      <c:catAx>
        <c:axId val="25716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57168008"/>
        <c:crosses val="autoZero"/>
        <c:auto val="1"/>
        <c:lblAlgn val="ctr"/>
        <c:lblOffset val="100"/>
        <c:noMultiLvlLbl val="0"/>
      </c:catAx>
      <c:valAx>
        <c:axId val="257168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1676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"/>
          <c:y val="0.65677037321790943"/>
          <c:w val="1"/>
          <c:h val="0.34322948122904062"/>
        </c:manualLayout>
      </c:layout>
      <c:overlay val="0"/>
      <c:txPr>
        <a:bodyPr/>
        <a:lstStyle/>
        <a:p>
          <a:pPr>
            <a:lnSpc>
              <a:spcPts val="1080"/>
            </a:lnSpc>
            <a:spcBef>
              <a:spcPts val="0"/>
            </a:spcBef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1" dirty="0">
                <a:solidFill>
                  <a:schemeClr val="tx1"/>
                </a:solidFill>
              </a:rPr>
              <a:t>Расходы</a:t>
            </a:r>
            <a:r>
              <a:rPr lang="ru-RU" sz="1200" b="1" baseline="0" dirty="0">
                <a:solidFill>
                  <a:schemeClr val="tx1"/>
                </a:solidFill>
              </a:rPr>
              <a:t> на капвложения</a:t>
            </a:r>
            <a:endParaRPr lang="ru-RU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'[СВОД  исполнение 2016- 2017 г.xls]ВЕНЕБЮДЖЕТ'!$B$28</c:f>
              <c:strCache>
                <c:ptCount val="1"/>
                <c:pt idx="0">
                  <c:v>2015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'[СВОД  исполнение 2016- 2017 г.xls]ВЕНЕБЮДЖЕТ'!$A$29</c:f>
              <c:strCache>
                <c:ptCount val="1"/>
                <c:pt idx="0">
                  <c:v>Расходы на кап.вложения</c:v>
                </c:pt>
              </c:strCache>
            </c:strRef>
          </c:cat>
          <c:val>
            <c:numRef>
              <c:f>'[СВОД  исполнение 2016- 2017 г.xls]ВЕНЕБЮДЖЕТ'!$B$29</c:f>
              <c:numCache>
                <c:formatCode>General</c:formatCode>
                <c:ptCount val="1"/>
                <c:pt idx="0">
                  <c:v>19</c:v>
                </c:pt>
              </c:numCache>
            </c:numRef>
          </c:val>
        </c:ser>
        <c:ser>
          <c:idx val="1"/>
          <c:order val="1"/>
          <c:tx>
            <c:strRef>
              <c:f>'[СВОД  исполнение 2016- 2017 г.xls]ВЕНЕБЮДЖЕТ'!$C$28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'[СВОД  исполнение 2016- 2017 г.xls]ВЕНЕБЮДЖЕТ'!$A$29</c:f>
              <c:strCache>
                <c:ptCount val="1"/>
                <c:pt idx="0">
                  <c:v>Расходы на кап.вложения</c:v>
                </c:pt>
              </c:strCache>
            </c:strRef>
          </c:cat>
          <c:val>
            <c:numRef>
              <c:f>'[СВОД  исполнение 2016- 2017 г.xls]ВЕНЕБЮДЖЕТ'!$C$29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'[СВОД  исполнение 2016- 2017 г.xls]ВЕНЕБЮДЖЕТ'!$D$28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'[СВОД  исполнение 2016- 2017 г.xls]ВЕНЕБЮДЖЕТ'!$A$29</c:f>
              <c:strCache>
                <c:ptCount val="1"/>
                <c:pt idx="0">
                  <c:v>Расходы на кап.вложения</c:v>
                </c:pt>
              </c:strCache>
            </c:strRef>
          </c:cat>
          <c:val>
            <c:numRef>
              <c:f>'[СВОД  исполнение 2016- 2017 г.xls]ВЕНЕБЮДЖЕТ'!$D$29</c:f>
            </c:numRef>
          </c:val>
        </c:ser>
        <c:ser>
          <c:idx val="3"/>
          <c:order val="3"/>
          <c:tx>
            <c:strRef>
              <c:f>'[СВОД  исполнение 2016- 2017 г.xls]ВЕНЕБЮДЖЕТ'!$E$28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'[СВОД  исполнение 2016- 2017 г.xls]ВЕНЕБЮДЖЕТ'!$A$29</c:f>
              <c:strCache>
                <c:ptCount val="1"/>
                <c:pt idx="0">
                  <c:v>Расходы на кап.вложения</c:v>
                </c:pt>
              </c:strCache>
            </c:strRef>
          </c:cat>
          <c:val>
            <c:numRef>
              <c:f>'[СВОД  исполнение 2016- 2017 г.xls]ВЕНЕБЮДЖЕТ'!$E$29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</c:ser>
        <c:ser>
          <c:idx val="4"/>
          <c:order val="4"/>
          <c:tx>
            <c:strRef>
              <c:f>'[СВОД  исполнение 2016- 2017 г.xls]ВЕНЕБЮДЖЕТ'!$F$28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'[СВОД  исполнение 2016- 2017 г.xls]ВЕНЕБЮДЖЕТ'!$A$29</c:f>
              <c:strCache>
                <c:ptCount val="1"/>
                <c:pt idx="0">
                  <c:v>Расходы на кап.вложения</c:v>
                </c:pt>
              </c:strCache>
            </c:strRef>
          </c:cat>
          <c:val>
            <c:numRef>
              <c:f>'[СВОД  исполнение 2016- 2017 г.xls]ВЕНЕБЮДЖЕТ'!$F$29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2130168"/>
        <c:axId val="322130560"/>
      </c:barChart>
      <c:catAx>
        <c:axId val="3221301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22130560"/>
        <c:crosses val="autoZero"/>
        <c:auto val="1"/>
        <c:lblAlgn val="ctr"/>
        <c:lblOffset val="100"/>
        <c:noMultiLvlLbl val="0"/>
      </c:catAx>
      <c:valAx>
        <c:axId val="32213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 err="1"/>
                  <a:t>млн.руб</a:t>
                </a:r>
                <a:r>
                  <a:rPr lang="ru-RU" b="1" dirty="0"/>
                  <a:t>.</a:t>
                </a:r>
                <a:endParaRPr 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130168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857573477160813E-2"/>
          <c:y val="0"/>
          <c:w val="0.40375964515473123"/>
          <c:h val="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FFCC"/>
              </a:solidFill>
            </c:spPr>
          </c:dPt>
          <c:dPt>
            <c:idx val="1"/>
            <c:bubble3D val="0"/>
            <c:spPr>
              <a:solidFill>
                <a:srgbClr val="FF99CC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2017.xlsx]Лист1'!$A$3:$A$6</c:f>
              <c:strCache>
                <c:ptCount val="4"/>
                <c:pt idx="0">
                  <c:v>Безвозмездные поступления</c:v>
                </c:pt>
                <c:pt idx="1">
                  <c:v>Собственные доходы</c:v>
                </c:pt>
                <c:pt idx="2">
                  <c:v>Налоговые доходы</c:v>
                </c:pt>
                <c:pt idx="3">
                  <c:v>Неналоговые доходы</c:v>
                </c:pt>
              </c:strCache>
            </c:strRef>
          </c:cat>
          <c:val>
            <c:numRef>
              <c:f>'[таблицы 2017.xlsx]Лист1'!$B$3:$B$6</c:f>
              <c:numCache>
                <c:formatCode>_-* #,##0.0\ _₽_-;\-* #,##0.0\ _₽_-;_-* "-"??\ _₽_-;_-@_-</c:formatCode>
                <c:ptCount val="4"/>
                <c:pt idx="0">
                  <c:v>1189.9000000000001</c:v>
                </c:pt>
                <c:pt idx="1">
                  <c:v>649.19761999999992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-1.9444444444444445E-2"/>
                  <c:y val="-5.09259259259259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939039229394777E-2"/>
                  <c:y val="-3.023120324354629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6037861621245438E-4"/>
                  <c:y val="-7.876746550345835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2017.xlsx]Лист1'!$A$3:$A$6</c:f>
              <c:strCache>
                <c:ptCount val="4"/>
                <c:pt idx="0">
                  <c:v>Безвозмездные поступления</c:v>
                </c:pt>
                <c:pt idx="1">
                  <c:v>Собственные доходы</c:v>
                </c:pt>
                <c:pt idx="2">
                  <c:v>Налоговые доходы</c:v>
                </c:pt>
                <c:pt idx="3">
                  <c:v>Неналоговые доходы</c:v>
                </c:pt>
              </c:strCache>
            </c:strRef>
          </c:cat>
          <c:val>
            <c:numRef>
              <c:f>'[таблицы 2017.xlsx]Лист1'!$C$3:$C$6</c:f>
              <c:numCache>
                <c:formatCode>General</c:formatCode>
                <c:ptCount val="4"/>
                <c:pt idx="0" formatCode="_-* #,##0.0\ _₽_-;\-* #,##0.0\ _₽_-;_-* &quot;-&quot;??\ _₽_-;_-@_-">
                  <c:v>1189.9000000000001</c:v>
                </c:pt>
                <c:pt idx="2" formatCode="_-* #,##0.0\ _₽_-;\-* #,##0.0\ _₽_-;_-* &quot;-&quot;??\ _₽_-;_-@_-">
                  <c:v>576.6252199999999</c:v>
                </c:pt>
                <c:pt idx="3" formatCode="_-* #,##0.0\ _₽_-;\-* #,##0.0\ _₽_-;_-* &quot;-&quot;??\ _₽_-;_-@_-">
                  <c:v>72.572399999999988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632989416270307"/>
          <c:y val="0.11597887195439853"/>
          <c:w val="0.41370377085984156"/>
          <c:h val="0.67310486800678127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397182364352679E-2"/>
          <c:y val="0.13099344615602992"/>
          <c:w val="0.81821571107483781"/>
          <c:h val="0.8299278302426010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9FFCC"/>
              </a:solidFill>
            </c:spPr>
          </c:dPt>
          <c:dPt>
            <c:idx val="1"/>
            <c:bubble3D val="0"/>
            <c:spPr>
              <a:solidFill>
                <a:srgbClr val="FF99CC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2017.xlsx]Лист1'!$D$3:$D$6</c:f>
              <c:strCache>
                <c:ptCount val="4"/>
                <c:pt idx="0">
                  <c:v>Безвозмездные поступления</c:v>
                </c:pt>
                <c:pt idx="1">
                  <c:v>Собственные доходы</c:v>
                </c:pt>
                <c:pt idx="2">
                  <c:v>Налоговые и неналоговые доходы</c:v>
                </c:pt>
                <c:pt idx="3">
                  <c:v>Неналоговые доходы</c:v>
                </c:pt>
              </c:strCache>
            </c:strRef>
          </c:cat>
          <c:val>
            <c:numRef>
              <c:f>'[таблицы 2017.xlsx]Лист1'!$E$3:$E$6</c:f>
              <c:numCache>
                <c:formatCode>_-* #,##0.0\ _₽_-;\-* #,##0.0\ _₽_-;_-* "-"??\ _₽_-;_-@_-</c:formatCode>
                <c:ptCount val="4"/>
                <c:pt idx="0">
                  <c:v>1209.7</c:v>
                </c:pt>
                <c:pt idx="1">
                  <c:v>641.32969172999981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layout>
                <c:manualLayout>
                  <c:x val="-8.3333333333333332E-3"/>
                  <c:y val="-9.259259259259258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6960658144179162E-2"/>
                  <c:y val="-0.1038328917255950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9.518015074846208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2017.xlsx]Лист1'!$D$3:$D$6</c:f>
              <c:strCache>
                <c:ptCount val="4"/>
                <c:pt idx="0">
                  <c:v>Безвозмездные поступления</c:v>
                </c:pt>
                <c:pt idx="1">
                  <c:v>Собственные доходы</c:v>
                </c:pt>
                <c:pt idx="2">
                  <c:v>Налоговые и неналоговые доходы</c:v>
                </c:pt>
                <c:pt idx="3">
                  <c:v>Неналоговые доходы</c:v>
                </c:pt>
              </c:strCache>
            </c:strRef>
          </c:cat>
          <c:val>
            <c:numRef>
              <c:f>'[таблицы 2017.xlsx]Лист1'!$F$3:$F$6</c:f>
              <c:numCache>
                <c:formatCode>General</c:formatCode>
                <c:ptCount val="4"/>
                <c:pt idx="0" formatCode="_-* #,##0.0\ _₽_-;\-* #,##0.0\ _₽_-;_-* &quot;-&quot;??\ _₽_-;_-@_-">
                  <c:v>1209.7</c:v>
                </c:pt>
                <c:pt idx="2" formatCode="_-* #,##0.0\ _₽_-;\-* #,##0.0\ _₽_-;_-* &quot;-&quot;?\ _₽_-;_-@_-">
                  <c:v>591.10755964999987</c:v>
                </c:pt>
                <c:pt idx="3" formatCode="_-* #,##0.0\ _₽_-;\-* #,##0.0\ _₽_-;_-* &quot;-&quot;??\ _₽_-;_-@_-">
                  <c:v>50.222132079999987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91685964670675E-2"/>
          <c:y val="0.15169929035662705"/>
          <c:w val="0.46184485434735945"/>
          <c:h val="0.7432815624652816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99CC"/>
              </a:solidFill>
            </c:spPr>
          </c:dPt>
          <c:dPt>
            <c:idx val="1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физ-юр'!$A$6:$A$12</c:f>
              <c:strCache>
                <c:ptCount val="7"/>
                <c:pt idx="0">
                  <c:v>Юридические лица</c:v>
                </c:pt>
                <c:pt idx="1">
                  <c:v>Физические лица</c:v>
                </c:pt>
                <c:pt idx="2">
                  <c:v>НДФЛ (уплачивают налоговые агенты)</c:v>
                </c:pt>
                <c:pt idx="3">
                  <c:v>Налоги на совокупный доход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</c:strCache>
            </c:strRef>
          </c:cat>
          <c:val>
            <c:numRef>
              <c:f>'[таблицы 2017.xlsx]структура доходов физ-юр'!$B$6:$B$12</c:f>
              <c:numCache>
                <c:formatCode>0.0</c:formatCode>
                <c:ptCount val="7"/>
                <c:pt idx="0">
                  <c:v>134</c:v>
                </c:pt>
                <c:pt idx="1">
                  <c:v>442.64129999999994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99CC"/>
              </a:solidFill>
            </c:spPr>
          </c:dPt>
          <c:dLbls>
            <c:dLbl>
              <c:idx val="3"/>
              <c:layout>
                <c:manualLayout>
                  <c:x val="-4.7945050334213132E-2"/>
                  <c:y val="-6.0626944228419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3972525167106584E-2"/>
                  <c:y val="-6.062694422841906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физ-юр'!$A$6:$A$12</c:f>
              <c:strCache>
                <c:ptCount val="7"/>
                <c:pt idx="0">
                  <c:v>Юридические лица</c:v>
                </c:pt>
                <c:pt idx="1">
                  <c:v>Физические лица</c:v>
                </c:pt>
                <c:pt idx="2">
                  <c:v>НДФЛ (уплачивают налоговые агенты)</c:v>
                </c:pt>
                <c:pt idx="3">
                  <c:v>Налоги на совокупный доход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</c:strCache>
            </c:strRef>
          </c:cat>
          <c:val>
            <c:numRef>
              <c:f>'[таблицы 2017.xlsx]структура доходов физ-юр'!$C$6:$C$12</c:f>
              <c:numCache>
                <c:formatCode>General</c:formatCode>
                <c:ptCount val="7"/>
                <c:pt idx="0" formatCode="0.0">
                  <c:v>134</c:v>
                </c:pt>
                <c:pt idx="2" formatCode="0.0">
                  <c:v>357.77279999999996</c:v>
                </c:pt>
                <c:pt idx="3" formatCode="0.0">
                  <c:v>26.3</c:v>
                </c:pt>
                <c:pt idx="4" formatCode="0.0">
                  <c:v>13.507900000000001</c:v>
                </c:pt>
                <c:pt idx="5" formatCode="0.0">
                  <c:v>39.860599999999998</c:v>
                </c:pt>
                <c:pt idx="6" formatCode="0.0">
                  <c:v>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1608796433621726"/>
          <c:y val="0.14262911759804467"/>
          <c:w val="0.37965037325949758"/>
          <c:h val="0.8571096267081435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90574063199327"/>
          <c:y val="5.8502120454049164E-2"/>
          <c:w val="0.69178821400796742"/>
          <c:h val="0.8349168100096158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99CC"/>
              </a:solidFill>
            </c:spPr>
          </c:dPt>
          <c:dPt>
            <c:idx val="1"/>
            <c:bubble3D val="0"/>
            <c:spPr>
              <a:solidFill>
                <a:srgbClr val="99FFCC"/>
              </a:solidFill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физ-юр'!$A$16:$A$22</c:f>
              <c:strCache>
                <c:ptCount val="7"/>
                <c:pt idx="0">
                  <c:v>Юридические лица</c:v>
                </c:pt>
                <c:pt idx="1">
                  <c:v>Физические лица</c:v>
                </c:pt>
                <c:pt idx="2">
                  <c:v>НДФЛ (уплачивают налоговые агенты)</c:v>
                </c:pt>
                <c:pt idx="3">
                  <c:v>Налоги на совокупный доход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</c:strCache>
            </c:strRef>
          </c:cat>
          <c:val>
            <c:numRef>
              <c:f>'[таблицы 2017.xlsx]структура доходов физ-юр'!$B$16:$B$22</c:f>
              <c:numCache>
                <c:formatCode>0.0</c:formatCode>
                <c:ptCount val="7"/>
                <c:pt idx="0">
                  <c:v>141.4996175</c:v>
                </c:pt>
                <c:pt idx="1">
                  <c:v>449.60794214999993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rgbClr val="FF99CC"/>
              </a:solidFill>
            </c:spPr>
          </c:dPt>
          <c:dLbls>
            <c:dLbl>
              <c:idx val="3"/>
              <c:layout>
                <c:manualLayout>
                  <c:x val="-7.55868395575095E-2"/>
                  <c:y val="-2.08985842717583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0469471646007564E-2"/>
                  <c:y val="-3.48309737862639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физ-юр'!$A$16:$A$22</c:f>
              <c:strCache>
                <c:ptCount val="7"/>
                <c:pt idx="0">
                  <c:v>Юридические лица</c:v>
                </c:pt>
                <c:pt idx="1">
                  <c:v>Физические лица</c:v>
                </c:pt>
                <c:pt idx="2">
                  <c:v>НДФЛ (уплачивают налоговые агенты)</c:v>
                </c:pt>
                <c:pt idx="3">
                  <c:v>Налоги на совокупный доход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Госпошлина</c:v>
                </c:pt>
              </c:strCache>
            </c:strRef>
          </c:cat>
          <c:val>
            <c:numRef>
              <c:f>'[таблицы 2017.xlsx]структура доходов физ-юр'!$C$16:$C$22</c:f>
              <c:numCache>
                <c:formatCode>General</c:formatCode>
                <c:ptCount val="7"/>
                <c:pt idx="0" formatCode="0.0">
                  <c:v>141.4996175</c:v>
                </c:pt>
                <c:pt idx="2" formatCode="0.0">
                  <c:v>352.36914479999996</c:v>
                </c:pt>
                <c:pt idx="3" formatCode="0.0">
                  <c:v>25.513707009999997</c:v>
                </c:pt>
                <c:pt idx="4" formatCode="0.0">
                  <c:v>15.936035899999997</c:v>
                </c:pt>
                <c:pt idx="5" formatCode="0.0">
                  <c:v>47.529211000000004</c:v>
                </c:pt>
                <c:pt idx="6" formatCode="#,##0.0">
                  <c:v>8.2598434400000009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90586818801407"/>
          <c:y val="7.0410305287716565E-2"/>
          <c:w val="0.61867944714950118"/>
          <c:h val="0.48324138448554455"/>
        </c:manualLayout>
      </c:layout>
      <c:pieChart>
        <c:varyColors val="1"/>
        <c:ser>
          <c:idx val="0"/>
          <c:order val="0"/>
          <c:tx>
            <c:strRef>
              <c:f>'[таблицы 2017.xlsx]структура доходов конс.кр'!$B$38</c:f>
              <c:strCache>
                <c:ptCount val="1"/>
                <c:pt idx="0">
                  <c:v>2016 год</c:v>
                </c:pt>
              </c:strCache>
            </c:strRef>
          </c:tx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rgbClr val="CC99FF"/>
              </a:solidFill>
            </c:spPr>
          </c:dPt>
          <c:dPt>
            <c:idx val="2"/>
            <c:bubble3D val="0"/>
            <c:spPr>
              <a:solidFill>
                <a:srgbClr val="00CC99"/>
              </a:solidFill>
            </c:spPr>
          </c:dPt>
          <c:dPt>
            <c:idx val="3"/>
            <c:bubble3D val="0"/>
            <c:spPr>
              <a:solidFill>
                <a:srgbClr val="FF99CC"/>
              </a:solidFill>
            </c:spPr>
          </c:dPt>
          <c:dPt>
            <c:idx val="5"/>
            <c:bubble3D val="0"/>
            <c:spPr>
              <a:solidFill>
                <a:srgbClr val="FFFF99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конс.кр'!$A$39:$A$44</c:f>
              <c:strCache>
                <c:ptCount val="6"/>
                <c:pt idx="0">
                  <c:v>Налог на прибыль, доходы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Имущественные налоги</c:v>
                </c:pt>
                <c:pt idx="4">
                  <c:v>Госпошлина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'[таблицы 2017.xlsx]структура доходов конс.кр'!$B$39:$B$44</c:f>
              <c:numCache>
                <c:formatCode>_-* #,##0.0\ _₽_-;\-* #,##0.0\ _₽_-;_-* "-"??\ _₽_-;_-@_-</c:formatCode>
                <c:ptCount val="6"/>
                <c:pt idx="0">
                  <c:v>366.14189999999996</c:v>
                </c:pt>
                <c:pt idx="1">
                  <c:v>45.749600000000008</c:v>
                </c:pt>
                <c:pt idx="2">
                  <c:v>50.238219999999998</c:v>
                </c:pt>
                <c:pt idx="3">
                  <c:v>105.63489999999999</c:v>
                </c:pt>
                <c:pt idx="4">
                  <c:v>8.8605999999999998</c:v>
                </c:pt>
                <c:pt idx="5">
                  <c:v>72.572399999999988</c:v>
                </c:pt>
              </c:numCache>
            </c:numRef>
          </c:val>
        </c:ser>
        <c:ser>
          <c:idx val="1"/>
          <c:order val="1"/>
          <c:tx>
            <c:strRef>
              <c:f>'[таблицы 2017.xlsx]структура доходов конс.кр'!$C$38</c:f>
              <c:strCache>
                <c:ptCount val="1"/>
                <c:pt idx="0">
                  <c:v>2017 год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'[таблицы 2017.xlsx]структура доходов конс.кр'!$A$39:$A$44</c:f>
              <c:strCache>
                <c:ptCount val="6"/>
                <c:pt idx="0">
                  <c:v>Налог на прибыль, доходы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Имущественные налоги</c:v>
                </c:pt>
                <c:pt idx="4">
                  <c:v>Госпошлина</c:v>
                </c:pt>
                <c:pt idx="5">
                  <c:v>Неналоговые доходы</c:v>
                </c:pt>
              </c:strCache>
            </c:strRef>
          </c:cat>
          <c:val>
            <c:numRef>
              <c:f>'[таблицы 2017.xlsx]структура доходов конс.кр'!$C$39:$C$44</c:f>
              <c:numCache>
                <c:formatCode>_-* #,##0.0\ _₽_-;\-* #,##0.0\ _₽_-;_-* "-"??\ _₽_-;_-@_-</c:formatCode>
                <c:ptCount val="6"/>
                <c:pt idx="0">
                  <c:v>359.41341348999993</c:v>
                </c:pt>
                <c:pt idx="1">
                  <c:v>44.196905819999998</c:v>
                </c:pt>
                <c:pt idx="2">
                  <c:v>49.89670701</c:v>
                </c:pt>
                <c:pt idx="3">
                  <c:v>125.71868988999999</c:v>
                </c:pt>
                <c:pt idx="4">
                  <c:v>11.881843440000001</c:v>
                </c:pt>
                <c:pt idx="5">
                  <c:v>50.222132079999987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9.215110747895305E-3"/>
          <c:y val="0.63277120848465052"/>
          <c:w val="0.93044108885721144"/>
          <c:h val="0.33032440839906679"/>
        </c:manualLayout>
      </c:layout>
      <c:overlay val="0"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3080010544956"/>
          <c:y val="2.6607655488532028E-2"/>
          <c:w val="0.58557632188064601"/>
          <c:h val="0.898610787902547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'[таблицы 2017.xlsx]структура доходов конс.кр'!$B$61</c:f>
              <c:strCache>
                <c:ptCount val="1"/>
                <c:pt idx="0">
                  <c:v>2016 год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dLbls>
            <c:spPr>
              <a:solidFill>
                <a:srgbClr val="CC99FF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'[таблицы 2017.xlsx]структура доходов конс.кр'!$A$62:$A$70</c:f>
              <c:strCache>
                <c:ptCount val="9"/>
                <c:pt idx="0">
                  <c:v>Новокубанское</c:v>
                </c:pt>
                <c:pt idx="1">
                  <c:v>Бесскорбненское </c:v>
                </c:pt>
                <c:pt idx="2">
                  <c:v>Верхнекубанское</c:v>
                </c:pt>
                <c:pt idx="3">
                  <c:v>Ковалевское </c:v>
                </c:pt>
                <c:pt idx="4">
                  <c:v>Ляпинское</c:v>
                </c:pt>
                <c:pt idx="5">
                  <c:v>Новосельское</c:v>
                </c:pt>
                <c:pt idx="6">
                  <c:v>Прикубанское</c:v>
                </c:pt>
                <c:pt idx="7">
                  <c:v>Прочноокопское</c:v>
                </c:pt>
                <c:pt idx="8">
                  <c:v>Советское</c:v>
                </c:pt>
              </c:strCache>
            </c:strRef>
          </c:cat>
          <c:val>
            <c:numRef>
              <c:f>'[таблицы 2017.xlsx]структура доходов конс.кр'!$B$62:$B$70</c:f>
              <c:numCache>
                <c:formatCode>#,##0</c:formatCode>
                <c:ptCount val="9"/>
                <c:pt idx="0">
                  <c:v>97.982710000000012</c:v>
                </c:pt>
                <c:pt idx="1">
                  <c:v>21.2441</c:v>
                </c:pt>
                <c:pt idx="2">
                  <c:v>25.550999999999998</c:v>
                </c:pt>
                <c:pt idx="3">
                  <c:v>26.420400000000001</c:v>
                </c:pt>
                <c:pt idx="4">
                  <c:v>9.1555099999999996</c:v>
                </c:pt>
                <c:pt idx="5">
                  <c:v>17.066099999999999</c:v>
                </c:pt>
                <c:pt idx="6">
                  <c:v>11.664</c:v>
                </c:pt>
                <c:pt idx="7">
                  <c:v>15.538100000000002</c:v>
                </c:pt>
                <c:pt idx="8">
                  <c:v>32.671199999999999</c:v>
                </c:pt>
              </c:numCache>
            </c:numRef>
          </c:val>
        </c:ser>
        <c:ser>
          <c:idx val="1"/>
          <c:order val="1"/>
          <c:tx>
            <c:strRef>
              <c:f>'[таблицы 2017.xlsx]структура доходов конс.кр'!$C$61</c:f>
              <c:strCache>
                <c:ptCount val="1"/>
                <c:pt idx="0">
                  <c:v>2017 год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-1.3146689449660947E-2"/>
                  <c:y val="-2.355009308776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382229816553649E-3"/>
                  <c:y val="-1.0092632132181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0092897037615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64459633107298E-3"/>
                  <c:y val="-1.0092897037615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382229816553649E-3"/>
                  <c:y val="-1.3457196050153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0092632132181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8.764459633107298E-3"/>
                  <c:y val="-1.3457196050154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382229816553649E-3"/>
                  <c:y val="-1.3457196050154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rgbClr val="00CC99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'[таблицы 2017.xlsx]структура доходов конс.кр'!$A$62:$A$70</c:f>
              <c:strCache>
                <c:ptCount val="9"/>
                <c:pt idx="0">
                  <c:v>Новокубанское</c:v>
                </c:pt>
                <c:pt idx="1">
                  <c:v>Бесскорбненское </c:v>
                </c:pt>
                <c:pt idx="2">
                  <c:v>Верхнекубанское</c:v>
                </c:pt>
                <c:pt idx="3">
                  <c:v>Ковалевское </c:v>
                </c:pt>
                <c:pt idx="4">
                  <c:v>Ляпинское</c:v>
                </c:pt>
                <c:pt idx="5">
                  <c:v>Новосельское</c:v>
                </c:pt>
                <c:pt idx="6">
                  <c:v>Прикубанское</c:v>
                </c:pt>
                <c:pt idx="7">
                  <c:v>Прочноокопское</c:v>
                </c:pt>
                <c:pt idx="8">
                  <c:v>Советское</c:v>
                </c:pt>
              </c:strCache>
            </c:strRef>
          </c:cat>
          <c:val>
            <c:numRef>
              <c:f>'[таблицы 2017.xlsx]структура доходов конс.кр'!$C$62:$C$70</c:f>
              <c:numCache>
                <c:formatCode>#,##0</c:formatCode>
                <c:ptCount val="9"/>
                <c:pt idx="0">
                  <c:v>102.37692457</c:v>
                </c:pt>
                <c:pt idx="1">
                  <c:v>21.074009680000003</c:v>
                </c:pt>
                <c:pt idx="2">
                  <c:v>25.337169400000008</c:v>
                </c:pt>
                <c:pt idx="3">
                  <c:v>28.872406730000009</c:v>
                </c:pt>
                <c:pt idx="4">
                  <c:v>10.851854139999999</c:v>
                </c:pt>
                <c:pt idx="5">
                  <c:v>18.333833430000002</c:v>
                </c:pt>
                <c:pt idx="6">
                  <c:v>14.989804470000001</c:v>
                </c:pt>
                <c:pt idx="7">
                  <c:v>16.144637470000006</c:v>
                </c:pt>
                <c:pt idx="8">
                  <c:v>33.741531339999987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19773416"/>
        <c:axId val="319773808"/>
      </c:barChart>
      <c:catAx>
        <c:axId val="31977341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319773808"/>
        <c:crosses val="autoZero"/>
        <c:auto val="1"/>
        <c:lblAlgn val="ctr"/>
        <c:lblOffset val="100"/>
        <c:noMultiLvlLbl val="0"/>
      </c:catAx>
      <c:valAx>
        <c:axId val="319773808"/>
        <c:scaling>
          <c:orientation val="minMax"/>
        </c:scaling>
        <c:delete val="1"/>
        <c:axPos val="t"/>
        <c:numFmt formatCode="#,##0" sourceLinked="1"/>
        <c:majorTickMark val="none"/>
        <c:minorTickMark val="none"/>
        <c:tickLblPos val="nextTo"/>
        <c:crossAx val="31977341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8.4155649372291946E-2"/>
          <c:y val="0.91628291300966558"/>
          <c:w val="0.62973187590519464"/>
          <c:h val="8.371719160104987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3CCFF">
                    <a:shade val="30000"/>
                    <a:satMod val="115000"/>
                  </a:srgbClr>
                </a:gs>
                <a:gs pos="50000">
                  <a:srgbClr val="33CCFF">
                    <a:shade val="67500"/>
                    <a:satMod val="115000"/>
                  </a:srgbClr>
                </a:gs>
                <a:gs pos="100000">
                  <a:srgbClr val="33CCFF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333333333333334E-2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1603,6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7222222222222318E-2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1809,2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9999999999999933E-2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1877,3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Лист3!$A$3:$A$5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Лист3!$B$3:$B$5</c:f>
              <c:numCache>
                <c:formatCode>General</c:formatCode>
                <c:ptCount val="3"/>
                <c:pt idx="0">
                  <c:v>1603.6</c:v>
                </c:pt>
                <c:pt idx="1">
                  <c:v>1809.2</c:v>
                </c:pt>
                <c:pt idx="2">
                  <c:v>1877.2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19774200"/>
        <c:axId val="319774592"/>
        <c:axId val="0"/>
      </c:bar3DChart>
      <c:catAx>
        <c:axId val="319774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Bookman Old Style" pitchFamily="18" charset="0"/>
              </a:defRPr>
            </a:pPr>
            <a:endParaRPr lang="ru-RU"/>
          </a:p>
        </c:txPr>
        <c:crossAx val="319774592"/>
        <c:crosses val="autoZero"/>
        <c:auto val="1"/>
        <c:lblAlgn val="ctr"/>
        <c:lblOffset val="100"/>
        <c:noMultiLvlLbl val="0"/>
      </c:catAx>
      <c:valAx>
        <c:axId val="319774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9774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F7D84F-3008-4A1D-B973-2B97850CBEF3}" type="doc">
      <dgm:prSet loTypeId="urn:microsoft.com/office/officeart/2005/8/layout/chart3" loCatId="cycle" qsTypeId="urn:microsoft.com/office/officeart/2005/8/quickstyle/simple1" qsCatId="simple" csTypeId="urn:microsoft.com/office/officeart/2005/8/colors/colorful3" csCatId="colorful" phldr="1"/>
      <dgm:spPr/>
    </dgm:pt>
    <dgm:pt modelId="{0FB353CF-E09A-4D66-AA71-AFC3A77BC089}">
      <dgm:prSet phldrT="[Текст]" custT="1"/>
      <dgm:spPr/>
      <dgm:t>
        <a:bodyPr/>
        <a:lstStyle/>
        <a:p>
          <a:r>
            <a:rPr lang="ru-RU" sz="1200" b="1" dirty="0" smtClean="0"/>
            <a:t>РЕМОНТ Д/С</a:t>
          </a:r>
        </a:p>
        <a:p>
          <a:r>
            <a:rPr lang="ru-RU" sz="1200" b="1" dirty="0" smtClean="0"/>
            <a:t>19,4 МЛН. РУБ.</a:t>
          </a:r>
          <a:endParaRPr lang="ru-RU" sz="1200" b="1" dirty="0"/>
        </a:p>
      </dgm:t>
    </dgm:pt>
    <dgm:pt modelId="{AFE73E19-3FC6-4D43-8447-35AE57B1EBD7}" type="parTrans" cxnId="{858A01A3-6673-49E2-BAAE-2B942258CE09}">
      <dgm:prSet/>
      <dgm:spPr/>
      <dgm:t>
        <a:bodyPr/>
        <a:lstStyle/>
        <a:p>
          <a:endParaRPr lang="ru-RU"/>
        </a:p>
      </dgm:t>
    </dgm:pt>
    <dgm:pt modelId="{CD14F967-4381-477F-B065-59EC1E125467}" type="sibTrans" cxnId="{858A01A3-6673-49E2-BAAE-2B942258CE09}">
      <dgm:prSet/>
      <dgm:spPr/>
      <dgm:t>
        <a:bodyPr/>
        <a:lstStyle/>
        <a:p>
          <a:endParaRPr lang="ru-RU"/>
        </a:p>
      </dgm:t>
    </dgm:pt>
    <dgm:pt modelId="{D13B7393-2FEB-4301-AA93-C37B62F15CA6}">
      <dgm:prSet phldrT="[Текст]" custT="1"/>
      <dgm:spPr/>
      <dgm:t>
        <a:bodyPr/>
        <a:lstStyle/>
        <a:p>
          <a:pPr algn="l"/>
          <a:r>
            <a:rPr lang="ru-RU" sz="1200" b="1" dirty="0" smtClean="0"/>
            <a:t>КАПИТАЛЬНЫЙ</a:t>
          </a:r>
        </a:p>
        <a:p>
          <a:pPr algn="l"/>
          <a:r>
            <a:rPr lang="ru-RU" sz="1200" b="1" dirty="0" smtClean="0"/>
            <a:t>РЕМОНТ ШКОЛ </a:t>
          </a:r>
        </a:p>
        <a:p>
          <a:pPr algn="l"/>
          <a:r>
            <a:rPr lang="ru-RU" sz="1200" b="1" dirty="0" smtClean="0"/>
            <a:t>14,5 МЛН. РУБ</a:t>
          </a:r>
          <a:r>
            <a:rPr lang="ru-RU" sz="1600" b="1" dirty="0" smtClean="0"/>
            <a:t>.</a:t>
          </a:r>
          <a:endParaRPr lang="ru-RU" sz="1600" b="1" dirty="0"/>
        </a:p>
      </dgm:t>
    </dgm:pt>
    <dgm:pt modelId="{278D0B8F-5F71-4E8C-A553-1B5ED747F939}" type="sibTrans" cxnId="{DA8F5AB4-D144-4156-85A7-21F309A71B70}">
      <dgm:prSet/>
      <dgm:spPr/>
      <dgm:t>
        <a:bodyPr/>
        <a:lstStyle/>
        <a:p>
          <a:endParaRPr lang="ru-RU"/>
        </a:p>
      </dgm:t>
    </dgm:pt>
    <dgm:pt modelId="{FF966449-3E7F-40BC-AC53-E6B3230DB783}" type="parTrans" cxnId="{DA8F5AB4-D144-4156-85A7-21F309A71B70}">
      <dgm:prSet/>
      <dgm:spPr/>
      <dgm:t>
        <a:bodyPr/>
        <a:lstStyle/>
        <a:p>
          <a:endParaRPr lang="ru-RU"/>
        </a:p>
      </dgm:t>
    </dgm:pt>
    <dgm:pt modelId="{40C2CAE9-EB26-4BA7-81D7-4B6959B926B4}" type="pres">
      <dgm:prSet presAssocID="{7EF7D84F-3008-4A1D-B973-2B97850CBEF3}" presName="compositeShape" presStyleCnt="0">
        <dgm:presLayoutVars>
          <dgm:chMax val="7"/>
          <dgm:dir/>
          <dgm:resizeHandles val="exact"/>
        </dgm:presLayoutVars>
      </dgm:prSet>
      <dgm:spPr/>
    </dgm:pt>
    <dgm:pt modelId="{2EC86CE8-8E94-4B91-BF3B-5614F6AF9B65}" type="pres">
      <dgm:prSet presAssocID="{7EF7D84F-3008-4A1D-B973-2B97850CBEF3}" presName="wedge1" presStyleLbl="node1" presStyleIdx="0" presStyleCnt="2" custLinFactNeighborX="19705" custLinFactNeighborY="21881"/>
      <dgm:spPr/>
      <dgm:t>
        <a:bodyPr/>
        <a:lstStyle/>
        <a:p>
          <a:endParaRPr lang="ru-RU"/>
        </a:p>
      </dgm:t>
    </dgm:pt>
    <dgm:pt modelId="{03254048-D227-4392-8F22-E84CB431F020}" type="pres">
      <dgm:prSet presAssocID="{7EF7D84F-3008-4A1D-B973-2B97850CBEF3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95A19-2BD6-4F36-9F9C-DED892C50090}" type="pres">
      <dgm:prSet presAssocID="{7EF7D84F-3008-4A1D-B973-2B97850CBEF3}" presName="wedge2" presStyleLbl="node1" presStyleIdx="1" presStyleCnt="2" custScaleX="108965" custLinFactNeighborX="20375" custLinFactNeighborY="21062"/>
      <dgm:spPr/>
      <dgm:t>
        <a:bodyPr/>
        <a:lstStyle/>
        <a:p>
          <a:endParaRPr lang="ru-RU"/>
        </a:p>
      </dgm:t>
    </dgm:pt>
    <dgm:pt modelId="{2FD094B5-95C5-4B50-8009-E75F2F98AC3F}" type="pres">
      <dgm:prSet presAssocID="{7EF7D84F-3008-4A1D-B973-2B97850CBEF3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8A01A3-6673-49E2-BAAE-2B942258CE09}" srcId="{7EF7D84F-3008-4A1D-B973-2B97850CBEF3}" destId="{0FB353CF-E09A-4D66-AA71-AFC3A77BC089}" srcOrd="0" destOrd="0" parTransId="{AFE73E19-3FC6-4D43-8447-35AE57B1EBD7}" sibTransId="{CD14F967-4381-477F-B065-59EC1E125467}"/>
    <dgm:cxn modelId="{5B9528E5-981B-4C17-A25D-67443F6321F4}" type="presOf" srcId="{0FB353CF-E09A-4D66-AA71-AFC3A77BC089}" destId="{03254048-D227-4392-8F22-E84CB431F020}" srcOrd="1" destOrd="0" presId="urn:microsoft.com/office/officeart/2005/8/layout/chart3"/>
    <dgm:cxn modelId="{DA8F5AB4-D144-4156-85A7-21F309A71B70}" srcId="{7EF7D84F-3008-4A1D-B973-2B97850CBEF3}" destId="{D13B7393-2FEB-4301-AA93-C37B62F15CA6}" srcOrd="1" destOrd="0" parTransId="{FF966449-3E7F-40BC-AC53-E6B3230DB783}" sibTransId="{278D0B8F-5F71-4E8C-A553-1B5ED747F939}"/>
    <dgm:cxn modelId="{E172BE17-7DD0-4584-A537-547821F8BE1D}" type="presOf" srcId="{0FB353CF-E09A-4D66-AA71-AFC3A77BC089}" destId="{2EC86CE8-8E94-4B91-BF3B-5614F6AF9B65}" srcOrd="0" destOrd="0" presId="urn:microsoft.com/office/officeart/2005/8/layout/chart3"/>
    <dgm:cxn modelId="{00086815-931C-4861-A65A-5432556AC136}" type="presOf" srcId="{D13B7393-2FEB-4301-AA93-C37B62F15CA6}" destId="{2FD094B5-95C5-4B50-8009-E75F2F98AC3F}" srcOrd="1" destOrd="0" presId="urn:microsoft.com/office/officeart/2005/8/layout/chart3"/>
    <dgm:cxn modelId="{EC5FBF1F-9A8F-4438-8B7E-308D544DC34D}" type="presOf" srcId="{7EF7D84F-3008-4A1D-B973-2B97850CBEF3}" destId="{40C2CAE9-EB26-4BA7-81D7-4B6959B926B4}" srcOrd="0" destOrd="0" presId="urn:microsoft.com/office/officeart/2005/8/layout/chart3"/>
    <dgm:cxn modelId="{A347BBBC-7C1F-4BC3-B927-1B4E1BC5C030}" type="presOf" srcId="{D13B7393-2FEB-4301-AA93-C37B62F15CA6}" destId="{00D95A19-2BD6-4F36-9F9C-DED892C50090}" srcOrd="0" destOrd="0" presId="urn:microsoft.com/office/officeart/2005/8/layout/chart3"/>
    <dgm:cxn modelId="{D5EB5682-A926-4FEC-AE32-80ABF37D72A2}" type="presParOf" srcId="{40C2CAE9-EB26-4BA7-81D7-4B6959B926B4}" destId="{2EC86CE8-8E94-4B91-BF3B-5614F6AF9B65}" srcOrd="0" destOrd="0" presId="urn:microsoft.com/office/officeart/2005/8/layout/chart3"/>
    <dgm:cxn modelId="{B46460F5-B595-4ED1-92E3-42F321E161F9}" type="presParOf" srcId="{40C2CAE9-EB26-4BA7-81D7-4B6959B926B4}" destId="{03254048-D227-4392-8F22-E84CB431F020}" srcOrd="1" destOrd="0" presId="urn:microsoft.com/office/officeart/2005/8/layout/chart3"/>
    <dgm:cxn modelId="{A5AE7590-EDA0-4C22-84CA-44340A7480A4}" type="presParOf" srcId="{40C2CAE9-EB26-4BA7-81D7-4B6959B926B4}" destId="{00D95A19-2BD6-4F36-9F9C-DED892C50090}" srcOrd="2" destOrd="0" presId="urn:microsoft.com/office/officeart/2005/8/layout/chart3"/>
    <dgm:cxn modelId="{8F2CB77F-3EEE-4B59-8835-F8253EB86D97}" type="presParOf" srcId="{40C2CAE9-EB26-4BA7-81D7-4B6959B926B4}" destId="{2FD094B5-95C5-4B50-8009-E75F2F98AC3F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59D51E-836D-4C35-B0BB-9181EFF3857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FB5BCA-7030-4932-BBA1-0A26EAED1E5D}">
      <dgm:prSet phldrT="[Текст]" custT="1"/>
      <dgm:spPr/>
      <dgm:t>
        <a:bodyPr/>
        <a:lstStyle/>
        <a:p>
          <a:r>
            <a:rPr lang="ru-RU" sz="1000" b="1" dirty="0" smtClean="0"/>
            <a:t>МОБУСОШ №5</a:t>
          </a:r>
          <a:endParaRPr lang="ru-RU" sz="1000" b="1" dirty="0"/>
        </a:p>
      </dgm:t>
    </dgm:pt>
    <dgm:pt modelId="{338CC65C-29DB-4365-A3D5-E2E89016EFE0}" type="parTrans" cxnId="{DBA60089-3481-41BC-8DB0-E6AA1BD51B36}">
      <dgm:prSet/>
      <dgm:spPr/>
      <dgm:t>
        <a:bodyPr/>
        <a:lstStyle/>
        <a:p>
          <a:endParaRPr lang="ru-RU"/>
        </a:p>
      </dgm:t>
    </dgm:pt>
    <dgm:pt modelId="{3580BF2D-B52B-4DCE-8B95-BF09CA1CF149}" type="sibTrans" cxnId="{DBA60089-3481-41BC-8DB0-E6AA1BD51B36}">
      <dgm:prSet/>
      <dgm:spPr/>
      <dgm:t>
        <a:bodyPr/>
        <a:lstStyle/>
        <a:p>
          <a:endParaRPr lang="ru-RU"/>
        </a:p>
      </dgm:t>
    </dgm:pt>
    <dgm:pt modelId="{5F01C5EF-9A1D-432F-A0AF-F1199C1AA1EB}">
      <dgm:prSet phldrT="[Текст]" custT="1"/>
      <dgm:spPr/>
      <dgm:t>
        <a:bodyPr/>
        <a:lstStyle/>
        <a:p>
          <a:r>
            <a:rPr lang="ru-RU" sz="1000" b="1" dirty="0" smtClean="0"/>
            <a:t>МОБУСОШ №7</a:t>
          </a:r>
          <a:endParaRPr lang="ru-RU" sz="1000" b="1" dirty="0"/>
        </a:p>
      </dgm:t>
    </dgm:pt>
    <dgm:pt modelId="{0DFC130D-6112-46C4-8D73-F9632B06EEB9}" type="parTrans" cxnId="{0F935816-E5D7-4A22-935A-959AD7C0558C}">
      <dgm:prSet/>
      <dgm:spPr/>
      <dgm:t>
        <a:bodyPr/>
        <a:lstStyle/>
        <a:p>
          <a:endParaRPr lang="ru-RU"/>
        </a:p>
      </dgm:t>
    </dgm:pt>
    <dgm:pt modelId="{C0FD6F47-242F-4ADB-B43C-48CAE3F9DC5F}" type="sibTrans" cxnId="{0F935816-E5D7-4A22-935A-959AD7C0558C}">
      <dgm:prSet/>
      <dgm:spPr/>
      <dgm:t>
        <a:bodyPr/>
        <a:lstStyle/>
        <a:p>
          <a:endParaRPr lang="ru-RU"/>
        </a:p>
      </dgm:t>
    </dgm:pt>
    <dgm:pt modelId="{8B6B548C-640A-40F0-B98E-3EECA01986F1}">
      <dgm:prSet phldrT="[Текст]" custT="1"/>
      <dgm:spPr/>
      <dgm:t>
        <a:bodyPr/>
        <a:lstStyle/>
        <a:p>
          <a:r>
            <a:rPr lang="ru-RU" sz="1000" b="1" dirty="0" smtClean="0"/>
            <a:t>МОБУСОШ №13</a:t>
          </a:r>
          <a:endParaRPr lang="ru-RU" sz="1000" b="1" dirty="0"/>
        </a:p>
      </dgm:t>
    </dgm:pt>
    <dgm:pt modelId="{145CD9C1-1712-41EF-BF62-2DA7165C857F}" type="parTrans" cxnId="{FD4CBE78-BA83-4AFF-B127-ECDBA4833B4C}">
      <dgm:prSet/>
      <dgm:spPr/>
      <dgm:t>
        <a:bodyPr/>
        <a:lstStyle/>
        <a:p>
          <a:endParaRPr lang="ru-RU"/>
        </a:p>
      </dgm:t>
    </dgm:pt>
    <dgm:pt modelId="{C8C7656D-1F54-4103-8FD3-D96D4F634E48}" type="sibTrans" cxnId="{FD4CBE78-BA83-4AFF-B127-ECDBA4833B4C}">
      <dgm:prSet/>
      <dgm:spPr/>
      <dgm:t>
        <a:bodyPr/>
        <a:lstStyle/>
        <a:p>
          <a:endParaRPr lang="ru-RU"/>
        </a:p>
      </dgm:t>
    </dgm:pt>
    <dgm:pt modelId="{57BCA377-EFB7-411C-A0EF-6F0B4DF5939B}">
      <dgm:prSet phldrT="[Текст]" custT="1"/>
      <dgm:spPr/>
      <dgm:t>
        <a:bodyPr/>
        <a:lstStyle/>
        <a:p>
          <a:r>
            <a:rPr lang="ru-RU" sz="1000" b="1" dirty="0" smtClean="0"/>
            <a:t>МОБУСОШ №15</a:t>
          </a:r>
          <a:endParaRPr lang="ru-RU" sz="1000" b="1" dirty="0"/>
        </a:p>
      </dgm:t>
    </dgm:pt>
    <dgm:pt modelId="{2F68751C-2A02-4DDB-8D60-AA73FE464FD1}" type="parTrans" cxnId="{D7066D5E-48FC-4AC7-A3E1-952BBBDC3F15}">
      <dgm:prSet/>
      <dgm:spPr/>
      <dgm:t>
        <a:bodyPr/>
        <a:lstStyle/>
        <a:p>
          <a:endParaRPr lang="ru-RU"/>
        </a:p>
      </dgm:t>
    </dgm:pt>
    <dgm:pt modelId="{2F9F4959-113C-45FA-842B-144E682BB6C1}" type="sibTrans" cxnId="{D7066D5E-48FC-4AC7-A3E1-952BBBDC3F15}">
      <dgm:prSet/>
      <dgm:spPr/>
      <dgm:t>
        <a:bodyPr/>
        <a:lstStyle/>
        <a:p>
          <a:endParaRPr lang="ru-RU"/>
        </a:p>
      </dgm:t>
    </dgm:pt>
    <dgm:pt modelId="{6EBEE518-9CA2-45AB-BA91-F5EFB97E4C8B}" type="pres">
      <dgm:prSet presAssocID="{AF59D51E-836D-4C35-B0BB-9181EFF3857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9C47BB-D638-4BF8-BFE7-34E845393680}" type="pres">
      <dgm:prSet presAssocID="{7EFB5BCA-7030-4932-BBA1-0A26EAED1E5D}" presName="parentLin" presStyleCnt="0"/>
      <dgm:spPr/>
    </dgm:pt>
    <dgm:pt modelId="{408484A0-67E7-4448-8AC5-0F56924F1F24}" type="pres">
      <dgm:prSet presAssocID="{7EFB5BCA-7030-4932-BBA1-0A26EAED1E5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D41A052F-1CC4-46C1-A1AE-F23A6BEE17E0}" type="pres">
      <dgm:prSet presAssocID="{7EFB5BCA-7030-4932-BBA1-0A26EAED1E5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21536-B67B-42AD-9723-63BE1CA63DD9}" type="pres">
      <dgm:prSet presAssocID="{7EFB5BCA-7030-4932-BBA1-0A26EAED1E5D}" presName="negativeSpace" presStyleCnt="0"/>
      <dgm:spPr/>
    </dgm:pt>
    <dgm:pt modelId="{D0A8B4E7-9F33-4D13-832D-4F3BDDF030BA}" type="pres">
      <dgm:prSet presAssocID="{7EFB5BCA-7030-4932-BBA1-0A26EAED1E5D}" presName="childText" presStyleLbl="conFgAcc1" presStyleIdx="0" presStyleCnt="4" custLinFactY="-671376" custLinFactNeighborX="69461" custLinFactNeighborY="-700000">
        <dgm:presLayoutVars>
          <dgm:bulletEnabled val="1"/>
        </dgm:presLayoutVars>
      </dgm:prSet>
      <dgm:spPr/>
    </dgm:pt>
    <dgm:pt modelId="{90198012-2FCB-4475-927E-9321D456EC64}" type="pres">
      <dgm:prSet presAssocID="{3580BF2D-B52B-4DCE-8B95-BF09CA1CF149}" presName="spaceBetweenRectangles" presStyleCnt="0"/>
      <dgm:spPr/>
    </dgm:pt>
    <dgm:pt modelId="{152C4737-F7C1-41E5-B9FF-71C4CA83F9EF}" type="pres">
      <dgm:prSet presAssocID="{5F01C5EF-9A1D-432F-A0AF-F1199C1AA1EB}" presName="parentLin" presStyleCnt="0"/>
      <dgm:spPr/>
    </dgm:pt>
    <dgm:pt modelId="{39014E0C-6AA4-475F-B199-08C1BBBB7633}" type="pres">
      <dgm:prSet presAssocID="{5F01C5EF-9A1D-432F-A0AF-F1199C1AA1EB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8DB35ED-1E96-41F2-8BB2-B1CEB2773E8A}" type="pres">
      <dgm:prSet presAssocID="{5F01C5EF-9A1D-432F-A0AF-F1199C1AA1EB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01B18E-8019-41C4-B7C0-C31A4B8DD188}" type="pres">
      <dgm:prSet presAssocID="{5F01C5EF-9A1D-432F-A0AF-F1199C1AA1EB}" presName="negativeSpace" presStyleCnt="0"/>
      <dgm:spPr/>
    </dgm:pt>
    <dgm:pt modelId="{B92717D7-6F59-4917-81F5-5CE542F583CA}" type="pres">
      <dgm:prSet presAssocID="{5F01C5EF-9A1D-432F-A0AF-F1199C1AA1EB}" presName="childText" presStyleLbl="conFgAcc1" presStyleIdx="1" presStyleCnt="4" custLinFactNeighborY="-78392">
        <dgm:presLayoutVars>
          <dgm:bulletEnabled val="1"/>
        </dgm:presLayoutVars>
      </dgm:prSet>
      <dgm:spPr/>
    </dgm:pt>
    <dgm:pt modelId="{A2241E04-0010-4577-A256-74170A4FBEFD}" type="pres">
      <dgm:prSet presAssocID="{C0FD6F47-242F-4ADB-B43C-48CAE3F9DC5F}" presName="spaceBetweenRectangles" presStyleCnt="0"/>
      <dgm:spPr/>
    </dgm:pt>
    <dgm:pt modelId="{CC7DFA15-B660-46DA-B94C-A57B58592380}" type="pres">
      <dgm:prSet presAssocID="{8B6B548C-640A-40F0-B98E-3EECA01986F1}" presName="parentLin" presStyleCnt="0"/>
      <dgm:spPr/>
    </dgm:pt>
    <dgm:pt modelId="{0CCEF08F-0029-4D2E-9F3F-9E378B30B313}" type="pres">
      <dgm:prSet presAssocID="{8B6B548C-640A-40F0-B98E-3EECA01986F1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241C066-817B-4D36-BA0A-7D4F49504194}" type="pres">
      <dgm:prSet presAssocID="{8B6B548C-640A-40F0-B98E-3EECA01986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BF291-CEE9-4C7D-8BC7-D790E24B2312}" type="pres">
      <dgm:prSet presAssocID="{8B6B548C-640A-40F0-B98E-3EECA01986F1}" presName="negativeSpace" presStyleCnt="0"/>
      <dgm:spPr/>
    </dgm:pt>
    <dgm:pt modelId="{655D53DA-D56B-43B1-80F4-52CD22B92088}" type="pres">
      <dgm:prSet presAssocID="{8B6B548C-640A-40F0-B98E-3EECA01986F1}" presName="childText" presStyleLbl="conFgAcc1" presStyleIdx="2" presStyleCnt="4">
        <dgm:presLayoutVars>
          <dgm:bulletEnabled val="1"/>
        </dgm:presLayoutVars>
      </dgm:prSet>
      <dgm:spPr/>
    </dgm:pt>
    <dgm:pt modelId="{637CE75B-4ACD-4C06-8F49-3813BC6CE944}" type="pres">
      <dgm:prSet presAssocID="{C8C7656D-1F54-4103-8FD3-D96D4F634E48}" presName="spaceBetweenRectangles" presStyleCnt="0"/>
      <dgm:spPr/>
    </dgm:pt>
    <dgm:pt modelId="{173EE7C5-6F85-4B57-9A6F-41339754AD00}" type="pres">
      <dgm:prSet presAssocID="{57BCA377-EFB7-411C-A0EF-6F0B4DF5939B}" presName="parentLin" presStyleCnt="0"/>
      <dgm:spPr/>
    </dgm:pt>
    <dgm:pt modelId="{EE462184-03A0-4F73-9AB2-52CB4874445A}" type="pres">
      <dgm:prSet presAssocID="{57BCA377-EFB7-411C-A0EF-6F0B4DF5939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3FE0100C-8076-4135-A397-F870B4673FB7}" type="pres">
      <dgm:prSet presAssocID="{57BCA377-EFB7-411C-A0EF-6F0B4DF593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6E5724-A44A-4072-8CCC-F56C1AE2F4A7}" type="pres">
      <dgm:prSet presAssocID="{57BCA377-EFB7-411C-A0EF-6F0B4DF5939B}" presName="negativeSpace" presStyleCnt="0"/>
      <dgm:spPr/>
    </dgm:pt>
    <dgm:pt modelId="{93EDE10D-0C11-408D-A3BC-A16D88E780BB}" type="pres">
      <dgm:prSet presAssocID="{57BCA377-EFB7-411C-A0EF-6F0B4DF5939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AB639D-7F83-4F81-A70B-B78C92D32632}" type="presOf" srcId="{5F01C5EF-9A1D-432F-A0AF-F1199C1AA1EB}" destId="{48DB35ED-1E96-41F2-8BB2-B1CEB2773E8A}" srcOrd="1" destOrd="0" presId="urn:microsoft.com/office/officeart/2005/8/layout/list1"/>
    <dgm:cxn modelId="{8B809E43-DDD6-4B5E-93FF-CB1A3E223770}" type="presOf" srcId="{5F01C5EF-9A1D-432F-A0AF-F1199C1AA1EB}" destId="{39014E0C-6AA4-475F-B199-08C1BBBB7633}" srcOrd="0" destOrd="0" presId="urn:microsoft.com/office/officeart/2005/8/layout/list1"/>
    <dgm:cxn modelId="{0F935816-E5D7-4A22-935A-959AD7C0558C}" srcId="{AF59D51E-836D-4C35-B0BB-9181EFF3857E}" destId="{5F01C5EF-9A1D-432F-A0AF-F1199C1AA1EB}" srcOrd="1" destOrd="0" parTransId="{0DFC130D-6112-46C4-8D73-F9632B06EEB9}" sibTransId="{C0FD6F47-242F-4ADB-B43C-48CAE3F9DC5F}"/>
    <dgm:cxn modelId="{865A04DA-EF4C-49D4-BAD9-551EB63BFC4D}" type="presOf" srcId="{8B6B548C-640A-40F0-B98E-3EECA01986F1}" destId="{0CCEF08F-0029-4D2E-9F3F-9E378B30B313}" srcOrd="0" destOrd="0" presId="urn:microsoft.com/office/officeart/2005/8/layout/list1"/>
    <dgm:cxn modelId="{4AEE27FD-E5F2-45D8-8A1D-D77278A2D3B6}" type="presOf" srcId="{57BCA377-EFB7-411C-A0EF-6F0B4DF5939B}" destId="{EE462184-03A0-4F73-9AB2-52CB4874445A}" srcOrd="0" destOrd="0" presId="urn:microsoft.com/office/officeart/2005/8/layout/list1"/>
    <dgm:cxn modelId="{EC9B5C13-B8D2-4E4C-AD34-42D77056ABAA}" type="presOf" srcId="{57BCA377-EFB7-411C-A0EF-6F0B4DF5939B}" destId="{3FE0100C-8076-4135-A397-F870B4673FB7}" srcOrd="1" destOrd="0" presId="urn:microsoft.com/office/officeart/2005/8/layout/list1"/>
    <dgm:cxn modelId="{D7066D5E-48FC-4AC7-A3E1-952BBBDC3F15}" srcId="{AF59D51E-836D-4C35-B0BB-9181EFF3857E}" destId="{57BCA377-EFB7-411C-A0EF-6F0B4DF5939B}" srcOrd="3" destOrd="0" parTransId="{2F68751C-2A02-4DDB-8D60-AA73FE464FD1}" sibTransId="{2F9F4959-113C-45FA-842B-144E682BB6C1}"/>
    <dgm:cxn modelId="{B10F499B-EE07-4ECC-A1A0-1990BB77AECB}" type="presOf" srcId="{8B6B548C-640A-40F0-B98E-3EECA01986F1}" destId="{5241C066-817B-4D36-BA0A-7D4F49504194}" srcOrd="1" destOrd="0" presId="urn:microsoft.com/office/officeart/2005/8/layout/list1"/>
    <dgm:cxn modelId="{2C5C3EBB-BA99-416F-BCCC-A89CFFCDC707}" type="presOf" srcId="{AF59D51E-836D-4C35-B0BB-9181EFF3857E}" destId="{6EBEE518-9CA2-45AB-BA91-F5EFB97E4C8B}" srcOrd="0" destOrd="0" presId="urn:microsoft.com/office/officeart/2005/8/layout/list1"/>
    <dgm:cxn modelId="{C25BE6DF-916F-4D70-9B74-4C1F0C745A7C}" type="presOf" srcId="{7EFB5BCA-7030-4932-BBA1-0A26EAED1E5D}" destId="{408484A0-67E7-4448-8AC5-0F56924F1F24}" srcOrd="0" destOrd="0" presId="urn:microsoft.com/office/officeart/2005/8/layout/list1"/>
    <dgm:cxn modelId="{DBA60089-3481-41BC-8DB0-E6AA1BD51B36}" srcId="{AF59D51E-836D-4C35-B0BB-9181EFF3857E}" destId="{7EFB5BCA-7030-4932-BBA1-0A26EAED1E5D}" srcOrd="0" destOrd="0" parTransId="{338CC65C-29DB-4365-A3D5-E2E89016EFE0}" sibTransId="{3580BF2D-B52B-4DCE-8B95-BF09CA1CF149}"/>
    <dgm:cxn modelId="{1CADB034-6F3F-4C1C-9507-59950DA9ED9C}" type="presOf" srcId="{7EFB5BCA-7030-4932-BBA1-0A26EAED1E5D}" destId="{D41A052F-1CC4-46C1-A1AE-F23A6BEE17E0}" srcOrd="1" destOrd="0" presId="urn:microsoft.com/office/officeart/2005/8/layout/list1"/>
    <dgm:cxn modelId="{FD4CBE78-BA83-4AFF-B127-ECDBA4833B4C}" srcId="{AF59D51E-836D-4C35-B0BB-9181EFF3857E}" destId="{8B6B548C-640A-40F0-B98E-3EECA01986F1}" srcOrd="2" destOrd="0" parTransId="{145CD9C1-1712-41EF-BF62-2DA7165C857F}" sibTransId="{C8C7656D-1F54-4103-8FD3-D96D4F634E48}"/>
    <dgm:cxn modelId="{B4EF23D2-9589-419D-BABD-B3901998ACB0}" type="presParOf" srcId="{6EBEE518-9CA2-45AB-BA91-F5EFB97E4C8B}" destId="{959C47BB-D638-4BF8-BFE7-34E845393680}" srcOrd="0" destOrd="0" presId="urn:microsoft.com/office/officeart/2005/8/layout/list1"/>
    <dgm:cxn modelId="{7CFD955C-EA28-4AFA-876A-9F59F1471FD2}" type="presParOf" srcId="{959C47BB-D638-4BF8-BFE7-34E845393680}" destId="{408484A0-67E7-4448-8AC5-0F56924F1F24}" srcOrd="0" destOrd="0" presId="urn:microsoft.com/office/officeart/2005/8/layout/list1"/>
    <dgm:cxn modelId="{745EDDA7-2E5C-4135-ACF1-E360BE6DA169}" type="presParOf" srcId="{959C47BB-D638-4BF8-BFE7-34E845393680}" destId="{D41A052F-1CC4-46C1-A1AE-F23A6BEE17E0}" srcOrd="1" destOrd="0" presId="urn:microsoft.com/office/officeart/2005/8/layout/list1"/>
    <dgm:cxn modelId="{6FA61841-FB99-4395-8161-C6F90DAA01AD}" type="presParOf" srcId="{6EBEE518-9CA2-45AB-BA91-F5EFB97E4C8B}" destId="{C1121536-B67B-42AD-9723-63BE1CA63DD9}" srcOrd="1" destOrd="0" presId="urn:microsoft.com/office/officeart/2005/8/layout/list1"/>
    <dgm:cxn modelId="{703E1B9D-AB58-4445-9DE7-E54FCD5FFB5F}" type="presParOf" srcId="{6EBEE518-9CA2-45AB-BA91-F5EFB97E4C8B}" destId="{D0A8B4E7-9F33-4D13-832D-4F3BDDF030BA}" srcOrd="2" destOrd="0" presId="urn:microsoft.com/office/officeart/2005/8/layout/list1"/>
    <dgm:cxn modelId="{06BB1161-E8DA-4690-A2D6-78832EC87EC4}" type="presParOf" srcId="{6EBEE518-9CA2-45AB-BA91-F5EFB97E4C8B}" destId="{90198012-2FCB-4475-927E-9321D456EC64}" srcOrd="3" destOrd="0" presId="urn:microsoft.com/office/officeart/2005/8/layout/list1"/>
    <dgm:cxn modelId="{7BE90C71-06D5-4BCD-944D-43A8C299CBD2}" type="presParOf" srcId="{6EBEE518-9CA2-45AB-BA91-F5EFB97E4C8B}" destId="{152C4737-F7C1-41E5-B9FF-71C4CA83F9EF}" srcOrd="4" destOrd="0" presId="urn:microsoft.com/office/officeart/2005/8/layout/list1"/>
    <dgm:cxn modelId="{72253271-8FA9-4E39-88CE-FA146946A944}" type="presParOf" srcId="{152C4737-F7C1-41E5-B9FF-71C4CA83F9EF}" destId="{39014E0C-6AA4-475F-B199-08C1BBBB7633}" srcOrd="0" destOrd="0" presId="urn:microsoft.com/office/officeart/2005/8/layout/list1"/>
    <dgm:cxn modelId="{B8ED4954-F3B1-41CA-9297-849D26A84E92}" type="presParOf" srcId="{152C4737-F7C1-41E5-B9FF-71C4CA83F9EF}" destId="{48DB35ED-1E96-41F2-8BB2-B1CEB2773E8A}" srcOrd="1" destOrd="0" presId="urn:microsoft.com/office/officeart/2005/8/layout/list1"/>
    <dgm:cxn modelId="{6E510A31-2B75-4E97-A035-0466552ECED8}" type="presParOf" srcId="{6EBEE518-9CA2-45AB-BA91-F5EFB97E4C8B}" destId="{9601B18E-8019-41C4-B7C0-C31A4B8DD188}" srcOrd="5" destOrd="0" presId="urn:microsoft.com/office/officeart/2005/8/layout/list1"/>
    <dgm:cxn modelId="{B3D686CD-67EC-4214-A369-4156963C30FF}" type="presParOf" srcId="{6EBEE518-9CA2-45AB-BA91-F5EFB97E4C8B}" destId="{B92717D7-6F59-4917-81F5-5CE542F583CA}" srcOrd="6" destOrd="0" presId="urn:microsoft.com/office/officeart/2005/8/layout/list1"/>
    <dgm:cxn modelId="{2B8C28FA-7C9B-46A8-B991-77D7DB7E58E0}" type="presParOf" srcId="{6EBEE518-9CA2-45AB-BA91-F5EFB97E4C8B}" destId="{A2241E04-0010-4577-A256-74170A4FBEFD}" srcOrd="7" destOrd="0" presId="urn:microsoft.com/office/officeart/2005/8/layout/list1"/>
    <dgm:cxn modelId="{BECA8EA4-C126-4778-A6FC-4A5E3056A3BD}" type="presParOf" srcId="{6EBEE518-9CA2-45AB-BA91-F5EFB97E4C8B}" destId="{CC7DFA15-B660-46DA-B94C-A57B58592380}" srcOrd="8" destOrd="0" presId="urn:microsoft.com/office/officeart/2005/8/layout/list1"/>
    <dgm:cxn modelId="{604E9AD0-F1E9-476A-8647-964247077404}" type="presParOf" srcId="{CC7DFA15-B660-46DA-B94C-A57B58592380}" destId="{0CCEF08F-0029-4D2E-9F3F-9E378B30B313}" srcOrd="0" destOrd="0" presId="urn:microsoft.com/office/officeart/2005/8/layout/list1"/>
    <dgm:cxn modelId="{C734D2F7-8E84-4599-935C-2B1A52EBA454}" type="presParOf" srcId="{CC7DFA15-B660-46DA-B94C-A57B58592380}" destId="{5241C066-817B-4D36-BA0A-7D4F49504194}" srcOrd="1" destOrd="0" presId="urn:microsoft.com/office/officeart/2005/8/layout/list1"/>
    <dgm:cxn modelId="{57781306-CD98-4AD9-8805-48811B6506C1}" type="presParOf" srcId="{6EBEE518-9CA2-45AB-BA91-F5EFB97E4C8B}" destId="{222BF291-CEE9-4C7D-8BC7-D790E24B2312}" srcOrd="9" destOrd="0" presId="urn:microsoft.com/office/officeart/2005/8/layout/list1"/>
    <dgm:cxn modelId="{6A7030A0-8610-4D25-9E83-A1E4EC5E4145}" type="presParOf" srcId="{6EBEE518-9CA2-45AB-BA91-F5EFB97E4C8B}" destId="{655D53DA-D56B-43B1-80F4-52CD22B92088}" srcOrd="10" destOrd="0" presId="urn:microsoft.com/office/officeart/2005/8/layout/list1"/>
    <dgm:cxn modelId="{D1A7ED82-4987-46C8-81A7-21A062A8CFEC}" type="presParOf" srcId="{6EBEE518-9CA2-45AB-BA91-F5EFB97E4C8B}" destId="{637CE75B-4ACD-4C06-8F49-3813BC6CE944}" srcOrd="11" destOrd="0" presId="urn:microsoft.com/office/officeart/2005/8/layout/list1"/>
    <dgm:cxn modelId="{C96D7D66-C498-453F-AB2A-C3B8A0BB3AA3}" type="presParOf" srcId="{6EBEE518-9CA2-45AB-BA91-F5EFB97E4C8B}" destId="{173EE7C5-6F85-4B57-9A6F-41339754AD00}" srcOrd="12" destOrd="0" presId="urn:microsoft.com/office/officeart/2005/8/layout/list1"/>
    <dgm:cxn modelId="{45BB482F-0AA3-4B4B-907D-0FF07F187A0F}" type="presParOf" srcId="{173EE7C5-6F85-4B57-9A6F-41339754AD00}" destId="{EE462184-03A0-4F73-9AB2-52CB4874445A}" srcOrd="0" destOrd="0" presId="urn:microsoft.com/office/officeart/2005/8/layout/list1"/>
    <dgm:cxn modelId="{65EC5C9F-8C20-4A9B-9304-8964C63AFBB7}" type="presParOf" srcId="{173EE7C5-6F85-4B57-9A6F-41339754AD00}" destId="{3FE0100C-8076-4135-A397-F870B4673FB7}" srcOrd="1" destOrd="0" presId="urn:microsoft.com/office/officeart/2005/8/layout/list1"/>
    <dgm:cxn modelId="{B473F926-494C-4D0F-97A5-C42D70A4DF59}" type="presParOf" srcId="{6EBEE518-9CA2-45AB-BA91-F5EFB97E4C8B}" destId="{086E5724-A44A-4072-8CCC-F56C1AE2F4A7}" srcOrd="13" destOrd="0" presId="urn:microsoft.com/office/officeart/2005/8/layout/list1"/>
    <dgm:cxn modelId="{CCF7637A-7C2B-451D-8711-09341D4CEB82}" type="presParOf" srcId="{6EBEE518-9CA2-45AB-BA91-F5EFB97E4C8B}" destId="{93EDE10D-0C11-408D-A3BC-A16D88E780B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0.42345</cdr:x>
      <cdr:y>0.35161</cdr:y>
    </cdr:from>
    <cdr:to>
      <cdr:x>0.80274</cdr:x>
      <cdr:y>0.66334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914450" y="729014"/>
          <a:ext cx="819076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1488,4 </a:t>
          </a:r>
        </a:p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млн. руб.</a:t>
          </a:r>
        </a:p>
        <a:p xmlns:a="http://schemas.openxmlformats.org/drawingml/2006/main">
          <a:endParaRPr lang="ru-RU" sz="9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79,3%</a:t>
          </a:r>
          <a:endParaRPr lang="ru-RU" sz="9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0.19327</cdr:x>
      <cdr:y>0.36408</cdr:y>
    </cdr:from>
    <cdr:to>
      <cdr:x>0.41591</cdr:x>
      <cdr:y>0.70392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707282" y="692444"/>
          <a:ext cx="814787" cy="64633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1413,8 </a:t>
          </a:r>
        </a:p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млн. руб.</a:t>
          </a:r>
        </a:p>
        <a:p xmlns:a="http://schemas.openxmlformats.org/drawingml/2006/main">
          <a:endParaRPr lang="ru-RU" sz="9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r>
            <a:rPr lang="ru-RU" sz="9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 78,1%</a:t>
          </a:r>
          <a:endParaRPr lang="ru-RU" sz="900" b="1" dirty="0">
            <a:solidFill>
              <a:srgbClr val="00B05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0.74847</cdr:x>
      <cdr:y>0.02924</cdr:y>
    </cdr:from>
    <cdr:to>
      <cdr:x>0.98495</cdr:x>
      <cdr:y>0.80952</cdr:y>
    </cdr:to>
    <cdr:pic>
      <cdr:nvPicPr>
        <cdr:cNvPr id="2" name="Рисунок 1" descr="200px-Coat_of_Arms_of_Krasnodar_Kray.svg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/>
        <a:stretch xmlns:a="http://schemas.openxmlformats.org/drawingml/2006/main">
          <a:fillRect/>
        </a:stretch>
      </cdr:blipFill>
      <cdr:spPr>
        <a:xfrm xmlns:a="http://schemas.openxmlformats.org/drawingml/2006/main">
          <a:off x="3072046" y="44221"/>
          <a:ext cx="970622" cy="1179915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0.52631</cdr:x>
      <cdr:y>0.53778</cdr:y>
    </cdr:from>
    <cdr:to>
      <cdr:x>0.61659</cdr:x>
      <cdr:y>0.5937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0365065" flipV="1">
          <a:off x="2525337" y="1456217"/>
          <a:ext cx="433184" cy="151425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  <cdr:relSizeAnchor xmlns:cdr="http://schemas.openxmlformats.org/drawingml/2006/chartDrawing">
    <cdr:from>
      <cdr:x>0.65049</cdr:x>
      <cdr:y>0.26366</cdr:y>
    </cdr:from>
    <cdr:to>
      <cdr:x>0.6769</cdr:x>
      <cdr:y>0.40245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18588112" flipV="1">
          <a:off x="2996637" y="838496"/>
          <a:ext cx="375819" cy="126717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63E50-DF78-4636-AB5C-972349809AAC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50866-ED83-48A0-BB1E-5C9DDFCD74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7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04B7B-6E2A-4DAB-B873-4D0706CA011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532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003425" y="744538"/>
            <a:ext cx="27908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04B7B-6E2A-4DAB-B873-4D0706CA011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93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079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75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21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2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432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55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15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4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37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EFE0A-A119-4BF1-95C3-1C2E6F55B2D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88D2E-2BCA-4A7E-9D98-C8393037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58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12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Data" Target="../diagrams/data2.xml"/><Relationship Id="rId5" Type="http://schemas.openxmlformats.org/officeDocument/2006/relationships/diagramColors" Target="../diagrams/colors1.xml"/><Relationship Id="rId15" Type="http://schemas.microsoft.com/office/2007/relationships/diagramDrawing" Target="../diagrams/drawing2.xml"/><Relationship Id="rId10" Type="http://schemas.openxmlformats.org/officeDocument/2006/relationships/image" Target="../media/image1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5.jpeg"/><Relationship Id="rId14" Type="http://schemas.openxmlformats.org/officeDocument/2006/relationships/diagramColors" Target="../diagrams/colors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1.jpeg"/><Relationship Id="rId7" Type="http://schemas.openxmlformats.org/officeDocument/2006/relationships/image" Target="../media/image4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chart" Target="../charts/chart15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chart" Target="../charts/chart18.xml"/><Relationship Id="rId7" Type="http://schemas.openxmlformats.org/officeDocument/2006/relationships/image" Target="../media/image51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chart" Target="../charts/chart20.xml"/><Relationship Id="rId10" Type="http://schemas.openxmlformats.org/officeDocument/2006/relationships/image" Target="../media/image54.jpeg"/><Relationship Id="rId4" Type="http://schemas.openxmlformats.org/officeDocument/2006/relationships/chart" Target="../charts/chart19.xml"/><Relationship Id="rId9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://www.novcenter.info/" TargetMode="External"/><Relationship Id="rId4" Type="http://schemas.openxmlformats.org/officeDocument/2006/relationships/hyperlink" Target="http://www.invest-novokubansk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46" y="1720733"/>
            <a:ext cx="6858000" cy="1391213"/>
          </a:xfrm>
          <a:prstGeom prst="rect">
            <a:avLst/>
          </a:prstGeom>
          <a:solidFill>
            <a:srgbClr val="00927B">
              <a:alpha val="80000"/>
            </a:srgbClr>
          </a:solidFill>
          <a:ln>
            <a:solidFill>
              <a:srgbClr val="0099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30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46" y="1754619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ИСПОЛНЕНИЕ БЮДЖЕТА </a:t>
            </a:r>
          </a:p>
          <a:p>
            <a:pPr algn="ctr" defTabSz="685800">
              <a:defRPr/>
            </a:pPr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ЗА  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201</a:t>
            </a:r>
            <a:r>
              <a:rPr lang="ru-RU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</a:rPr>
              <a:t>7 ГОД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709264" y="8521373"/>
            <a:ext cx="1371163" cy="42638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i="0" kern="1200">
                <a:solidFill>
                  <a:schemeClr val="tx1"/>
                </a:solidFill>
                <a:latin typeface="Franklin Gothic Book" pitchFamily="34" charset="0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ru-RU" sz="1350" i="1" dirty="0">
                <a:solidFill>
                  <a:schemeClr val="accent5">
                    <a:lumMod val="50000"/>
                  </a:schemeClr>
                </a:solidFill>
              </a:rPr>
              <a:t>Новокубанск 2018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722269"/>
            <a:ext cx="4365104" cy="575078"/>
          </a:xfrm>
          <a:prstGeom prst="rect">
            <a:avLst/>
          </a:prstGeom>
          <a:solidFill>
            <a:srgbClr val="00927B">
              <a:alpha val="80000"/>
            </a:srgbClr>
          </a:solidFill>
          <a:ln>
            <a:solidFill>
              <a:srgbClr val="0099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3000" dirty="0">
              <a:solidFill>
                <a:prstClr val="white"/>
              </a:solidFill>
              <a:latin typeface="Franklin Gothic Boo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5234" y="778975"/>
            <a:ext cx="3630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 Black" pitchFamily="34" charset="0"/>
                <a:cs typeface="Tahoma" charset="0"/>
              </a:rPr>
              <a:t>МУНИЦИПАЛЬНОЕ ОБРАЗОВАНИЕ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latin typeface="Arial Black" pitchFamily="34" charset="0"/>
                <a:cs typeface="Tahoma" charset="0"/>
              </a:rPr>
              <a:t>НОВОКУБАНСКИЙ РАЙОН</a:t>
            </a:r>
            <a:endParaRPr lang="ru-RU" sz="1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Рисунок 10" descr="Новокубанский р-н (герб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7801" y="684213"/>
            <a:ext cx="806824" cy="100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53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338429"/>
              </p:ext>
            </p:extLst>
          </p:nvPr>
        </p:nvGraphicFramePr>
        <p:xfrm>
          <a:off x="692151" y="958041"/>
          <a:ext cx="5832474" cy="2749863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849915"/>
                <a:gridCol w="1247885"/>
                <a:gridCol w="954266"/>
                <a:gridCol w="954266"/>
                <a:gridCol w="826142"/>
              </a:tblGrid>
              <a:tr h="288032">
                <a:tc>
                  <a:txBody>
                    <a:bodyPr/>
                    <a:lstStyle/>
                    <a:p>
                      <a:pPr algn="ctr" rtl="0" fontAlgn="ctr">
                        <a:tabLst>
                          <a:tab pos="2238375" algn="l"/>
                        </a:tabLst>
                      </a:pPr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2016 год 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2017 год 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Отклонение (+;-)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Темп роста, 2017/2016,   %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Общегосударственные </a:t>
                      </a:r>
                      <a:r>
                        <a:rPr lang="ru-RU" sz="900" u="none" strike="noStrike" dirty="0"/>
                        <a:t>вопросы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162,89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161,97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-0,92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99,4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marL="85725" indent="-85725" algn="l" rtl="0" fontAlgn="ctr"/>
                      <a:r>
                        <a:rPr lang="ru-RU" sz="900" u="none" strike="noStrike" dirty="0" smtClean="0"/>
                        <a:t>  Национальная </a:t>
                      </a:r>
                      <a:r>
                        <a:rPr lang="ru-RU" sz="900" u="none" strike="noStrike" dirty="0"/>
                        <a:t>оборона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2,03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-0,12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94,1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Национальная </a:t>
                      </a:r>
                      <a:r>
                        <a:rPr lang="ru-RU" sz="900" u="none" strike="noStrike" dirty="0"/>
                        <a:t>безопасность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13,90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5,95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174,8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Национальная </a:t>
                      </a:r>
                      <a:r>
                        <a:rPr lang="ru-RU" sz="900" u="none" strike="noStrike" dirty="0"/>
                        <a:t>экономика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108,67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128,77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20,10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118,5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Жилищно-коммунальное </a:t>
                      </a:r>
                      <a:r>
                        <a:rPr lang="ru-RU" sz="900" u="none" strike="noStrike" dirty="0"/>
                        <a:t>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100,63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70,85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-29,78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1 070,85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1 081,35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10,50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101,0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Культура </a:t>
                      </a:r>
                      <a:r>
                        <a:rPr lang="ru-RU" sz="900" u="none" strike="noStrike" dirty="0"/>
                        <a:t>и кинематография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149,77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174,58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24,81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116,6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>
                        <a:tabLst/>
                      </a:pPr>
                      <a:r>
                        <a:rPr lang="ru-RU" sz="900" u="none" strike="noStrike" dirty="0" smtClean="0"/>
                        <a:t>  Здравоохранение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95,55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79,51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-16,04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83,2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23371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Социальная </a:t>
                      </a:r>
                      <a:r>
                        <a:rPr lang="ru-RU" sz="900" u="none" strike="noStrike" dirty="0"/>
                        <a:t>политика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90,90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98,81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7,91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108,7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Физическая </a:t>
                      </a:r>
                      <a:r>
                        <a:rPr lang="ru-RU" sz="900" u="none" strike="noStrike" dirty="0"/>
                        <a:t>культура и спорт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6,75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54,16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47,41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802,4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Средства </a:t>
                      </a:r>
                      <a:r>
                        <a:rPr lang="ru-RU" sz="900" u="none" strike="noStrike" dirty="0"/>
                        <a:t>массовой информации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7,55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5,73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-1,82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75,9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/>
                        <a:t>  Обслуживание </a:t>
                      </a:r>
                      <a:r>
                        <a:rPr lang="ru-RU" sz="900" u="none" strike="noStrike" dirty="0"/>
                        <a:t>муниципального долга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/>
                        <a:t>5,64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5,77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0,13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102,3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  <a:tr h="1737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 ВСЕГО </a:t>
                      </a:r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РАСХОДОВ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</a:t>
                      </a:r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809,</a:t>
                      </a:r>
                      <a:r>
                        <a:rPr lang="en-US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</a:t>
                      </a:r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877,3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68,13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/>
                        <a:t>103,8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07355205"/>
              </p:ext>
            </p:extLst>
          </p:nvPr>
        </p:nvGraphicFramePr>
        <p:xfrm>
          <a:off x="3933056" y="4467266"/>
          <a:ext cx="2754635" cy="213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низ 4"/>
          <p:cNvSpPr/>
          <p:nvPr/>
        </p:nvSpPr>
        <p:spPr>
          <a:xfrm rot="13573788">
            <a:off x="5820353" y="4900675"/>
            <a:ext cx="97433" cy="405130"/>
          </a:xfrm>
          <a:prstGeom prst="downArrow">
            <a:avLst>
              <a:gd name="adj1" fmla="val 36856"/>
              <a:gd name="adj2" fmla="val 140046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" name="Стрелка вниз 6"/>
          <p:cNvSpPr/>
          <p:nvPr/>
        </p:nvSpPr>
        <p:spPr>
          <a:xfrm rot="13573788">
            <a:off x="5150169" y="5209646"/>
            <a:ext cx="114278" cy="445827"/>
          </a:xfrm>
          <a:prstGeom prst="downArrow">
            <a:avLst>
              <a:gd name="adj1" fmla="val 36856"/>
              <a:gd name="adj2" fmla="val 140046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0" name="TextBox 9"/>
          <p:cNvSpPr txBox="1"/>
          <p:nvPr/>
        </p:nvSpPr>
        <p:spPr>
          <a:xfrm>
            <a:off x="5643161" y="5286421"/>
            <a:ext cx="594265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4 %</a:t>
            </a:r>
            <a:endParaRPr lang="ru-RU" sz="1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854" y="5635671"/>
            <a:ext cx="894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13 %</a:t>
            </a:r>
            <a:endParaRPr lang="ru-RU" sz="9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4185244672"/>
              </p:ext>
            </p:extLst>
          </p:nvPr>
        </p:nvGraphicFramePr>
        <p:xfrm>
          <a:off x="530116" y="4413648"/>
          <a:ext cx="3514137" cy="2127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940293" y="769011"/>
            <a:ext cx="942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latin typeface="Bookman Old Style" pitchFamily="18" charset="0"/>
              </a:rPr>
              <a:t>млн.руб</a:t>
            </a:r>
            <a:r>
              <a:rPr lang="ru-RU" sz="900" dirty="0" smtClean="0">
                <a:latin typeface="Bookman Old Style" pitchFamily="18" charset="0"/>
              </a:rPr>
              <a:t>.</a:t>
            </a:r>
            <a:endParaRPr lang="ru-RU" sz="900" dirty="0"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0329" y="3749787"/>
            <a:ext cx="360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/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Расходы консолидированного бюджета района  за 2017 год составили 1 миллиард 877, 3 миллионов рублей, в том числе районный бюджет- 1миллиард 506,8 миллионов рублей, бюджеты поселений – 381,6 миллионов рублей.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4078" y="3819036"/>
            <a:ext cx="23063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ДИНАМИКА РАСХОДОВ КОНСОЛИДИРОВАННОГО БЮДЖЕТА НОВОКУБАНСКОГО РАЙОНА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208228"/>
              </p:ext>
            </p:extLst>
          </p:nvPr>
        </p:nvGraphicFramePr>
        <p:xfrm>
          <a:off x="4365104" y="7193176"/>
          <a:ext cx="2159520" cy="2073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096656" y="6619030"/>
            <a:ext cx="265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РАСХОДЫ НА СОЦИАЛЬНУЮ СФЕРУ НОВОКУБАНСКОГО РАЙОНА ЗА 2017 ГОД СОСТАВИЛИ </a:t>
            </a: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1488,4 </a:t>
            </a:r>
            <a:r>
              <a:rPr lang="ru-RU" sz="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,  ИЛИ </a:t>
            </a: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79,3%</a:t>
            </a:r>
            <a:r>
              <a:rPr lang="ru-RU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ОТ ОБЩЕГО ОБЪЕМА РАСХОДОВ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989999"/>
              </p:ext>
            </p:extLst>
          </p:nvPr>
        </p:nvGraphicFramePr>
        <p:xfrm>
          <a:off x="705494" y="7191924"/>
          <a:ext cx="3659609" cy="1901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989315" y="6619030"/>
            <a:ext cx="263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РАСХОДЫ НА СОЦИАЛЬНУЮ СФЕРУ НОВОКУБАНСКОГО РАЙОНА ЗА 2016 ГОД СОСТАВИЛИ </a:t>
            </a: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1413,8 </a:t>
            </a:r>
            <a:r>
              <a:rPr lang="ru-RU" sz="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,  ИЛИ </a:t>
            </a:r>
            <a:r>
              <a:rPr lang="ru-RU" sz="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78,1%</a:t>
            </a:r>
            <a:r>
              <a:rPr lang="ru-RU" sz="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ОТ ОБЩЕГО ОБЪЕМА РАСХОДОВ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2150" y="141880"/>
            <a:ext cx="5832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 smtClean="0">
                <a:solidFill>
                  <a:srgbClr val="008080"/>
                </a:solidFill>
                <a:latin typeface="Calibri (Основной текст)"/>
              </a:rPr>
              <a:t> </a:t>
            </a:r>
            <a:r>
              <a:rPr lang="ru-RU" sz="1400" b="1" spc="38" dirty="0">
                <a:ln w="11430"/>
                <a:solidFill>
                  <a:srgbClr val="008080"/>
                </a:solidFill>
              </a:rPr>
              <a:t>СТРУКТУРА РАСХОДОВ </a:t>
            </a:r>
            <a:endParaRPr lang="ru-RU" sz="1400" b="1" spc="38" dirty="0" smtClean="0">
              <a:ln w="11430"/>
              <a:solidFill>
                <a:srgbClr val="008080"/>
              </a:solidFill>
            </a:endParaRPr>
          </a:p>
          <a:p>
            <a:pPr algn="ctr">
              <a:defRPr/>
            </a:pPr>
            <a:r>
              <a:rPr lang="ru-RU" sz="1400" b="1" spc="38" dirty="0" smtClean="0">
                <a:ln w="11430"/>
                <a:solidFill>
                  <a:srgbClr val="008080"/>
                </a:solidFill>
              </a:rPr>
              <a:t>консолидированного </a:t>
            </a:r>
            <a:r>
              <a:rPr lang="ru-RU" sz="1400" b="1" spc="38" dirty="0">
                <a:ln w="11430"/>
                <a:solidFill>
                  <a:srgbClr val="008080"/>
                </a:solidFill>
              </a:rPr>
              <a:t>бюджета </a:t>
            </a:r>
            <a:r>
              <a:rPr lang="ru-RU" sz="1400" b="1" spc="38" dirty="0" err="1">
                <a:ln w="11430"/>
                <a:solidFill>
                  <a:srgbClr val="008080"/>
                </a:solidFill>
              </a:rPr>
              <a:t>Новокубанского</a:t>
            </a:r>
            <a:r>
              <a:rPr lang="ru-RU" sz="1400" b="1" spc="38" dirty="0">
                <a:ln w="11430"/>
                <a:solidFill>
                  <a:srgbClr val="008080"/>
                </a:solidFill>
              </a:rPr>
              <a:t> района по основным разделам</a:t>
            </a:r>
            <a:r>
              <a:rPr lang="en-US" sz="1400" b="1" spc="38" dirty="0">
                <a:ln w="11430"/>
                <a:solidFill>
                  <a:srgbClr val="008080"/>
                </a:solidFill>
              </a:rPr>
              <a:t>, </a:t>
            </a:r>
            <a:r>
              <a:rPr lang="ru-RU" sz="1400" b="1" spc="38" dirty="0" err="1">
                <a:ln w="11430"/>
                <a:solidFill>
                  <a:srgbClr val="008080"/>
                </a:solidFill>
              </a:rPr>
              <a:t>млн.рублей</a:t>
            </a:r>
            <a:endParaRPr lang="ru-RU" sz="1400" b="1" spc="38" dirty="0">
              <a:ln w="11430"/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3375" y="2957991"/>
            <a:ext cx="5832475" cy="365579"/>
          </a:xfrm>
        </p:spPr>
        <p:txBody>
          <a:bodyPr>
            <a:noAutofit/>
          </a:bodyPr>
          <a:lstStyle/>
          <a:p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РАСХОДЫ  БЮДЖЕТА МУНИЦИПАЛЬНОГО ОБРАЗОВАНИЯ НОВОКУБАНСКИЙ РАЙОН ПО РАЗДЕЛАМ И ПОДРАЗДЕЛАМ КЛАССИФИКАЦИИ РАСХОДОВ БЮДЖЕТА</a:t>
            </a:r>
            <a:endParaRPr lang="ru-RU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3889" y="3261048"/>
            <a:ext cx="942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6071695"/>
              </p:ext>
            </p:extLst>
          </p:nvPr>
        </p:nvGraphicFramePr>
        <p:xfrm>
          <a:off x="333377" y="3474719"/>
          <a:ext cx="5832473" cy="5463008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087778"/>
                <a:gridCol w="548939"/>
                <a:gridCol w="548939"/>
                <a:gridCol w="548939"/>
                <a:gridCol w="548939"/>
                <a:gridCol w="548939"/>
              </a:tblGrid>
              <a:tr h="1355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Расходы*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Бюджет </a:t>
                      </a:r>
                      <a:r>
                        <a:rPr lang="ru-RU" sz="900" u="none" strike="noStrike" dirty="0" err="1">
                          <a:effectLst/>
                        </a:rPr>
                        <a:t>Новокубанского</a:t>
                      </a:r>
                      <a:r>
                        <a:rPr lang="ru-RU" sz="900" u="none" strike="noStrike" dirty="0">
                          <a:effectLst/>
                        </a:rPr>
                        <a:t> района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2017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</a:t>
                      </a:r>
                      <a:r>
                        <a:rPr lang="ru-RU" sz="900" u="none" strike="noStrike" dirty="0" err="1">
                          <a:effectLst/>
                        </a:rPr>
                        <a:t>исполения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темп роста 2017/2016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ctr">
                    <a:solidFill>
                      <a:srgbClr val="DBEEF4"/>
                    </a:solidFill>
                  </a:tcPr>
                </a:tc>
              </a:tr>
              <a:tr h="14643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Всего расходов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1 497,8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1 523,9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1 506,8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98,9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100,6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3708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1. Общегосударственные расходы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101,1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6833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Функционирование высшего должностного лица </a:t>
                      </a:r>
                      <a:r>
                        <a:rPr lang="ru-RU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114,1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865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Функционирование </a:t>
                      </a:r>
                      <a:r>
                        <a:rPr lang="ru-RU" sz="900" u="none" strike="noStrike" dirty="0" smtClean="0">
                          <a:effectLst/>
                        </a:rPr>
                        <a:t>представительных </a:t>
                      </a:r>
                      <a:r>
                        <a:rPr lang="ru-RU" sz="900" u="none" strike="noStrike" dirty="0">
                          <a:effectLst/>
                        </a:rPr>
                        <a:t>органов муниципальных образований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220,8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671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Функционирование </a:t>
                      </a:r>
                      <a:r>
                        <a:rPr lang="ru-RU" sz="900" u="none" strike="noStrike" dirty="0" smtClean="0">
                          <a:effectLst/>
                        </a:rPr>
                        <a:t>местной администрации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57,4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56,9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56,2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98,7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97,9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7726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Судебная система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35423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Обеспечение деятельности финансовых, налоговых и таможенных органов и органов финансового (финансово-бюджетного) надзора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14,4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14,1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14,0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97,2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03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Обеспечение проведения выборов и референдумов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29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Резервные фонды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643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25,4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27,4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26,7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105,1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5414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2. 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0,2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67,3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6185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Мобилизационная и вневойсковая подготовка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 -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 -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 -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80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Мобилизационная подготовка экономики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67,3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3872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3. 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7,4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13,5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13,3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178,6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6833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12,9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98,3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187,9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643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Обеспечение пожарной безопасности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6833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Другие вопросы в области национальной безопасности и правоохранительной деятельности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95,2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87,0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6185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4. 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58,8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68,3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68,2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115,9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655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Сельское хозяйство и рыболовство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44,3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32,8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32,8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73,9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655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8,3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34,2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34,1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409,5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6185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Другие вопросы в области национальной экономики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6955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5. 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43,8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11,4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11,4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26,0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655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Жилищное хозяйство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43,6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11,2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11,2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25,7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20655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75,1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093705"/>
              </p:ext>
            </p:extLst>
          </p:nvPr>
        </p:nvGraphicFramePr>
        <p:xfrm>
          <a:off x="333377" y="528838"/>
          <a:ext cx="5832473" cy="2260844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20899"/>
                <a:gridCol w="837483"/>
                <a:gridCol w="780382"/>
                <a:gridCol w="694731"/>
                <a:gridCol w="732798"/>
                <a:gridCol w="666180"/>
              </a:tblGrid>
              <a:tr h="4991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2016 год 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2017 год (план)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2017 год  (факт)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Отклонение (+;-)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effectLst/>
                        </a:rPr>
                        <a:t>Темп роста, 2017/2016,   %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МО Новокубанский район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</a:rPr>
                        <a:t>497, 8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</a:rPr>
                        <a:t>523, 9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 </a:t>
                      </a:r>
                      <a:r>
                        <a:rPr lang="ru-RU" sz="900" u="none" strike="noStrike" dirty="0" smtClean="0">
                          <a:effectLst/>
                        </a:rPr>
                        <a:t>506, 8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9,0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100,6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 err="1">
                          <a:effectLst/>
                        </a:rPr>
                        <a:t>Новокубанское</a:t>
                      </a:r>
                      <a:r>
                        <a:rPr lang="ru-RU" sz="900" u="none" strike="noStrike" dirty="0">
                          <a:effectLst/>
                        </a:rPr>
                        <a:t> городское поселение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109, 3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144, 3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141, 6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32, 3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129,5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Бесскорбненское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26, 7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24,5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22, 3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-4 </a:t>
                      </a:r>
                      <a:r>
                        <a:rPr lang="ru-RU" sz="900" u="none" strike="noStrike" dirty="0" smtClean="0">
                          <a:effectLst/>
                        </a:rPr>
                        <a:t>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83,6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Верхнекубанское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31, 0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34, 2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31, 2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Ковалевское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37, 8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67, 2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58, 3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20, 4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153,9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Ляпинское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11, 2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14, 2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13,6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121,0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Новосельское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23, 6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29, 2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27, 8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4, 1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117,6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Прикубанское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20, 2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23, 2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21, 5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106,3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Прочноокопское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21, 8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20, 9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20, 0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</a:rPr>
                        <a:t>1, 7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>
                          <a:effectLst/>
                        </a:rPr>
                        <a:t>91,9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Севетское сельское поселение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46, 7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46, 1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45, 3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</a:rPr>
                        <a:t>1, 4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97,0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ИТОГО ПО ПОСЕЛЕНИЯМ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328, 5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403, 8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381,6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53,1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116,2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  <a:tr h="1468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u="none" strike="noStrike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ВСЕГО РАСХОДОВ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1 826 </a:t>
                      </a:r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,3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</a:t>
                      </a:r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927, 7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1 </a:t>
                      </a:r>
                      <a:r>
                        <a:rPr lang="ru-RU" sz="900" u="none" strike="noStrike" dirty="0" smtClean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888,4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 smtClean="0">
                          <a:effectLst/>
                        </a:rPr>
                        <a:t>62,1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u="none" strike="noStrike" dirty="0">
                          <a:effectLst/>
                        </a:rPr>
                        <a:t>103,4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14" marR="7014" marT="7014" marB="0" anchor="ctr"/>
                </a:tc>
              </a:tr>
            </a:tbl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333375" y="177738"/>
            <a:ext cx="5832475" cy="365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+mn-lt"/>
                <a:cs typeface="Times New Roman" panose="02020603050405020304" pitchFamily="18" charset="0"/>
              </a:rPr>
              <a:t>РАСХОДЫ  КОНСОЛИДИРОВАННОГО БЮДЖЕТА</a:t>
            </a:r>
            <a:endParaRPr lang="ru-RU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3888" y="312485"/>
            <a:ext cx="942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cs typeface="Times New Roman" panose="02020603050405020304" pitchFamily="18" charset="0"/>
              </a:rPr>
              <a:t>.</a:t>
            </a:r>
            <a:endParaRPr lang="ru-RU" sz="9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92149" y="35496"/>
            <a:ext cx="5822949" cy="749432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8080"/>
                </a:solidFill>
                <a:latin typeface="+mn-lt"/>
              </a:rPr>
              <a:t>РАСХОДЫ  БЮДЖЕТА МУНИЦИПАЛЬНОГО ОБРАЗОВАНИЯ НОВОКУБАНСКИЙ РАЙОН ПО РАЗДЕЛАМ И ПОДРАЗДЕЛАМ КЛАССИФИКАЦИИ РАСХОДОВ БЮДЖЕТА</a:t>
            </a:r>
            <a:endParaRPr lang="ru-RU" sz="12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65825" y="554096"/>
            <a:ext cx="942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cs typeface="Times New Roman" panose="02020603050405020304" pitchFamily="18" charset="0"/>
              </a:rPr>
              <a:t>.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20015"/>
              </p:ext>
            </p:extLst>
          </p:nvPr>
        </p:nvGraphicFramePr>
        <p:xfrm>
          <a:off x="692147" y="750762"/>
          <a:ext cx="5832477" cy="5264092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215662"/>
                <a:gridCol w="523363"/>
                <a:gridCol w="523363"/>
                <a:gridCol w="523363"/>
                <a:gridCol w="523363"/>
                <a:gridCol w="523363"/>
              </a:tblGrid>
              <a:tr h="415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Расходы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Факт 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 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2017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% исполнения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темп роста 2017/2016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ctr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7. 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1 071,7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1 094,3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1 080,9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Дошкольное образование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378,0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399,9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393,8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98,5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104,2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Общее образование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640,0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557,6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553,1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86,4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Развитие дополнительного образования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78,4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76,1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97,0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Профессиональная подготовка, переподготовка и повышение квалификации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66,7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Высшее и послевузовское профессиональное образование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- 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Молодежная политика и оздоровление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14,9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17,5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17,4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117,1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образования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38,4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40,5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104,6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8. Культура и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9,0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12,5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12,4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137,3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2,2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302,0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культуры и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5,9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5,7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97,9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84,3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9. Здравоохранение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95,5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79,5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79,5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83,2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Стационарная медицинская помощь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63,4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52,7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52,7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83,0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Амбулаторная помощь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29,1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23,5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23,5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81,0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Другие вопросы в области здравоохранения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3,0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3,3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3,3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109,1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101" marR="6101" marT="6101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10. 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107,6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Пенсионное обеспечение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150,6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Социальное обеспечение населения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89,8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152,7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Охрана семьи и детства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86,3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92,3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91,4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105,9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социальной политики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121,6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11. 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32,3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31,9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1 834,5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30,8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30,4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98,6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8 081,8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физической культуры и спорта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98,2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107,6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12. 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3,0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97,3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Телевидение и радиовещание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89,2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Периодическая печать и издательства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102,7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452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13. Обслуживание государственного и муниципального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94,1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1247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Обслуживание </a:t>
                      </a:r>
                      <a:r>
                        <a:rPr lang="ru-RU" sz="900" u="none" strike="noStrike" dirty="0" smtClean="0">
                          <a:effectLst/>
                        </a:rPr>
                        <a:t>муниципального </a:t>
                      </a:r>
                      <a:r>
                        <a:rPr lang="ru-RU" sz="900" u="none" strike="noStrike" dirty="0">
                          <a:effectLst/>
                        </a:rPr>
                        <a:t>долга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94,1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33838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14. Межбюджетные трансферты общего характера бюджетам </a:t>
                      </a:r>
                      <a:r>
                        <a:rPr lang="ru-RU" sz="900" b="1" u="none" strike="noStrike" dirty="0" smtClean="0">
                          <a:effectLst/>
                        </a:rPr>
                        <a:t>муниципальных </a:t>
                      </a:r>
                      <a:r>
                        <a:rPr lang="ru-RU" sz="900" b="1" u="none" strike="noStrike" dirty="0">
                          <a:effectLst/>
                        </a:rPr>
                        <a:t>образований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14,4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52,0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  <a:tr h="29045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Дотации на выравнивание бюджетной обеспеченности </a:t>
                      </a:r>
                      <a:r>
                        <a:rPr lang="ru-RU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effectLst/>
                        </a:rPr>
                        <a:t>муниципальных образований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14,4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52,0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77" marR="9077" marT="9077" marB="0" anchor="b"/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93507" y="6237700"/>
            <a:ext cx="3240360" cy="1525802"/>
          </a:xfrm>
          <a:prstGeom prst="rect">
            <a:avLst/>
          </a:prstGeom>
        </p:spPr>
        <p:txBody>
          <a:bodyPr wrap="square" lIns="0" rIns="0" numCol="1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инструментом повышения эффективности бюджетных расходов являются муниципальные программы.</a:t>
            </a:r>
            <a:endParaRPr lang="ru-RU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С 2015 года бюджет района исполняется в программном формате. На территории района действуют пятнадцать муниципальных программ с предусмотренным объемом финансирования 1 </a:t>
            </a: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308,2 млн. 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рублей. Расходы на реализацию муниципальных программ с учетом краевых средств составили 1 </a:t>
            </a: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292, 9 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тыс. рублей (или 85,8 % от общих расходов бюджета), что составило к расходам 2016 года 101,2%.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080229"/>
              </p:ext>
            </p:extLst>
          </p:nvPr>
        </p:nvGraphicFramePr>
        <p:xfrm>
          <a:off x="4041035" y="6014854"/>
          <a:ext cx="2592288" cy="215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01675" y="8172400"/>
            <a:ext cx="582295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solidFill>
                  <a:srgbClr val="008080"/>
                </a:solidFill>
              </a:rPr>
              <a:t>РАСХОДЫ МУНИЦИПАЛЬНОГО ОБРАЗОВАНИЯ НОВОКУБАНСКИЙ РАЙОН В РАМКАХ  МУНИЦИПАЛЬНЫХ ПРОГРАММ</a:t>
            </a:r>
            <a:endParaRPr lang="ru-RU" sz="1200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6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2655" y="38168"/>
            <a:ext cx="5833195" cy="677424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8080"/>
                </a:solidFill>
                <a:latin typeface="+mn-lt"/>
                <a:cs typeface="Times New Roman" panose="02020603050405020304" pitchFamily="18" charset="0"/>
              </a:rPr>
              <a:t>РАСХОДЫ  БЮДЖЕТОВ ПОСЕЛЕНИЙ  НОВОКУБАНСКОГО РАЙОНА ПО РАЗДЕЛАМ И ПОДРАЗДЕЛАМ КЛАССИФИКАЦИИ РАСХОДОВ БЮДЖЕТА</a:t>
            </a:r>
            <a:endParaRPr lang="ru-RU" sz="1200" b="1" dirty="0">
              <a:solidFill>
                <a:srgbClr val="00808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1650" y="484760"/>
            <a:ext cx="942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cs typeface="Times New Roman" panose="02020603050405020304" pitchFamily="18" charset="0"/>
              </a:rPr>
              <a:t>.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3262993"/>
              </p:ext>
            </p:extLst>
          </p:nvPr>
        </p:nvGraphicFramePr>
        <p:xfrm>
          <a:off x="333376" y="684213"/>
          <a:ext cx="5832474" cy="7783171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087778"/>
                <a:gridCol w="548939"/>
                <a:gridCol w="548939"/>
                <a:gridCol w="548939"/>
                <a:gridCol w="488993"/>
                <a:gridCol w="608886"/>
              </a:tblGrid>
              <a:tr h="2941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 2016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План 2017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 2017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</a:t>
                      </a:r>
                      <a:r>
                        <a:rPr lang="ru-RU" sz="900" u="none" strike="noStrike" dirty="0" smtClean="0">
                          <a:effectLst/>
                        </a:rPr>
                        <a:t>исполнения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темп роста 2017/2016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ctr"/>
                </a:tc>
              </a:tr>
              <a:tr h="1867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Всего расходов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328,5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403,8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381,6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94,5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116,2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578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1. Общегосударственные расходы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  63,3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63,1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62,3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98,5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2941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Функционирование высшего должностного лица муниципального образования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6,6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7,0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7,0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106,2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9962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Функционирование  местных администраций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49,1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48,2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47,8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99,1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97,3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39325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Обеспечение деятельности финансовых, налоговых и таможенных органов и органов финансового (финансово-бюджетного) надзора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17,8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67,4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455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Обеспечение проведения выборов и референдумов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28,8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7294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общегосударственные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7,4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7,2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114,3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9663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2. Национальная оборона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97,6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2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Мобилизационная и вневойсковая подготовка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97,6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30477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3. Национальная безопасность и правоохранительная деятельность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254,3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31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2,4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269,6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679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Обеспечение пожарной безопасности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32,9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31460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национальной безопасности и правоохранительной деятельности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85,2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1210,5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20646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4. Национальная экономика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49,8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69,0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60,6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87,8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121,5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0002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Общеэкономические вопросы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25,9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2457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Дорожное хозяйство (дорожные фонды)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46,4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62,2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53,8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86,6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116,1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9898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Другие вопросы в области национальной экономики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6,6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228,5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21629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5. Жилищно-коммунальное хозяйство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56,8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62,2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59,5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95,6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104,7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400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Жилищное хозяйство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1,3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 -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 -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  -  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9043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Коммунальное хозяйство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8,9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13,0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12,5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96,3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140,4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61095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Благоустройство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35,7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36,3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34,1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94,0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95,6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7696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жилищно-коммунального хозяйства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10,9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12,9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12,8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99,5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118,0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21629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7. Образование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0,8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1,4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96,2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170,8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Молодежная политика и оздоровление детей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96,2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170,8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20071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8. Культура и кинематография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>
                          <a:effectLst/>
                        </a:rPr>
                        <a:t>       140,8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165,5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162,2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98,0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115,2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136,3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161,0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157,7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98,0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115,7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культуры и кинематографии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4,4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4,5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4,5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101,8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945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10. Социальная политика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0,9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224,1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Пенсионное обеспечение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100,0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134,0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Социальное обеспечение населения 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1,2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19691,8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Другие вопросы в области социальной политики 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0,6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69,5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7616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11. Физическая культура и спорт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5,0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28,7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22,3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77,5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444,4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Физическая культура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  0,8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28,5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         22,1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77,4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2639,6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Массовый спорт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   - 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0,2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100,0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0,0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8945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12. Средства массовой информации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4,5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3,4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2,8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82,5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61,8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Периодическая печать и издательства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4,5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3,4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  2,8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         82,5   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61,8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  <a:tr h="157303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13. </a:t>
                      </a:r>
                      <a:r>
                        <a:rPr lang="ru-RU" sz="900" b="1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3,6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4,1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  4,0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1" u="none" strike="noStrike" dirty="0">
                          <a:effectLst/>
                        </a:rPr>
                        <a:t>         99,7   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110,9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77" marR="7377" marT="737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2225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49" y="222168"/>
            <a:ext cx="5832475" cy="317384"/>
          </a:xfrm>
        </p:spPr>
        <p:txBody>
          <a:bodyPr>
            <a:normAutofit fontScale="90000"/>
          </a:bodyPr>
          <a:lstStyle/>
          <a:p>
            <a:r>
              <a:rPr lang="ru-RU" sz="1200" b="1" dirty="0" smtClean="0">
                <a:solidFill>
                  <a:srgbClr val="008080"/>
                </a:solidFill>
                <a:latin typeface="+mn-lt"/>
              </a:rPr>
              <a:t>ИНФОРМАЦИЯ ОБ УЧАСТИИ МУНИЦИПАЛЬНОГО ОБРАЗОВАНИЯ НОВОКУБАНСКИЙ   РАЙОН В ГОСУДАРСТВЕННЫХ ПРОГРАММАХ КРАСНОДАРСКОГО КРАЯ В 2017 ГОДУ</a:t>
            </a:r>
            <a:endParaRPr lang="ru-RU" sz="1200" b="1" dirty="0">
              <a:solidFill>
                <a:srgbClr val="00808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420622"/>
              </p:ext>
            </p:extLst>
          </p:nvPr>
        </p:nvGraphicFramePr>
        <p:xfrm>
          <a:off x="707604" y="660601"/>
          <a:ext cx="5824611" cy="4631479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59545"/>
                <a:gridCol w="2109503"/>
                <a:gridCol w="586125"/>
                <a:gridCol w="586125"/>
                <a:gridCol w="520185"/>
                <a:gridCol w="593451"/>
                <a:gridCol w="593451"/>
                <a:gridCol w="476226"/>
              </a:tblGrid>
              <a:tr h="0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Наименование государственной программы/ подпрограммы/ мероприятия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2017 </a:t>
                      </a:r>
                      <a:r>
                        <a:rPr lang="ru-RU" sz="900" u="none" strike="noStrike" dirty="0" smtClean="0">
                          <a:effectLst/>
                        </a:rPr>
                        <a:t>год    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9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Профинансировано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Освоено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федеральный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бюджет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краевой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бюджет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местный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бюджет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федеральный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бюджет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краевой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бюджет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местный </a:t>
                      </a:r>
                      <a:br>
                        <a:rPr lang="ru-RU" sz="900" u="none" strike="noStrike">
                          <a:effectLst/>
                        </a:rPr>
                      </a:br>
                      <a:r>
                        <a:rPr lang="ru-RU" sz="900" u="none" strike="noStrike">
                          <a:effectLst/>
                        </a:rPr>
                        <a:t>бюджет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260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ВСЕГО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8, 07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1 </a:t>
                      </a:r>
                      <a:r>
                        <a:rPr lang="ru-RU" sz="900" u="none" strike="noStrike" dirty="0" smtClean="0">
                          <a:effectLst/>
                        </a:rPr>
                        <a:t>063,85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r>
                        <a:rPr lang="ru-RU" sz="900" u="none" strike="noStrike" dirty="0" smtClean="0">
                          <a:effectLst/>
                        </a:rPr>
                        <a:t>47,91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8,07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1 </a:t>
                      </a:r>
                      <a:r>
                        <a:rPr lang="ru-RU" sz="900" u="none" strike="noStrike" dirty="0" smtClean="0">
                          <a:effectLst/>
                        </a:rPr>
                        <a:t>060,63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47,46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066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в том числе уровень поселений: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3,69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82,23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r>
                        <a:rPr lang="ru-RU" sz="900" u="none" strike="noStrike" dirty="0" smtClean="0">
                          <a:effectLst/>
                        </a:rPr>
                        <a:t>36, 89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3 </a:t>
                      </a:r>
                      <a:r>
                        <a:rPr lang="ru-RU" sz="900" u="none" strike="noStrike" dirty="0" smtClean="0">
                          <a:effectLst/>
                        </a:rPr>
                        <a:t>,69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82,23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36,44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211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ГП "Развитие здравоохранения"                            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75,98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0,02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75,98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0,02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901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</a:rPr>
                        <a:t>ГП "Развитие образования"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1 </a:t>
                      </a:r>
                      <a:r>
                        <a:rPr lang="ru-RU" sz="900" u="none" strike="noStrike" dirty="0" smtClean="0">
                          <a:effectLst/>
                        </a:rPr>
                        <a:t>,33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750,58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4,81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1, 33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747,42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</a:t>
                      </a:r>
                      <a:r>
                        <a:rPr lang="ru-RU" sz="900" u="none" strike="noStrike" dirty="0" smtClean="0">
                          <a:effectLst/>
                        </a:rPr>
                        <a:t>4, 81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308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</a:rPr>
                        <a:t>ГП "Социальная поддержка граждан"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88,09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88,07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405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>
                          <a:effectLst/>
                        </a:rPr>
                        <a:t>ГП "Дети Кубани"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2,86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10,8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</a:t>
                      </a:r>
                      <a:r>
                        <a:rPr lang="ru-RU" sz="900" u="none" strike="noStrike" dirty="0" smtClean="0">
                          <a:effectLst/>
                        </a:rPr>
                        <a:t>0,24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2,86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10,8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0,24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211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>
                          <a:effectLst/>
                        </a:rPr>
                        <a:t>ГП "Развитие культуры"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3 </a:t>
                      </a:r>
                      <a:r>
                        <a:rPr lang="ru-RU" sz="900" u="none" strike="noStrike" dirty="0" smtClean="0">
                          <a:effectLst/>
                        </a:rPr>
                        <a:t>,52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57 </a:t>
                      </a:r>
                      <a:r>
                        <a:rPr lang="ru-RU" sz="900" u="none" strike="noStrike" dirty="0" smtClean="0">
                          <a:effectLst/>
                        </a:rPr>
                        <a:t>,36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</a:t>
                      </a:r>
                      <a:r>
                        <a:rPr lang="ru-RU" sz="900" u="none" strike="noStrike" dirty="0" smtClean="0">
                          <a:effectLst/>
                        </a:rPr>
                        <a:t>36,51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3,52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57 </a:t>
                      </a:r>
                      <a:r>
                        <a:rPr lang="ru-RU" sz="900" u="none" strike="noStrike" dirty="0" smtClean="0">
                          <a:effectLst/>
                        </a:rPr>
                        <a:t>,33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36, 06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3053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</a:rPr>
                        <a:t>ГП "Комплексное и устойчивое развитие Краснодарского края в сфере строительства и архитектуры"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0,37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1,02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1, 16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0,37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1,02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</a:t>
                      </a:r>
                      <a:r>
                        <a:rPr lang="ru-RU" sz="900" u="none" strike="noStrike" dirty="0" smtClean="0">
                          <a:effectLst/>
                        </a:rPr>
                        <a:t>1, 16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163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>
                          <a:effectLst/>
                        </a:rPr>
                        <a:t>ГП "Обеспечение безопасности населения"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1 </a:t>
                      </a:r>
                      <a:r>
                        <a:rPr lang="ru-RU" sz="900" u="none" strike="noStrike" dirty="0" smtClean="0">
                          <a:effectLst/>
                        </a:rPr>
                        <a:t>,0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0,03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0,03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938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ГП  "Региональная политика и развитие гражданского общества"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1 </a:t>
                      </a:r>
                      <a:r>
                        <a:rPr lang="ru-RU" sz="900" u="none" strike="noStrike" dirty="0" smtClean="0">
                          <a:effectLst/>
                        </a:rPr>
                        <a:t>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1,0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260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</a:rPr>
                        <a:t>ГП "Развитие физической культуры и спорта"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16,90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2, 35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16,90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</a:t>
                      </a:r>
                      <a:r>
                        <a:rPr lang="ru-RU" sz="900" u="none" strike="noStrike" dirty="0" smtClean="0">
                          <a:effectLst/>
                        </a:rPr>
                        <a:t>2,35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1754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>
                          <a:effectLst/>
                        </a:rPr>
                        <a:t>ГП "Развитие жилищно-коммунального хозяйства"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</a:t>
                      </a:r>
                      <a:r>
                        <a:rPr lang="ru-RU" sz="900" u="none" strike="noStrike" dirty="0" smtClean="0">
                          <a:effectLst/>
                        </a:rPr>
                        <a:t>0,51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</a:t>
                      </a:r>
                      <a:r>
                        <a:rPr lang="ru-RU" sz="900" u="none" strike="noStrike" dirty="0" smtClean="0">
                          <a:effectLst/>
                        </a:rPr>
                        <a:t>0, 51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3053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u="none" strike="noStrike" dirty="0">
                          <a:effectLst/>
                        </a:rPr>
                        <a:t>ГП "Развитие сельского хозяйства и регулирование рынков сельскохозяйственной продукции, сырья и продовольствия"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15,79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</a:t>
                      </a:r>
                      <a:r>
                        <a:rPr lang="ru-RU" sz="900" u="none" strike="noStrike" dirty="0" smtClean="0">
                          <a:effectLst/>
                        </a:rPr>
                        <a:t>0,1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        -  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15,79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0, 1</a:t>
                      </a:r>
                    </a:p>
                    <a:p>
                      <a:pPr algn="r" fontAlgn="t"/>
                      <a:r>
                        <a:rPr lang="ru-RU" sz="900" u="none" strike="noStrike" dirty="0" smtClean="0">
                          <a:effectLst/>
                        </a:rPr>
                        <a:t>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2817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12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ГП "Управление государственными финансами Краснодарского края"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6,83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0, 67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  </a:t>
                      </a:r>
                      <a:r>
                        <a:rPr lang="ru-RU" sz="900" u="none" strike="noStrike" dirty="0" smtClean="0">
                          <a:effectLst/>
                        </a:rPr>
                        <a:t>6,83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</a:t>
                      </a:r>
                      <a:r>
                        <a:rPr lang="ru-RU" sz="900" u="none" strike="noStrike" dirty="0" smtClean="0">
                          <a:effectLst/>
                        </a:rPr>
                        <a:t>0, 67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  <a:tr h="2607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ГП "Развитие сети автомобильных дорог Краснодарского края"</a:t>
                      </a:r>
                      <a:br>
                        <a:rPr lang="ru-RU" sz="900" u="none" strike="noStrike">
                          <a:effectLst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38,0   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</a:t>
                      </a:r>
                      <a:r>
                        <a:rPr lang="ru-RU" sz="900" u="none" strike="noStrike" dirty="0" smtClean="0">
                          <a:effectLst/>
                        </a:rPr>
                        <a:t>2, 0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>
                          <a:effectLst/>
                        </a:rPr>
                        <a:t>                -     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   </a:t>
                      </a:r>
                      <a:r>
                        <a:rPr lang="ru-RU" sz="900" u="none" strike="noStrike" dirty="0" smtClean="0">
                          <a:effectLst/>
                        </a:rPr>
                        <a:t>38,0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   </a:t>
                      </a:r>
                      <a:r>
                        <a:rPr lang="ru-RU" sz="900" u="none" strike="noStrike" dirty="0" smtClean="0">
                          <a:effectLst/>
                        </a:rPr>
                        <a:t>2, 0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47" marR="4847" marT="4847" marB="0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692150" y="5352064"/>
            <a:ext cx="5832474" cy="3396400"/>
          </a:xfrm>
          <a:prstGeom prst="rect">
            <a:avLst/>
          </a:prstGeom>
        </p:spPr>
        <p:txBody>
          <a:bodyPr vert="horz" lIns="0" tIns="45720" rIns="0" bIns="45720" numCol="2" spcCol="18000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dirty="0">
                <a:latin typeface="+mn-lt"/>
              </a:rPr>
              <a:t>В 2017 году </a:t>
            </a:r>
            <a:r>
              <a:rPr lang="ru-RU" sz="3600" dirty="0" err="1" smtClean="0">
                <a:latin typeface="+mn-lt"/>
              </a:rPr>
              <a:t>Новокубанский</a:t>
            </a:r>
            <a:r>
              <a:rPr lang="ru-RU" sz="3600" dirty="0" smtClean="0">
                <a:latin typeface="+mn-lt"/>
              </a:rPr>
              <a:t> район  участвовал  </a:t>
            </a:r>
            <a:r>
              <a:rPr lang="ru-RU" sz="3600" dirty="0">
                <a:latin typeface="+mn-lt"/>
              </a:rPr>
              <a:t>в 13 государственных программах Краснодарского края с общим объемом финансирования 1 </a:t>
            </a:r>
            <a:r>
              <a:rPr lang="ru-RU" sz="3600" dirty="0" smtClean="0">
                <a:latin typeface="+mn-lt"/>
              </a:rPr>
              <a:t>063,85 млн</a:t>
            </a:r>
            <a:r>
              <a:rPr lang="ru-RU" sz="3600" dirty="0">
                <a:latin typeface="+mn-lt"/>
              </a:rPr>
              <a:t>. рублей </a:t>
            </a:r>
            <a:r>
              <a:rPr lang="ru-RU" sz="3600" dirty="0" smtClean="0">
                <a:latin typeface="+mn-lt"/>
              </a:rPr>
              <a:t>(</a:t>
            </a:r>
            <a:r>
              <a:rPr lang="ru-RU" sz="3600" dirty="0">
                <a:latin typeface="+mn-lt"/>
              </a:rPr>
              <a:t>в 2016 году – 1051,1 млн. рублей, 15 ГП; в 2015 году – 941,1 млн. рублей, 14 ГП; в 2014 году – 1 195,1 млн. рублей, 15 </a:t>
            </a:r>
            <a:r>
              <a:rPr lang="ru-RU" sz="3600" dirty="0" smtClean="0">
                <a:latin typeface="+mn-lt"/>
              </a:rPr>
              <a:t>ГП). </a:t>
            </a:r>
          </a:p>
          <a:p>
            <a:pPr algn="just"/>
            <a:r>
              <a:rPr lang="ru-RU" sz="3600" dirty="0" smtClean="0">
                <a:latin typeface="+mn-lt"/>
              </a:rPr>
              <a:t>В </a:t>
            </a:r>
            <a:r>
              <a:rPr lang="ru-RU" sz="3600" dirty="0">
                <a:latin typeface="+mn-lt"/>
              </a:rPr>
              <a:t>рамках </a:t>
            </a:r>
            <a:r>
              <a:rPr lang="ru-RU" sz="3600" dirty="0" err="1">
                <a:latin typeface="+mn-lt"/>
              </a:rPr>
              <a:t>софинансирования</a:t>
            </a:r>
            <a:r>
              <a:rPr lang="ru-RU" sz="3600" dirty="0">
                <a:latin typeface="+mn-lt"/>
              </a:rPr>
              <a:t> реализованы следующие программные </a:t>
            </a:r>
            <a:r>
              <a:rPr lang="ru-RU" sz="3600" dirty="0" smtClean="0">
                <a:latin typeface="+mn-lt"/>
              </a:rPr>
              <a:t>мероприятия:</a:t>
            </a:r>
            <a:endParaRPr lang="ru-RU" sz="3600" dirty="0">
              <a:latin typeface="+mn-lt"/>
            </a:endParaRPr>
          </a:p>
          <a:p>
            <a:pPr algn="just"/>
            <a:r>
              <a:rPr lang="ru-RU" sz="3600" dirty="0" smtClean="0">
                <a:latin typeface="+mn-lt"/>
              </a:rPr>
              <a:t>- выполнен капитальный ремонт автомобильных </a:t>
            </a:r>
            <a:r>
              <a:rPr lang="ru-RU" sz="3600" dirty="0">
                <a:latin typeface="+mn-lt"/>
              </a:rPr>
              <a:t>дорог общего пользования местного значения общей протяженностью 6,27 </a:t>
            </a:r>
            <a:r>
              <a:rPr lang="ru-RU" sz="3600" dirty="0" smtClean="0">
                <a:latin typeface="+mn-lt"/>
              </a:rPr>
              <a:t>км;</a:t>
            </a:r>
          </a:p>
          <a:p>
            <a:pPr algn="just"/>
            <a:r>
              <a:rPr lang="ru-RU" sz="3600" dirty="0" smtClean="0">
                <a:latin typeface="+mn-lt"/>
              </a:rPr>
              <a:t>- проведены работы по строительству распределительного газопровода </a:t>
            </a:r>
            <a:r>
              <a:rPr lang="ru-RU" sz="3600" dirty="0">
                <a:latin typeface="+mn-lt"/>
              </a:rPr>
              <a:t>высокого и среднего давления с установкой ПРГ по ул. Жданова до ул. Октябрьская и по ул. Октябрьская до ул. Гагарина в х. </a:t>
            </a:r>
            <a:r>
              <a:rPr lang="ru-RU" sz="3600" dirty="0" err="1">
                <a:latin typeface="+mn-lt"/>
              </a:rPr>
              <a:t>Стеблицкий</a:t>
            </a:r>
            <a:r>
              <a:rPr lang="ru-RU" sz="3600" dirty="0">
                <a:latin typeface="+mn-lt"/>
              </a:rPr>
              <a:t>, Советское с/п (переходящий объект на 2018 год</a:t>
            </a:r>
            <a:r>
              <a:rPr lang="ru-RU" sz="3600" dirty="0" smtClean="0">
                <a:latin typeface="+mn-lt"/>
              </a:rPr>
              <a:t>);</a:t>
            </a:r>
          </a:p>
          <a:p>
            <a:pPr algn="just"/>
            <a:r>
              <a:rPr lang="ru-RU" sz="3600" dirty="0" smtClean="0">
                <a:latin typeface="+mn-lt"/>
              </a:rPr>
              <a:t>- завершено </a:t>
            </a:r>
            <a:r>
              <a:rPr lang="ru-RU" sz="3600" dirty="0">
                <a:latin typeface="+mn-lt"/>
              </a:rPr>
              <a:t>строительство и введен в эксплуатацию распределительный газопровод высокого и среднего давления, (объект 2016 года - 1,51км) сетей газопроводов в </a:t>
            </a:r>
            <a:r>
              <a:rPr lang="ru-RU" sz="3600" dirty="0" err="1">
                <a:latin typeface="+mn-lt"/>
              </a:rPr>
              <a:t>Ковалевское</a:t>
            </a:r>
            <a:r>
              <a:rPr lang="ru-RU" sz="3600" dirty="0">
                <a:latin typeface="+mn-lt"/>
              </a:rPr>
              <a:t> с/п.;</a:t>
            </a:r>
          </a:p>
          <a:p>
            <a:pPr algn="just"/>
            <a:r>
              <a:rPr lang="ru-RU" sz="3600" dirty="0" smtClean="0">
                <a:latin typeface="+mn-lt"/>
              </a:rPr>
              <a:t>- проводились работы по строительству </a:t>
            </a:r>
            <a:r>
              <a:rPr lang="ru-RU" sz="3600" i="1" dirty="0" smtClean="0">
                <a:latin typeface="+mn-lt"/>
              </a:rPr>
              <a:t> </a:t>
            </a:r>
            <a:r>
              <a:rPr lang="ru-RU" sz="3600" dirty="0" smtClean="0">
                <a:latin typeface="+mn-lt"/>
              </a:rPr>
              <a:t>малобюджетного спортивного комплекса </a:t>
            </a:r>
            <a:r>
              <a:rPr lang="ru-RU" sz="3600" dirty="0">
                <a:latin typeface="+mn-lt"/>
              </a:rPr>
              <a:t>по ул. Ленина, 2/1 в п. Прогресс, </a:t>
            </a:r>
            <a:r>
              <a:rPr lang="ru-RU" sz="3600" dirty="0" err="1">
                <a:latin typeface="+mn-lt"/>
              </a:rPr>
              <a:t>Ковалевское</a:t>
            </a:r>
            <a:r>
              <a:rPr lang="ru-RU" sz="3600" dirty="0">
                <a:latin typeface="+mn-lt"/>
              </a:rPr>
              <a:t> с/п. </a:t>
            </a:r>
            <a:r>
              <a:rPr lang="ru-RU" sz="3600" dirty="0" smtClean="0">
                <a:latin typeface="+mn-lt"/>
              </a:rPr>
              <a:t>;</a:t>
            </a:r>
          </a:p>
          <a:p>
            <a:pPr algn="just"/>
            <a:r>
              <a:rPr lang="ru-RU" sz="3600" dirty="0" smtClean="0">
                <a:latin typeface="+mn-lt"/>
              </a:rPr>
              <a:t>- завершен </a:t>
            </a:r>
            <a:r>
              <a:rPr lang="ru-RU" sz="3600" dirty="0">
                <a:latin typeface="+mn-lt"/>
              </a:rPr>
              <a:t>капитальный ремонт спортивного зала МАОУ СОШ № 5 </a:t>
            </a:r>
            <a:r>
              <a:rPr lang="ru-RU" sz="3600" dirty="0" err="1">
                <a:latin typeface="+mn-lt"/>
              </a:rPr>
              <a:t>ст.Прочноокопская</a:t>
            </a:r>
            <a:r>
              <a:rPr lang="ru-RU" sz="3600" dirty="0">
                <a:latin typeface="+mn-lt"/>
              </a:rPr>
              <a:t>, </a:t>
            </a:r>
            <a:r>
              <a:rPr lang="ru-RU" sz="3600" dirty="0" err="1">
                <a:latin typeface="+mn-lt"/>
              </a:rPr>
              <a:t>ул.Ленина</a:t>
            </a:r>
            <a:r>
              <a:rPr lang="ru-RU" sz="3600" dirty="0">
                <a:latin typeface="+mn-lt"/>
              </a:rPr>
              <a:t>, </a:t>
            </a:r>
            <a:r>
              <a:rPr lang="ru-RU" sz="3600" dirty="0" smtClean="0">
                <a:latin typeface="+mn-lt"/>
              </a:rPr>
              <a:t>149</a:t>
            </a:r>
            <a:r>
              <a:rPr lang="ru-RU" sz="3600" dirty="0">
                <a:latin typeface="+mn-lt"/>
              </a:rPr>
              <a:t>;</a:t>
            </a:r>
            <a:endParaRPr lang="ru-RU" sz="3600" dirty="0" smtClean="0">
              <a:latin typeface="+mn-lt"/>
            </a:endParaRPr>
          </a:p>
          <a:p>
            <a:pPr algn="just"/>
            <a:r>
              <a:rPr lang="ru-RU" sz="3600" dirty="0" smtClean="0">
                <a:latin typeface="+mn-lt"/>
              </a:rPr>
              <a:t>- приобретено </a:t>
            </a:r>
            <a:r>
              <a:rPr lang="ru-RU" sz="3600" dirty="0">
                <a:latin typeface="+mn-lt"/>
              </a:rPr>
              <a:t>4 школьных автобуса для подвоза учащихся (план – 4 автобуса</a:t>
            </a:r>
            <a:r>
              <a:rPr lang="ru-RU" sz="3600" dirty="0" smtClean="0">
                <a:latin typeface="+mn-lt"/>
              </a:rPr>
              <a:t>);</a:t>
            </a:r>
            <a:endParaRPr lang="ru-RU" sz="3600" dirty="0">
              <a:latin typeface="+mn-lt"/>
            </a:endParaRPr>
          </a:p>
          <a:p>
            <a:pPr algn="just"/>
            <a:r>
              <a:rPr lang="ru-RU" sz="3600" dirty="0" smtClean="0">
                <a:latin typeface="+mn-lt"/>
              </a:rPr>
              <a:t>-укреплена </a:t>
            </a:r>
            <a:r>
              <a:rPr lang="ru-RU" sz="3600" dirty="0">
                <a:latin typeface="+mn-lt"/>
              </a:rPr>
              <a:t>материально-техническая база сельских домов культуры </a:t>
            </a:r>
            <a:r>
              <a:rPr lang="ru-RU" sz="3600" dirty="0" err="1">
                <a:latin typeface="+mn-lt"/>
              </a:rPr>
              <a:t>Новокубанский</a:t>
            </a:r>
            <a:r>
              <a:rPr lang="ru-RU" sz="3600" dirty="0">
                <a:latin typeface="+mn-lt"/>
              </a:rPr>
              <a:t> район (капитальный ремонт здания учебной площадки  </a:t>
            </a:r>
            <a:r>
              <a:rPr lang="ru-RU" sz="3600" dirty="0" smtClean="0">
                <a:latin typeface="+mn-lt"/>
              </a:rPr>
              <a:t>МАУ ДО </a:t>
            </a:r>
            <a:r>
              <a:rPr lang="ru-RU" sz="3600" dirty="0">
                <a:latin typeface="+mn-lt"/>
              </a:rPr>
              <a:t>«Детская музыкальная школа» ст. Советской), </a:t>
            </a:r>
            <a:r>
              <a:rPr lang="ru-RU" sz="3600" dirty="0" err="1">
                <a:latin typeface="+mn-lt"/>
              </a:rPr>
              <a:t>Новокубанское</a:t>
            </a:r>
            <a:r>
              <a:rPr lang="ru-RU" sz="3600" dirty="0">
                <a:latin typeface="+mn-lt"/>
              </a:rPr>
              <a:t> г/п (приобретено </a:t>
            </a:r>
            <a:r>
              <a:rPr lang="ru-RU" sz="3600" dirty="0" err="1">
                <a:latin typeface="+mn-lt"/>
              </a:rPr>
              <a:t>звукоусилительное</a:t>
            </a:r>
            <a:r>
              <a:rPr lang="ru-RU" sz="3600" dirty="0">
                <a:latin typeface="+mn-lt"/>
              </a:rPr>
              <a:t> и световое сценическое оборудование для </a:t>
            </a:r>
            <a:r>
              <a:rPr lang="ru-RU" sz="3600" dirty="0" smtClean="0">
                <a:latin typeface="+mn-lt"/>
              </a:rPr>
              <a:t>МБУК НКДЦ </a:t>
            </a:r>
            <a:r>
              <a:rPr lang="ru-RU" sz="3600" dirty="0">
                <a:latin typeface="+mn-lt"/>
              </a:rPr>
              <a:t>им. </a:t>
            </a:r>
            <a:r>
              <a:rPr lang="ru-RU" sz="3600" dirty="0" err="1">
                <a:latin typeface="+mn-lt"/>
              </a:rPr>
              <a:t>Наумчиковой</a:t>
            </a:r>
            <a:r>
              <a:rPr lang="ru-RU" sz="3600" dirty="0">
                <a:latin typeface="+mn-lt"/>
              </a:rPr>
              <a:t> В.И.), Советское с/п (капитальный ремонт кровли здания </a:t>
            </a:r>
            <a:r>
              <a:rPr lang="ru-RU" sz="3600" dirty="0" smtClean="0">
                <a:latin typeface="+mn-lt"/>
              </a:rPr>
              <a:t>МКУ </a:t>
            </a:r>
            <a:r>
              <a:rPr lang="ru-RU" sz="3600" dirty="0">
                <a:latin typeface="+mn-lt"/>
              </a:rPr>
              <a:t>«Советский </a:t>
            </a:r>
            <a:r>
              <a:rPr lang="ru-RU" sz="3600" dirty="0" smtClean="0">
                <a:latin typeface="+mn-lt"/>
              </a:rPr>
              <a:t>КДЦ»);</a:t>
            </a:r>
            <a:endParaRPr lang="ru-RU" sz="3600" dirty="0">
              <a:latin typeface="+mn-lt"/>
            </a:endParaRPr>
          </a:p>
          <a:p>
            <a:pPr algn="just">
              <a:buFontTx/>
              <a:buChar char="-"/>
            </a:pPr>
            <a:r>
              <a:rPr lang="ru-RU" sz="3600" dirty="0" smtClean="0">
                <a:latin typeface="+mn-lt"/>
              </a:rPr>
              <a:t>улучшена </a:t>
            </a:r>
            <a:r>
              <a:rPr lang="ru-RU" sz="3600" dirty="0">
                <a:latin typeface="+mn-lt"/>
              </a:rPr>
              <a:t>организация библиотечного обслуживания, в том числе с учетом задачи расширения информационных технологий и </a:t>
            </a:r>
            <a:r>
              <a:rPr lang="ru-RU" sz="3600" dirty="0" smtClean="0">
                <a:latin typeface="+mn-lt"/>
              </a:rPr>
              <a:t>оцифровки;</a:t>
            </a:r>
          </a:p>
          <a:p>
            <a:pPr algn="just">
              <a:buFontTx/>
              <a:buChar char="-"/>
            </a:pPr>
            <a:r>
              <a:rPr lang="ru-RU" sz="3600" dirty="0" smtClean="0">
                <a:latin typeface="+mn-lt"/>
              </a:rPr>
              <a:t> предоставлены </a:t>
            </a:r>
            <a:r>
              <a:rPr lang="ru-RU" sz="3600" dirty="0">
                <a:latin typeface="+mn-lt"/>
              </a:rPr>
              <a:t>стимулирующие выплаты 366 работникам муниципальных учреждений отрасли </a:t>
            </a:r>
            <a:r>
              <a:rPr lang="ru-RU" sz="3600" dirty="0" smtClean="0">
                <a:latin typeface="+mn-lt"/>
              </a:rPr>
              <a:t>культуры;</a:t>
            </a:r>
            <a:endParaRPr lang="ru-RU" sz="3600" dirty="0">
              <a:latin typeface="+mn-lt"/>
            </a:endParaRPr>
          </a:p>
          <a:p>
            <a:pPr marL="88900" algn="just"/>
            <a:endParaRPr lang="ru-RU" sz="36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1288" y="467544"/>
            <a:ext cx="7347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cs typeface="Times New Roman" panose="02020603050405020304" pitchFamily="18" charset="0"/>
              </a:rPr>
              <a:t>.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IMG_8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6689" y="6660232"/>
            <a:ext cx="2128655" cy="1420212"/>
          </a:xfrm>
          <a:prstGeom prst="rect">
            <a:avLst/>
          </a:prstGeom>
        </p:spPr>
      </p:pic>
      <p:pic>
        <p:nvPicPr>
          <p:cNvPr id="10" name="Picture 8" descr="D:\СМИ\2017\ФОТО\детский сад Ласточка\ДЛЯ\IMG_7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056" y="7884368"/>
            <a:ext cx="2301147" cy="1090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454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375" y="3707904"/>
            <a:ext cx="5832475" cy="648072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8080"/>
                </a:solidFill>
              </a:rPr>
              <a:t>РАСХОДЫ МУНИЦИПАЛЬНОГО ОБРАЗОВАНИЯ НОВОКУБАНСКИЙ РАЙОН В РАМКАХ  МУНИЦИПАЛЬНЫХ ПРОГРАММ</a:t>
            </a:r>
            <a:endParaRPr lang="ru-RU" sz="1200" b="1" dirty="0">
              <a:solidFill>
                <a:srgbClr val="00808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5599975"/>
              </p:ext>
            </p:extLst>
          </p:nvPr>
        </p:nvGraphicFramePr>
        <p:xfrm>
          <a:off x="333376" y="4445360"/>
          <a:ext cx="5832474" cy="4385375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528224"/>
                <a:gridCol w="3719578"/>
                <a:gridCol w="528224"/>
                <a:gridCol w="528224"/>
                <a:gridCol w="528224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№п/п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программы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2017 ГОД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7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план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%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</a:tr>
              <a:tr h="1455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муниципального образования "Развитие образования"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1012,3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98,8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«Социальная поддержка граждан»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6,8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8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муниципального образования "Дети Кубани"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104,4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103,5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80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«Комплексное и устойчивое развитие в сфере строительства, архитектуры и дорожного хозяйства»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41,8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41,7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847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муниципального образования «Развитие жилищно-коммунального хозяйства»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0,2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«Обеспечение безопасности населения»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33,1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32,6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98,4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культуры»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41,6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40,8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98,1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2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«Развитие физической культуры и массового спорта»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32,8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32,3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98,6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30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муниципального образования «Экономическое развитие»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862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Муниципальная программа муниципального образования "Развитие муниципальной службы"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11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 "Молодежь Кубани"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169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«Информационное обеспечение жителей»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2,9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27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"Доступная среда"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019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14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Муниципального программа "Противодействие незаконному обороту наркотиков "</a:t>
                      </a:r>
                      <a:endParaRPr lang="ru-RU" sz="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2198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Муниципальная программа "Управление муниципальными финансами"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22,3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22,2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99,5</a:t>
                      </a:r>
                      <a:endParaRPr lang="ru-RU" sz="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  <a:tr h="1543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ИТОГО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1308,2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1292,9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98,8</a:t>
                      </a:r>
                      <a:endParaRPr lang="ru-RU" sz="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89" marR="8989" marT="8989" marB="0" anchor="b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713721739"/>
              </p:ext>
            </p:extLst>
          </p:nvPr>
        </p:nvGraphicFramePr>
        <p:xfrm>
          <a:off x="47364" y="656738"/>
          <a:ext cx="4104456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3375" y="200079"/>
            <a:ext cx="3455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/>
            <a:r>
              <a:rPr lang="ru-RU" sz="1200" dirty="0"/>
              <a:t>ПОСТУПЛЕНИЕ ДЕНЕЖНЫХ СРЕДСТВ ИЗ ДРУГИХ УРОВНЕЙ БЮДЖЕТА, </a:t>
            </a:r>
            <a:r>
              <a:rPr lang="ru-RU" sz="1200" dirty="0" smtClean="0"/>
              <a:t>               </a:t>
            </a:r>
            <a:r>
              <a:rPr lang="ru-RU" sz="1200" dirty="0" err="1" smtClean="0"/>
              <a:t>млн.руб</a:t>
            </a:r>
            <a:r>
              <a:rPr lang="ru-RU" sz="12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7232" y="4240560"/>
            <a:ext cx="11393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/>
            <a:r>
              <a:rPr lang="ru-RU" sz="900" dirty="0" err="1" smtClean="0"/>
              <a:t>млн.руб</a:t>
            </a:r>
            <a:r>
              <a:rPr lang="ru-RU" sz="9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49080" y="200079"/>
            <a:ext cx="2016770" cy="3416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ru-RU" dirty="0"/>
              <a:t>- </a:t>
            </a:r>
            <a:r>
              <a:rPr lang="ru-RU" sz="900" dirty="0"/>
              <a:t>организован отдых 1650 детей в профильных лагерях с обязательной организацией их питания; </a:t>
            </a:r>
          </a:p>
          <a:p>
            <a:pPr algn="just"/>
            <a:r>
              <a:rPr lang="ru-RU" sz="900" dirty="0"/>
              <a:t>- дополнительное профессиональное образование получили 23 работника муниципальных учреждений здравоохранения Краснодарского края;</a:t>
            </a:r>
          </a:p>
          <a:p>
            <a:pPr algn="just"/>
            <a:r>
              <a:rPr lang="ru-RU" sz="900" dirty="0"/>
              <a:t>-предоставлены социальные </a:t>
            </a:r>
            <a:r>
              <a:rPr lang="ru-RU" sz="900" dirty="0" smtClean="0"/>
              <a:t>выплаты   </a:t>
            </a:r>
            <a:r>
              <a:rPr lang="ru-RU" sz="900" dirty="0"/>
              <a:t>4 молодым семьям  на приобретение (строительство) жилья в рамках подпрограммы «Обеспечение жильем молодых семей» федеральной целевой программы «Жилище»;</a:t>
            </a:r>
          </a:p>
          <a:p>
            <a:pPr algn="just"/>
            <a:r>
              <a:rPr lang="ru-RU" sz="900" dirty="0"/>
              <a:t>-приобретено 9 мобильных </a:t>
            </a:r>
            <a:r>
              <a:rPr lang="ru-RU" sz="900" dirty="0" err="1"/>
              <a:t>автогородков</a:t>
            </a:r>
            <a:r>
              <a:rPr lang="ru-RU" sz="900" dirty="0"/>
              <a:t>, приобретены и распространены </a:t>
            </a:r>
            <a:r>
              <a:rPr lang="ru-RU" sz="900" dirty="0" err="1"/>
              <a:t>световозвращающие</a:t>
            </a:r>
            <a:r>
              <a:rPr lang="ru-RU" sz="900" dirty="0"/>
              <a:t> приспособления 350 штук, оснащен учебным оборудованием 1 кабинет по безопасности дорожного движения в целях предупреждения детского дорожно-транспортного травматизма на </a:t>
            </a:r>
            <a:r>
              <a:rPr lang="ru-RU" sz="900" dirty="0" smtClean="0"/>
              <a:t>территории муниципального образования.</a:t>
            </a:r>
            <a:endParaRPr lang="ru-RU" dirty="0"/>
          </a:p>
        </p:txBody>
      </p:sp>
      <p:pic>
        <p:nvPicPr>
          <p:cNvPr id="9" name="Picture 4" descr="C:\Users\User\Desktop\m_3659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1874849"/>
            <a:ext cx="1155092" cy="1510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" descr="D:\СМИ\2017\ФОТО\вручение ключей сиротам 25.08.17\сайт\IMG_17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1554" y="2267172"/>
            <a:ext cx="1675231" cy="1349227"/>
          </a:xfrm>
          <a:prstGeom prst="rect">
            <a:avLst/>
          </a:prstGeom>
          <a:noFill/>
        </p:spPr>
      </p:pic>
      <p:pic>
        <p:nvPicPr>
          <p:cNvPr id="11" name="Picture 3" descr="D:\СМИ\2017\ФОТО\вручение ключей сиротам 25.08.17\сайт\IMG_1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6785" y="2601434"/>
            <a:ext cx="1175358" cy="783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433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49" y="179512"/>
            <a:ext cx="5832475" cy="461400"/>
          </a:xfrm>
        </p:spPr>
        <p:txBody>
          <a:bodyPr>
            <a:normAutofit/>
          </a:bodyPr>
          <a:lstStyle/>
          <a:p>
            <a:r>
              <a:rPr lang="ru-RU" sz="1200" dirty="0" smtClean="0"/>
              <a:t>СКОЛЬКО БЮДЖЕТНЫХ СРЕДСТВ НАПРАВЛЕНО НА  МУНИЦИПАЛЬНУЮ ПРОГРАММУ «РАЗВИТИЕ ОБРАЗОВАНИЯ»</a:t>
            </a:r>
            <a:endParaRPr lang="ru-RU" sz="12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53174568"/>
              </p:ext>
            </p:extLst>
          </p:nvPr>
        </p:nvGraphicFramePr>
        <p:xfrm>
          <a:off x="3577164" y="-36512"/>
          <a:ext cx="3020188" cy="2315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92150" y="4644008"/>
            <a:ext cx="2336089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ru-RU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Замена </a:t>
            </a:r>
            <a:r>
              <a:rPr lang="ru-RU" sz="1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кровли Детский </a:t>
            </a:r>
            <a:r>
              <a:rPr lang="ru-RU" sz="1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сад №14 </a:t>
            </a:r>
            <a:r>
              <a:rPr lang="ru-RU" sz="1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ст. Бесскорбной</a:t>
            </a:r>
            <a:endParaRPr lang="ru-RU" sz="1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0" name="Picture 2" descr="D:\СМИ\2018\К ОТЧЕТУ главы за 2017\ОБРАЗОВАНИЕ\Дс 14 Кровл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06705" y="4961575"/>
            <a:ext cx="2269881" cy="1297906"/>
          </a:xfrm>
          <a:prstGeom prst="rect">
            <a:avLst/>
          </a:prstGeom>
          <a:noFill/>
        </p:spPr>
      </p:pic>
      <p:pic>
        <p:nvPicPr>
          <p:cNvPr id="12" name="Picture 9" descr="C:\Users\User\Desktop\ремонт-в-классе-школ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8587" y="5752004"/>
            <a:ext cx="2012668" cy="1289217"/>
          </a:xfrm>
          <a:prstGeom prst="rect">
            <a:avLst/>
          </a:prstGeom>
          <a:noFill/>
        </p:spPr>
      </p:pic>
      <p:pic>
        <p:nvPicPr>
          <p:cNvPr id="13" name="Picture 2" descr="D:\СМИ\2018\К ОТЧЕТУ главы за 2017\ОБРАЗОВАНИЕ\МОАУСОШ № 5 Спортзал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79576" y="4961575"/>
            <a:ext cx="1973011" cy="124725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822807" y="5868144"/>
            <a:ext cx="2347437" cy="37702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r"/>
            <a:r>
              <a:rPr lang="ru-RU" sz="1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Ремонт спортивного зала </a:t>
            </a:r>
          </a:p>
          <a:p>
            <a:pPr algn="r"/>
            <a:r>
              <a:rPr lang="ru-RU" sz="1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школы№5 </a:t>
            </a:r>
            <a:r>
              <a:rPr lang="ru-RU" sz="1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ст.Прочноокопской</a:t>
            </a:r>
            <a:endParaRPr lang="ru-RU" sz="1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pic>
        <p:nvPicPr>
          <p:cNvPr id="15" name="Picture 3" descr="D:\СМИ\2017\ФОТО\школьные автобусы\IMG-20170825-WA000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4292244" y="4572000"/>
            <a:ext cx="2232380" cy="1255714"/>
          </a:xfrm>
          <a:prstGeom prst="rect">
            <a:avLst/>
          </a:prstGeom>
          <a:noFill/>
        </p:spPr>
      </p:pic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4221087" y="2483651"/>
            <a:ext cx="3164275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ДЛЯ ПОДВОЗА ДЕТЕЙ</a:t>
            </a:r>
          </a:p>
          <a:p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ПРИОБРЕТЕНО</a:t>
            </a:r>
          </a:p>
          <a:p>
            <a:r>
              <a:rPr lang="ru-RU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4 АВТОБУСА</a:t>
            </a: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248501335"/>
              </p:ext>
            </p:extLst>
          </p:nvPr>
        </p:nvGraphicFramePr>
        <p:xfrm>
          <a:off x="4293038" y="3203848"/>
          <a:ext cx="2231587" cy="131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692149" y="1619672"/>
            <a:ext cx="3528937" cy="3139321"/>
          </a:xfrm>
          <a:prstGeom prst="rect">
            <a:avLst/>
          </a:prstGeom>
        </p:spPr>
        <p:txBody>
          <a:bodyPr wrap="square" lIns="0" rIns="0" numCol="1">
            <a:spAutoFit/>
          </a:bodyPr>
          <a:lstStyle/>
          <a:p>
            <a:pPr indent="180975" algn="just"/>
            <a:r>
              <a:rPr lang="ru-RU" sz="900" dirty="0"/>
              <a:t>Основная доля расходов социального блока более 1 млрд. рублей  приходится на отрасль «Образование»,  большая часть этих средств 72% идет на реализацию программ общеобразовательного стандарта.  </a:t>
            </a:r>
          </a:p>
          <a:p>
            <a:pPr indent="180975" algn="just"/>
            <a:r>
              <a:rPr lang="ru-RU" sz="900" dirty="0"/>
              <a:t>В 2017 году немало было сделано в образовательных учреждениях района для безопасного и комфортного пребывания наших учеников и воспитанников. </a:t>
            </a:r>
          </a:p>
          <a:p>
            <a:pPr indent="180975" algn="just"/>
            <a:r>
              <a:rPr lang="ru-RU" sz="900" dirty="0"/>
              <a:t>Проведены ремонтные и строительные работы на сумму </a:t>
            </a:r>
            <a:r>
              <a:rPr lang="ru-RU" sz="900" dirty="0" smtClean="0"/>
              <a:t>34,3 </a:t>
            </a:r>
            <a:r>
              <a:rPr lang="ru-RU" sz="900" dirty="0"/>
              <a:t>млн. рублей.</a:t>
            </a:r>
          </a:p>
          <a:p>
            <a:pPr indent="180975" algn="just"/>
            <a:r>
              <a:rPr lang="ru-RU" sz="900" dirty="0"/>
              <a:t>Заменены кровли зданий в детском саду № 14 ст. Бесскорбной  и в детском саду № 16 пос. Прогресс, оконных блоков в детском саду №</a:t>
            </a:r>
            <a:r>
              <a:rPr lang="ru-RU" sz="900" dirty="0" smtClean="0"/>
              <a:t>17, </a:t>
            </a:r>
            <a:r>
              <a:rPr lang="ru-RU" sz="900" dirty="0"/>
              <a:t>проведен ремонт пищеблока в детском саду № 5 станицы Советской, </a:t>
            </a:r>
            <a:r>
              <a:rPr lang="ru-RU" sz="900" dirty="0" smtClean="0"/>
              <a:t>свою </a:t>
            </a:r>
            <a:r>
              <a:rPr lang="ru-RU" sz="900" dirty="0"/>
              <a:t>вторую жизнь после капремонта получил детский сад № 7 </a:t>
            </a:r>
            <a:r>
              <a:rPr lang="ru-RU" sz="900" dirty="0" err="1"/>
              <a:t>ст.Прочноокопской</a:t>
            </a:r>
            <a:r>
              <a:rPr lang="ru-RU" sz="900" dirty="0"/>
              <a:t>. Сумма вложений на </a:t>
            </a:r>
            <a:r>
              <a:rPr lang="ru-RU" sz="900" dirty="0" smtClean="0"/>
              <a:t>завершение </a:t>
            </a:r>
            <a:r>
              <a:rPr lang="ru-RU" sz="900" dirty="0"/>
              <a:t>второго этапа работ составила  7,5 млн. рублей.</a:t>
            </a:r>
          </a:p>
          <a:p>
            <a:pPr indent="180975" algn="just"/>
            <a:r>
              <a:rPr lang="ru-RU" sz="900" dirty="0"/>
              <a:t>Почти </a:t>
            </a:r>
            <a:r>
              <a:rPr lang="en-US" sz="900" dirty="0" smtClean="0"/>
              <a:t>23</a:t>
            </a:r>
            <a:r>
              <a:rPr lang="ru-RU" sz="900" dirty="0" smtClean="0"/>
              <a:t> </a:t>
            </a:r>
            <a:r>
              <a:rPr lang="ru-RU" sz="900" dirty="0"/>
              <a:t>миллионов рублей было направлено на ремонт школ района. Проведены ремонтные работы систем отопления и водоснабжения, пищеблоков, благоустройства школьных дворов. Капитально отремонтирован спортивный зал </a:t>
            </a:r>
            <a:r>
              <a:rPr lang="ru-RU" sz="900" dirty="0" err="1"/>
              <a:t>Прочноокопской</a:t>
            </a:r>
            <a:r>
              <a:rPr lang="ru-RU" sz="900" dirty="0"/>
              <a:t> средней школы № 5.</a:t>
            </a:r>
          </a:p>
          <a:p>
            <a:pPr indent="180975" algn="just"/>
            <a:r>
              <a:rPr lang="ru-RU" sz="900" dirty="0"/>
              <a:t>Для безопасного подвоза детей к местам обучения активно обновляем автопарк школ. В 2017 году на условиях </a:t>
            </a:r>
            <a:r>
              <a:rPr lang="ru-RU" sz="900" dirty="0" err="1"/>
              <a:t>софинансирования</a:t>
            </a:r>
            <a:r>
              <a:rPr lang="ru-RU" sz="900" dirty="0"/>
              <a:t> с краевым бюджетом приобретено 4 автобуса.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2150" y="583684"/>
            <a:ext cx="395272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anose="02020603050405020304" pitchFamily="18" charset="0"/>
              </a:rPr>
              <a:t>Общее количество объектов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anose="02020603050405020304" pitchFamily="18" charset="0"/>
              </a:rPr>
              <a:t>образования – 69 </a:t>
            </a:r>
            <a:endParaRPr lang="ru-RU" sz="900" b="1" dirty="0" smtClean="0">
              <a:solidFill>
                <a:schemeClr val="accent5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ea typeface="Calibri" pitchFamily="34" charset="0"/>
                <a:cs typeface="Times New Roman" panose="02020603050405020304" pitchFamily="18" charset="0"/>
              </a:rPr>
              <a:t>Количество общеобразовательных школ  – 31 обучается – 9798 человек</a:t>
            </a:r>
            <a:endParaRPr lang="ru-RU" sz="9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anose="02020603050405020304" pitchFamily="18" charset="0"/>
              </a:rPr>
              <a:t>Количество детских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anose="02020603050405020304" pitchFamily="18" charset="0"/>
              </a:rPr>
              <a:t>дошкольных учреждений – 34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  <a:ea typeface="Calibri" pitchFamily="34" charset="0"/>
                <a:cs typeface="Times New Roman" panose="02020603050405020304" pitchFamily="18" charset="0"/>
              </a:rPr>
              <a:t>воспитывается – 3879 детей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ea typeface="Calibri" pitchFamily="34" charset="0"/>
                <a:cs typeface="Times New Roman" panose="02020603050405020304" pitchFamily="18" charset="0"/>
              </a:rPr>
              <a:t>Количество учреждений дополнительного образования - 4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rgbClr val="FF0000"/>
                </a:solidFill>
                <a:ea typeface="Calibri" pitchFamily="34" charset="0"/>
                <a:cs typeface="Times New Roman" panose="02020603050405020304" pitchFamily="18" charset="0"/>
              </a:rPr>
              <a:t>воспитываются – 5042 детей</a:t>
            </a:r>
            <a:r>
              <a:rPr lang="ru-RU" sz="9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06705" y="6228184"/>
            <a:ext cx="2330988" cy="88870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indent="180975" algn="just">
              <a:lnSpc>
                <a:spcPct val="115000"/>
              </a:lnSpc>
              <a:spcAft>
                <a:spcPts val="0"/>
              </a:spcAft>
            </a:pP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Компенсационные выплаты на возмещение расходов по оплате жилья, отопления и освещения, из числа работающих и проживающих в сельских населенных пунктах </a:t>
            </a:r>
            <a:r>
              <a:rPr lang="ru-RU" sz="900" dirty="0" err="1">
                <a:ea typeface="Calibri" panose="020F0502020204030204" pitchFamily="34" charset="0"/>
                <a:cs typeface="Times New Roman" panose="02020603050405020304" pitchFamily="18" charset="0"/>
              </a:rPr>
              <a:t>Новокубанского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 района получили 409 человек.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7" descr="D:\СМИ\2018\К ОТЧЕТУ главы за 2017\ОБРАЗОВАНИЕ\ФОТО 5 дс пещеблок\DSC_165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18073" y="5859423"/>
            <a:ext cx="1506551" cy="1181798"/>
          </a:xfrm>
          <a:prstGeom prst="rect">
            <a:avLst/>
          </a:prstGeom>
          <a:noFill/>
        </p:spPr>
      </p:pic>
      <p:sp>
        <p:nvSpPr>
          <p:cNvPr id="28" name="Заголовок 4"/>
          <p:cNvSpPr txBox="1">
            <a:spLocks/>
          </p:cNvSpPr>
          <p:nvPr/>
        </p:nvSpPr>
        <p:spPr>
          <a:xfrm>
            <a:off x="706705" y="7092280"/>
            <a:ext cx="5817920" cy="1836000"/>
          </a:xfrm>
          <a:prstGeom prst="rect">
            <a:avLst/>
          </a:prstGeom>
        </p:spPr>
        <p:txBody>
          <a:bodyPr vert="horz" wrap="square" lIns="0" tIns="0" rIns="0" bIns="0" numCol="2" spcCol="18000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8097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осуществление </a:t>
            </a:r>
            <a:r>
              <a:rPr lang="ru-RU" sz="900" dirty="0">
                <a:latin typeface="+mn-lt"/>
                <a:cs typeface="Times New Roman" panose="02020603050405020304" pitchFamily="18" charset="0"/>
              </a:rPr>
              <a:t>государственных полномочий  по обеспечению государственных гарантий реализации прав на получение общедоступного и бесплатного образования в муниципальных дошкольных и общеобразовательных организациях 606, 1 млн. рублей;</a:t>
            </a:r>
          </a:p>
          <a:p>
            <a:pPr indent="18097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компенсация </a:t>
            </a:r>
            <a:r>
              <a:rPr lang="ru-RU" sz="900" dirty="0">
                <a:latin typeface="+mn-lt"/>
                <a:cs typeface="Times New Roman" panose="02020603050405020304" pitchFamily="18" charset="0"/>
              </a:rPr>
              <a:t>части родительской платы за содержание ребенка в государственных и муниципальных образовательных учреждениях, иных образовательных организациях, реализующих основную общеобразовательную программу дошкольного образования – 13, 1 млн. рублей</a:t>
            </a: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;</a:t>
            </a:r>
            <a:endParaRPr lang="ru-RU" sz="900" dirty="0">
              <a:latin typeface="+mn-lt"/>
              <a:cs typeface="Times New Roman" panose="02020603050405020304" pitchFamily="18" charset="0"/>
            </a:endParaRPr>
          </a:p>
          <a:p>
            <a:pPr indent="18097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+mn-lt"/>
                <a:cs typeface="Times New Roman" panose="02020603050405020304" pitchFamily="18" charset="0"/>
              </a:rPr>
              <a:t>компенсация расходов на оплату жилых помещений, отопления и освещения работникам </a:t>
            </a: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муниципальных учреждений</a:t>
            </a:r>
            <a:r>
              <a:rPr lang="ru-RU" sz="900" dirty="0">
                <a:latin typeface="+mn-lt"/>
                <a:cs typeface="Times New Roman" panose="02020603050405020304" pitchFamily="18" charset="0"/>
              </a:rPr>
              <a:t>, проживающим и работающим в сельской местности – 6, 3 млн. рублей; </a:t>
            </a:r>
          </a:p>
          <a:p>
            <a:pPr indent="8572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+mn-lt"/>
                <a:cs typeface="Times New Roman" panose="02020603050405020304" pitchFamily="18" charset="0"/>
              </a:rPr>
              <a:t>стимулирование отдельных категорий работников муниципальных учреждений – 4, 9 млн. рублей;</a:t>
            </a:r>
          </a:p>
          <a:p>
            <a:pPr indent="8572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обеспечение </a:t>
            </a:r>
            <a:r>
              <a:rPr lang="ru-RU" sz="900" dirty="0">
                <a:latin typeface="+mn-lt"/>
                <a:cs typeface="Times New Roman" panose="02020603050405020304" pitchFamily="18" charset="0"/>
              </a:rPr>
              <a:t>льготным питанием учащихся из многодетных семей  в муниципальных образовательных организациях – 1, 1 тыс. рублей;</a:t>
            </a:r>
          </a:p>
          <a:p>
            <a:pPr indent="8572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расходы </a:t>
            </a:r>
            <a:r>
              <a:rPr lang="ru-RU" sz="900" dirty="0">
                <a:latin typeface="+mn-lt"/>
                <a:cs typeface="Times New Roman" panose="02020603050405020304" pitchFamily="18" charset="0"/>
              </a:rPr>
              <a:t>на обеспечение функций органов местного самоуправления    –7, 1 млн. рублей;</a:t>
            </a:r>
          </a:p>
          <a:p>
            <a:pPr indent="85725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ru-RU" sz="900" dirty="0">
                <a:latin typeface="+mn-lt"/>
                <a:cs typeface="Times New Roman" panose="02020603050405020304" pitchFamily="18" charset="0"/>
              </a:rPr>
              <a:t>расходы на обеспечение деятельности подведомственных казенных учреждений –                     23,0 млн. рублей</a:t>
            </a:r>
            <a:r>
              <a:rPr lang="ru-RU" sz="900" dirty="0" smtClean="0">
                <a:latin typeface="+mn-lt"/>
                <a:cs typeface="Times New Roman" panose="02020603050405020304" pitchFamily="18" charset="0"/>
              </a:rPr>
              <a:t>;</a:t>
            </a:r>
            <a:endParaRPr lang="ru-RU" sz="9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103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34835"/>
              </p:ext>
            </p:extLst>
          </p:nvPr>
        </p:nvGraphicFramePr>
        <p:xfrm>
          <a:off x="343323" y="995119"/>
          <a:ext cx="5822527" cy="2932034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2643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52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5503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50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2781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503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19422">
                <a:tc rowSpan="2">
                  <a:txBody>
                    <a:bodyPr/>
                    <a:lstStyle/>
                    <a:p>
                      <a:pPr algn="ctr"/>
                      <a:endParaRPr lang="ru-RU" altLang="zh-CN" sz="900" dirty="0" smtClean="0">
                        <a:effectLst/>
                      </a:endParaRPr>
                    </a:p>
                    <a:p>
                      <a:pPr algn="ctr"/>
                      <a:r>
                        <a:rPr lang="en-US" altLang="zh-CN" sz="900" dirty="0" err="1" smtClean="0">
                          <a:effectLst/>
                        </a:rPr>
                        <a:t>Категория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работников</a:t>
                      </a:r>
                      <a:endParaRPr lang="ru-RU" altLang="zh-CN" sz="900" dirty="0" smtClean="0">
                        <a:effectLst/>
                      </a:endParaRPr>
                    </a:p>
                    <a:p>
                      <a:pPr algn="ctr"/>
                      <a:endParaRPr lang="ru-RU" altLang="zh-CN" sz="900" dirty="0" smtClean="0">
                        <a:effectLst/>
                      </a:endParaRPr>
                    </a:p>
                    <a:p>
                      <a:pPr algn="ctr"/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900" dirty="0" err="1" smtClean="0">
                          <a:effectLst/>
                        </a:rPr>
                        <a:t>Целевые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показатели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4CC2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4CC2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4CC2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4CC2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2014</a:t>
                      </a:r>
                      <a:r>
                        <a:rPr lang="ru-RU" altLang="zh-CN" sz="900" dirty="0" smtClean="0">
                          <a:effectLst/>
                        </a:rPr>
                        <a:t>  </a:t>
                      </a:r>
                      <a:r>
                        <a:rPr lang="en-US" altLang="zh-CN" sz="900" dirty="0" err="1" smtClean="0">
                          <a:effectLst/>
                        </a:rPr>
                        <a:t>год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 smtClean="0">
                          <a:effectLst/>
                        </a:rPr>
                        <a:t>2015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год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 smtClean="0">
                          <a:effectLst/>
                        </a:rPr>
                        <a:t>2016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год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 smtClean="0">
                          <a:effectLst/>
                        </a:rPr>
                        <a:t>2017</a:t>
                      </a:r>
                      <a:r>
                        <a:rPr lang="ru-RU" altLang="zh-CN" sz="900" dirty="0" smtClean="0">
                          <a:effectLst/>
                        </a:rPr>
                        <a:t>  </a:t>
                      </a:r>
                      <a:r>
                        <a:rPr lang="en-US" altLang="zh-CN" sz="900" dirty="0" err="1" smtClean="0">
                          <a:effectLst/>
                        </a:rPr>
                        <a:t>год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 smtClean="0">
                          <a:effectLst/>
                        </a:rPr>
                        <a:t>2018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год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93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Педагогические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работники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образовательных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учреждений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общего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образования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2925" algn="l"/>
                        </a:tabLst>
                      </a:pPr>
                      <a:r>
                        <a:rPr lang="en-US" altLang="zh-CN" sz="900" dirty="0" smtClean="0">
                          <a:effectLst/>
                        </a:rPr>
                        <a:t>27 222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2925" algn="l"/>
                        </a:tabLst>
                      </a:pPr>
                      <a:r>
                        <a:rPr lang="en-US" altLang="zh-CN" sz="900" dirty="0" smtClean="0">
                          <a:effectLst/>
                        </a:rPr>
                        <a:t>27 826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2925" algn="l"/>
                        </a:tabLst>
                      </a:pPr>
                      <a:r>
                        <a:rPr lang="en-US" altLang="zh-CN" sz="900" dirty="0" smtClean="0">
                          <a:effectLst/>
                        </a:rPr>
                        <a:t>28360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28 </a:t>
                      </a:r>
                      <a:r>
                        <a:rPr lang="ru-RU" altLang="zh-CN" sz="900" dirty="0" smtClean="0">
                          <a:effectLst/>
                        </a:rPr>
                        <a:t>531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dirty="0" smtClean="0">
                          <a:effectLst/>
                        </a:rPr>
                        <a:t>29</a:t>
                      </a:r>
                      <a:r>
                        <a:rPr lang="en-US" altLang="zh-CN" sz="900" dirty="0" smtClean="0">
                          <a:effectLst/>
                        </a:rPr>
                        <a:t> </a:t>
                      </a:r>
                      <a:r>
                        <a:rPr lang="ru-RU" altLang="zh-CN" sz="900" dirty="0" smtClean="0">
                          <a:effectLst/>
                        </a:rPr>
                        <a:t>778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Педагогические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работники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дошкольных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образовательных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учреждений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22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414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22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704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dirty="0" smtClean="0">
                          <a:effectLst/>
                        </a:rPr>
                        <a:t>24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538</a:t>
                      </a:r>
                      <a:endParaRPr lang="zh-CN" altLang="en-US" sz="900" dirty="0" smtClean="0">
                        <a:effectLst/>
                      </a:endParaRPr>
                    </a:p>
                    <a:p>
                      <a:pPr algn="ctr"/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25</a:t>
                      </a:r>
                      <a:r>
                        <a:rPr lang="ru-RU" altLang="zh-CN" sz="900" dirty="0" smtClean="0">
                          <a:effectLst/>
                        </a:rPr>
                        <a:t> 813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27 000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Педагогические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работники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учреждений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дополнительного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образования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детей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23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853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23 990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24 818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27 </a:t>
                      </a:r>
                      <a:r>
                        <a:rPr lang="ru-RU" altLang="zh-CN" sz="900" dirty="0" smtClean="0">
                          <a:effectLst/>
                        </a:rPr>
                        <a:t>989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28 </a:t>
                      </a:r>
                      <a:r>
                        <a:rPr lang="ru-RU" altLang="zh-CN" sz="900" dirty="0" smtClean="0">
                          <a:effectLst/>
                        </a:rPr>
                        <a:t>911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136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Работники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учреждений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культуры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17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256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dirty="0" smtClean="0">
                          <a:effectLst/>
                        </a:rPr>
                        <a:t>17719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dirty="0" smtClean="0">
                          <a:effectLst/>
                        </a:rPr>
                        <a:t>18963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dirty="0" smtClean="0">
                          <a:effectLst/>
                        </a:rPr>
                        <a:t>22 832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00" dirty="0" smtClean="0">
                          <a:effectLst/>
                        </a:rPr>
                        <a:t>26 965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269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effectLst/>
                        </a:rPr>
                        <a:t>Врачи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31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492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38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479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40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276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44</a:t>
                      </a:r>
                      <a:r>
                        <a:rPr lang="ru-RU" altLang="zh-CN" sz="900" dirty="0" smtClean="0">
                          <a:effectLst/>
                        </a:rPr>
                        <a:t> 086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5</a:t>
                      </a:r>
                      <a:r>
                        <a:rPr lang="ru-RU" altLang="zh-CN" sz="900" dirty="0" smtClean="0">
                          <a:effectLst/>
                        </a:rPr>
                        <a:t>7 841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001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Средний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медицинский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персонал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16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509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16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564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16 646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18 </a:t>
                      </a:r>
                      <a:r>
                        <a:rPr lang="ru-RU" altLang="zh-CN" sz="900" dirty="0" smtClean="0">
                          <a:effectLst/>
                        </a:rPr>
                        <a:t>275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</a:t>
                      </a:r>
                      <a:r>
                        <a:rPr lang="ru-RU" altLang="zh-CN" sz="900" dirty="0" smtClean="0">
                          <a:effectLst/>
                        </a:rPr>
                        <a:t>2</a:t>
                      </a:r>
                      <a:r>
                        <a:rPr lang="en-US" altLang="zh-CN" sz="900" dirty="0" smtClean="0">
                          <a:effectLst/>
                        </a:rPr>
                        <a:t> </a:t>
                      </a:r>
                      <a:r>
                        <a:rPr lang="ru-RU" altLang="zh-CN" sz="900" dirty="0" smtClean="0">
                          <a:effectLst/>
                        </a:rPr>
                        <a:t>021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604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err="1" smtClean="0">
                          <a:effectLst/>
                        </a:rPr>
                        <a:t>Младший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медицинский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err="1" smtClean="0">
                          <a:effectLst/>
                        </a:rPr>
                        <a:t>персонал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10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426</a:t>
                      </a:r>
                      <a:endParaRPr lang="zh-CN" altLang="en-US" sz="900" dirty="0" smtClean="0">
                        <a:solidFill>
                          <a:srgbClr val="231F2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11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351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11</a:t>
                      </a:r>
                      <a:r>
                        <a:rPr lang="ru-RU" altLang="zh-CN" sz="900" dirty="0" smtClean="0">
                          <a:effectLst/>
                        </a:rPr>
                        <a:t> </a:t>
                      </a:r>
                      <a:r>
                        <a:rPr lang="en-US" altLang="zh-CN" sz="900" dirty="0" smtClean="0">
                          <a:effectLst/>
                        </a:rPr>
                        <a:t>348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1</a:t>
                      </a:r>
                      <a:r>
                        <a:rPr lang="ru-RU" altLang="zh-CN" sz="900" dirty="0" smtClean="0">
                          <a:effectLst/>
                        </a:rPr>
                        <a:t>3 </a:t>
                      </a:r>
                      <a:r>
                        <a:rPr lang="en-US" altLang="zh-CN" sz="900" dirty="0" smtClean="0">
                          <a:effectLst/>
                        </a:rPr>
                        <a:t>2</a:t>
                      </a:r>
                      <a:r>
                        <a:rPr lang="ru-RU" altLang="zh-CN" sz="900" dirty="0" smtClean="0">
                          <a:effectLst/>
                        </a:rPr>
                        <a:t>31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effectLst/>
                        </a:rPr>
                        <a:t>2</a:t>
                      </a:r>
                      <a:r>
                        <a:rPr lang="ru-RU" altLang="zh-CN" sz="900" dirty="0" smtClean="0">
                          <a:effectLst/>
                        </a:rPr>
                        <a:t>0</a:t>
                      </a:r>
                      <a:r>
                        <a:rPr lang="en-US" altLang="zh-CN" sz="900" dirty="0" smtClean="0">
                          <a:effectLst/>
                        </a:rPr>
                        <a:t> 6</a:t>
                      </a:r>
                      <a:r>
                        <a:rPr lang="ru-RU" altLang="zh-CN" sz="900" dirty="0" smtClean="0">
                          <a:effectLst/>
                        </a:rPr>
                        <a:t>55</a:t>
                      </a:r>
                      <a:endParaRPr lang="zh-CN" altLang="en-US" sz="90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32080" marR="132080" marT="31653" marB="31653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1" y="179512"/>
            <a:ext cx="582294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ДОСТИЖЕНИЕ ЗАПЛАНИРОВАННЫХ ЦЕЛЕВЫХ</a:t>
            </a:r>
            <a:r>
              <a:rPr lang="en-US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ПОКАЗАТЕЛЕЙ </a:t>
            </a:r>
            <a:endParaRPr lang="en-US" sz="1200" b="1" dirty="0" smtClean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ПОВЫШЕНИЯ</a:t>
            </a:r>
            <a:r>
              <a:rPr lang="en-US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ЗАРАБОТНОЙ ПЛАТЫ В СООТВЕТСТВИИ</a:t>
            </a:r>
            <a:endParaRPr lang="en-US" sz="1200" b="1" dirty="0" smtClean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С УКАЗАМИ ПРЕЗИДЕНТА РОССИЙСКОЙ</a:t>
            </a:r>
          </a:p>
          <a:p>
            <a:pPr algn="ctr"/>
            <a:r>
              <a:rPr lang="ru-RU" sz="1200" b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ФЕДЕРАЦИИ ПО КАТЕГОРИЯМ РАБОТНИКОВ</a:t>
            </a:r>
            <a:endParaRPr lang="ru-RU" sz="1200" b="1" dirty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29043" y="802760"/>
            <a:ext cx="8320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342188" y="4027294"/>
            <a:ext cx="5823662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008080"/>
                </a:solidFill>
                <a:latin typeface="+mn-lt"/>
                <a:cs typeface="Times New Roman" pitchFamily="18" charset="0"/>
              </a:rPr>
              <a:t>РАСХОДЫ НА ЗДРАВООХРАНЕНИЕ</a:t>
            </a:r>
            <a:endParaRPr lang="ru-RU" sz="1200" b="1" dirty="0">
              <a:solidFill>
                <a:srgbClr val="008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2188" y="4275721"/>
            <a:ext cx="244792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900" b="1" u="sng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Обеспеченность объектами здравоохранения: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Количество больниц – 6</a:t>
            </a:r>
            <a:endParaRPr lang="ru-RU" sz="900" b="1" dirty="0" smtClean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Количество поликлиник – 7</a:t>
            </a:r>
            <a:endParaRPr lang="ru-RU" sz="900" b="1" dirty="0" smtClean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Количество амбулаторий – 7</a:t>
            </a:r>
            <a:endParaRPr lang="ru-RU" sz="900" b="1" dirty="0" smtClean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Количество </a:t>
            </a:r>
            <a:r>
              <a:rPr lang="ru-RU" sz="900" b="1" dirty="0" err="1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фельдшерско</a:t>
            </a:r>
            <a:r>
              <a:rPr lang="ru-RU" sz="900" b="1" dirty="0" smtClean="0">
                <a:solidFill>
                  <a:schemeClr val="accent6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–  акушерских  пунктов - 27</a:t>
            </a:r>
            <a:endParaRPr lang="ru-RU" sz="900" b="1" dirty="0" smtClean="0">
              <a:solidFill>
                <a:schemeClr val="accent6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Объект 3"/>
          <p:cNvSpPr txBox="1">
            <a:spLocks noGrp="1"/>
          </p:cNvSpPr>
          <p:nvPr>
            <p:ph sz="quarter" idx="4294967295"/>
          </p:nvPr>
        </p:nvSpPr>
        <p:spPr>
          <a:xfrm>
            <a:off x="342899" y="5652120"/>
            <a:ext cx="5822951" cy="1606594"/>
          </a:xfrm>
          <a:prstGeom prst="rect">
            <a:avLst/>
          </a:prstGeom>
          <a:noFill/>
        </p:spPr>
        <p:txBody>
          <a:bodyPr wrap="square" lIns="0" tIns="0" rIns="0" bIns="0" numCol="2" spcCol="180000" rtlCol="0">
            <a:spAutoFit/>
          </a:bodyPr>
          <a:lstStyle/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Организация </a:t>
            </a:r>
            <a:r>
              <a:rPr lang="ru-RU" altLang="zh-CN" sz="900" dirty="0">
                <a:solidFill>
                  <a:schemeClr val="tx1"/>
                </a:solidFill>
                <a:cs typeface="Times New Roman" pitchFamily="18" charset="0"/>
              </a:rPr>
              <a:t>оказания медицинской </a:t>
            </a: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помощи – </a:t>
            </a:r>
            <a:r>
              <a:rPr lang="en-US" altLang="zh-CN" sz="900" dirty="0" smtClean="0">
                <a:solidFill>
                  <a:schemeClr val="tx1"/>
                </a:solidFill>
                <a:cs typeface="Times New Roman" pitchFamily="18" charset="0"/>
              </a:rPr>
              <a:t>52,0</a:t>
            </a: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 млн. рублей;</a:t>
            </a:r>
          </a:p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П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редоставление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мер социальной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поддержки жертвам политических репрессий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, труженикам тыла,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ветеранам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труда, ветеранам военной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службы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, достигшим возраста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, дающего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право на пенсию по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старости, в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бесплатном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изготовлении и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ремонте зубных протезов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в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сложных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клинических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случаях зубопротезирования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–2,</a:t>
            </a:r>
            <a:r>
              <a:rPr lang="en-US" sz="900" dirty="0" smtClean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 млн. рублей;</a:t>
            </a:r>
          </a:p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Предоставление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мер социальной поддержки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отдельным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группам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населения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в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обеспечении лекарственными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препаратами и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медицинскими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изделиями,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кроме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групп населения,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получающих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инсулины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, таблетирование </a:t>
            </a:r>
            <a:r>
              <a:rPr lang="ru-RU" sz="900" dirty="0" err="1" smtClean="0">
                <a:solidFill>
                  <a:schemeClr val="tx1"/>
                </a:solidFill>
                <a:cs typeface="Times New Roman" pitchFamily="18" charset="0"/>
              </a:rPr>
              <a:t>сахароснижающие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 препараты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– </a:t>
            </a:r>
            <a:r>
              <a:rPr lang="en-US" sz="900" dirty="0" smtClean="0">
                <a:solidFill>
                  <a:schemeClr val="tx1"/>
                </a:solidFill>
                <a:cs typeface="Times New Roman" pitchFamily="18" charset="0"/>
              </a:rPr>
              <a:t>21,1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 млн. рублей;</a:t>
            </a:r>
          </a:p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Социальная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поддержка медицинских работников учреждений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здравоохранения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Новокубанского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района – </a:t>
            </a:r>
            <a:r>
              <a:rPr lang="en-US" sz="900" dirty="0" smtClean="0">
                <a:solidFill>
                  <a:schemeClr val="tx1"/>
                </a:solidFill>
                <a:cs typeface="Times New Roman" pitchFamily="18" charset="0"/>
              </a:rPr>
              <a:t>2,2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 млн. рублей;</a:t>
            </a:r>
          </a:p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Обеспечение пожарной </a:t>
            </a:r>
            <a:r>
              <a:rPr lang="ru-RU" sz="900" dirty="0">
                <a:solidFill>
                  <a:schemeClr val="tx1"/>
                </a:solidFill>
                <a:cs typeface="Times New Roman" pitchFamily="18" charset="0"/>
              </a:rPr>
              <a:t>безопасности МБУЗ 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ЦРБ – </a:t>
            </a:r>
            <a:r>
              <a:rPr lang="en-US" sz="900" dirty="0" smtClean="0">
                <a:solidFill>
                  <a:schemeClr val="tx1"/>
                </a:solidFill>
                <a:cs typeface="Times New Roman" pitchFamily="18" charset="0"/>
              </a:rPr>
              <a:t>1</a:t>
            </a:r>
            <a:r>
              <a:rPr lang="ru-RU" sz="900" dirty="0" smtClean="0">
                <a:solidFill>
                  <a:schemeClr val="tx1"/>
                </a:solidFill>
                <a:cs typeface="Times New Roman" pitchFamily="18" charset="0"/>
              </a:rPr>
              <a:t>,5 млн. рублей</a:t>
            </a:r>
            <a:r>
              <a:rPr lang="ru-RU" sz="900" dirty="0" smtClean="0">
                <a:cs typeface="Times New Roman" pitchFamily="18" charset="0"/>
              </a:rPr>
              <a:t>;</a:t>
            </a:r>
          </a:p>
          <a:p>
            <a:pPr marL="0" indent="180975" algn="just">
              <a:buClrTx/>
              <a:buFont typeface="Wingdings" panose="05000000000000000000" pitchFamily="2" charset="2"/>
              <a:buChar char="§"/>
              <a:tabLst>
                <a:tab pos="330200" algn="l"/>
                <a:tab pos="1739900" algn="l"/>
                <a:tab pos="2222500" algn="l"/>
                <a:tab pos="2552700" algn="l"/>
                <a:tab pos="2667000" algn="l"/>
                <a:tab pos="2921000" algn="l"/>
              </a:tabLst>
            </a:pP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Дополнительная денежная компенсация на усиление питанием доноров – 0,6 </a:t>
            </a:r>
            <a:r>
              <a:rPr lang="ru-RU" altLang="zh-CN" sz="900" dirty="0" err="1" smtClean="0">
                <a:solidFill>
                  <a:schemeClr val="tx1"/>
                </a:solidFill>
                <a:cs typeface="Times New Roman" pitchFamily="18" charset="0"/>
              </a:rPr>
              <a:t>млн.рублей</a:t>
            </a:r>
            <a:r>
              <a:rPr lang="ru-RU" altLang="zh-CN" sz="900" dirty="0" smtClean="0">
                <a:solidFill>
                  <a:schemeClr val="tx1"/>
                </a:solidFill>
                <a:cs typeface="Times New Roman" pitchFamily="18" charset="0"/>
              </a:rPr>
              <a:t>.</a:t>
            </a:r>
            <a:endParaRPr lang="en-US" altLang="zh-CN" sz="90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39514" y="4279520"/>
            <a:ext cx="163484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 2017 году </a:t>
            </a:r>
          </a:p>
          <a:p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принято 18 врачей</a:t>
            </a:r>
          </a:p>
          <a:p>
            <a:endParaRPr lang="ru-RU" sz="2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44903" y="4569303"/>
            <a:ext cx="197851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2012 ПО 2017 ГОД ПО</a:t>
            </a:r>
          </a:p>
          <a:p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ПРОГРАММЕ «ЗЕМСКИЙ ДОКТОР»</a:t>
            </a:r>
          </a:p>
          <a:p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ПРИБЫЛ В РАЙОН </a:t>
            </a:r>
            <a:r>
              <a:rPr lang="ru-RU" sz="9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31 ВРАЧ</a:t>
            </a:r>
          </a:p>
        </p:txBody>
      </p:sp>
      <p:pic>
        <p:nvPicPr>
          <p:cNvPr id="13" name="Picture 9" descr="D:\СМИ\2018\К ОТЧЕТУ главы за 2017\ФОТО медицина\Доп фото\WP_20180202_10_30_47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6582" y="4136071"/>
            <a:ext cx="1393617" cy="95049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314015" y="5230109"/>
            <a:ext cx="3201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Приобретено </a:t>
            </a:r>
            <a:r>
              <a:rPr lang="ru-RU" sz="9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медоборудование</a:t>
            </a:r>
            <a:r>
              <a:rPr lang="ru-RU" sz="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  на сумму</a:t>
            </a:r>
          </a:p>
          <a:p>
            <a:r>
              <a:rPr lang="ru-RU" sz="9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6 млн.рублей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42189" y="7278687"/>
            <a:ext cx="5823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8080"/>
                </a:solidFill>
                <a:cs typeface="Times New Roman" panose="02020603050405020304" pitchFamily="18" charset="0"/>
              </a:rPr>
              <a:t>МУНИЦИПАЛЬНАЯ ПРОГРАММА </a:t>
            </a:r>
            <a:endParaRPr lang="en-US" sz="1200" b="1" dirty="0" smtClean="0">
              <a:solidFill>
                <a:srgbClr val="00808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"РАЗВИТИЕ </a:t>
            </a:r>
            <a:r>
              <a:rPr lang="ru-RU" sz="1200" b="1" dirty="0">
                <a:solidFill>
                  <a:srgbClr val="008080"/>
                </a:solidFill>
                <a:cs typeface="Times New Roman" panose="02020603050405020304" pitchFamily="18" charset="0"/>
              </a:rPr>
              <a:t>ФИЗИЧЕСКОЙ </a:t>
            </a:r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КУЛЬТУРЫ</a:t>
            </a:r>
            <a:r>
              <a:rPr lang="en-US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8080"/>
                </a:solidFill>
                <a:cs typeface="Times New Roman" panose="02020603050405020304" pitchFamily="18" charset="0"/>
              </a:rPr>
              <a:t>И </a:t>
            </a:r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СПОРТА"</a:t>
            </a:r>
            <a:endParaRPr lang="ru-RU" sz="1200" b="1" dirty="0">
              <a:solidFill>
                <a:srgbClr val="00808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188" y="7650534"/>
            <a:ext cx="5823662" cy="1025922"/>
          </a:xfrm>
          <a:prstGeom prst="rect">
            <a:avLst/>
          </a:prstGeom>
        </p:spPr>
        <p:txBody>
          <a:bodyPr wrap="square" lIns="0" rIns="0" numCol="2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В 2017 году на финансирование 4-х спортивных школ было направлено 53 млн. рублей. На постоянной основе в них занимаются разными видами спорта более 3 тысяч ребят. </a:t>
            </a:r>
            <a:endParaRPr lang="ru-RU" sz="9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ru-RU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endParaRPr lang="ru-RU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algn="just">
              <a:spcAft>
                <a:spcPts val="800"/>
              </a:spcAft>
            </a:pP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2017 год 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подготовлено 1 210 спортсменов массовых разрядов.  85 членов сборных команд края и 5 членов сборных команд России. 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3375" y="8177644"/>
            <a:ext cx="6296711" cy="461665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Присвоено </a:t>
            </a:r>
            <a:r>
              <a:rPr lang="ru-RU" sz="1200" b="1" dirty="0">
                <a:solidFill>
                  <a:srgbClr val="FF0000"/>
                </a:solidFill>
              </a:rPr>
              <a:t>14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званий кандидатов в мастера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</a:rPr>
              <a:t>спорта,  </a:t>
            </a:r>
            <a:r>
              <a:rPr lang="ru-RU" sz="1200" b="1" dirty="0" smtClean="0">
                <a:solidFill>
                  <a:srgbClr val="FF0000"/>
                </a:solidFill>
              </a:rPr>
              <a:t>1210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массовых разряда </a:t>
            </a:r>
          </a:p>
          <a:p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</a:rPr>
              <a:t>Завоевано </a:t>
            </a:r>
            <a:r>
              <a:rPr lang="ru-RU" sz="1200" b="1" dirty="0">
                <a:solidFill>
                  <a:srgbClr val="FF0000"/>
                </a:solidFill>
              </a:rPr>
              <a:t>295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</a:rPr>
              <a:t> медалей на соревнованиях российского и краевого уровней</a:t>
            </a:r>
          </a:p>
        </p:txBody>
      </p:sp>
      <p:pic>
        <p:nvPicPr>
          <p:cNvPr id="21" name="Picture 3" descr="\\Tarasova\общая\отчет гл 2016 ФУ\спорт2016\14-02-2017_13-04-38\IMG-20170214-WA0283.jpg"/>
          <p:cNvPicPr>
            <a:picLocks noChangeAspect="1" noChangeArrowheads="1"/>
          </p:cNvPicPr>
          <p:nvPr/>
        </p:nvPicPr>
        <p:blipFill>
          <a:blip r:embed="rId3" cstate="print"/>
          <a:srcRect b="9523"/>
          <a:stretch>
            <a:fillRect/>
          </a:stretch>
        </p:blipFill>
        <p:spPr bwMode="auto">
          <a:xfrm>
            <a:off x="5473391" y="7968808"/>
            <a:ext cx="1098410" cy="100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42188" y="5224267"/>
            <a:ext cx="2132620" cy="369332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900" b="1" dirty="0" smtClean="0">
                <a:solidFill>
                  <a:schemeClr val="accent5">
                    <a:lumMod val="75000"/>
                  </a:schemeClr>
                </a:solidFill>
              </a:rPr>
              <a:t>В 2017 году приобретено 3 автомобиля скорой медицинской помощи</a:t>
            </a:r>
            <a:endParaRPr lang="ru-RU" sz="9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 descr="D:\на сайт\СКОРАЯ ПОМОЩЬ\DSC_0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4808" y="5105174"/>
            <a:ext cx="832736" cy="481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11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2657" y="179512"/>
            <a:ext cx="2681969" cy="811172"/>
          </a:xfrm>
        </p:spPr>
        <p:txBody>
          <a:bodyPr lIns="0" rIns="0">
            <a:normAutofit/>
          </a:bodyPr>
          <a:lstStyle/>
          <a:p>
            <a:pPr marL="0" indent="0" algn="just">
              <a:buNone/>
            </a:pPr>
            <a:r>
              <a:rPr lang="ru-RU" sz="900" dirty="0"/>
              <a:t>В спортивной школе «Крепыш» капитально отремонтированы раздевалки, душевые, санузлы. В спортивной школе «Надежда» проведен текущий ремонт, приобретен спортивный инвентарь. </a:t>
            </a:r>
            <a:endParaRPr lang="ru-RU" sz="900" dirty="0" smtClean="0"/>
          </a:p>
          <a:p>
            <a:pPr marL="0" indent="0">
              <a:buNone/>
            </a:pPr>
            <a:endParaRPr lang="ru-RU" sz="900" dirty="0"/>
          </a:p>
        </p:txBody>
      </p:sp>
      <p:pic>
        <p:nvPicPr>
          <p:cNvPr id="4" name="Picture 3" descr="D:\СМИ\2018\К ОТЧЕТУ главы за 2017\ФОТО спорт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830" y="1853258"/>
            <a:ext cx="1935203" cy="1542257"/>
          </a:xfrm>
          <a:prstGeom prst="rect">
            <a:avLst/>
          </a:prstGeom>
          <a:noFill/>
        </p:spPr>
      </p:pic>
      <p:pic>
        <p:nvPicPr>
          <p:cNvPr id="5" name="Picture 2" descr="D:\СМИ\2018\К ОТЧЕТУ главы за 2017\ФОТО спорт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6936" y="2313341"/>
            <a:ext cx="1585196" cy="1188897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9120" y="881393"/>
            <a:ext cx="2016250" cy="134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692696" y="10319"/>
            <a:ext cx="3009983" cy="1897385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900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000" dirty="0" smtClean="0"/>
              <a:t>При поддержке руководителя </a:t>
            </a:r>
            <a:r>
              <a:rPr lang="ru-RU" sz="1000" dirty="0" err="1" smtClean="0"/>
              <a:t>Армавирской</a:t>
            </a:r>
            <a:r>
              <a:rPr lang="ru-RU" sz="1000" dirty="0" smtClean="0"/>
              <a:t> </a:t>
            </a:r>
            <a:r>
              <a:rPr lang="ru-RU" sz="1000" dirty="0" err="1" smtClean="0"/>
              <a:t>Биофабрики</a:t>
            </a:r>
            <a:r>
              <a:rPr lang="ru-RU" sz="1000" dirty="0" smtClean="0"/>
              <a:t>   Е.В. </a:t>
            </a:r>
            <a:r>
              <a:rPr lang="ru-RU" sz="1000" dirty="0" err="1" smtClean="0"/>
              <a:t>Сусского</a:t>
            </a:r>
            <a:r>
              <a:rPr lang="ru-RU" sz="1000" dirty="0" smtClean="0"/>
              <a:t>, в поселке Прогресс создается полноценный спортивный кластер.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000" dirty="0" smtClean="0"/>
              <a:t>В начале 2017 года торжественно открыли новую спортивную площадку с комплексом уличных тренажеров.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000" dirty="0" smtClean="0"/>
              <a:t>Начато возведение малобюджетного быстровозводимого спортивного комплекса с универсальным игровым спортивным залом. Объект финансировался из разных источников на 29,5 миллионов рублей: приняли участие краевой, районный и поселенческий бюджеты. 3 млн. рублей </a:t>
            </a:r>
            <a:r>
              <a:rPr lang="ru-RU" sz="1000" dirty="0" err="1" smtClean="0"/>
              <a:t>софинансировала</a:t>
            </a:r>
            <a:r>
              <a:rPr lang="ru-RU" sz="1000" dirty="0" smtClean="0"/>
              <a:t> </a:t>
            </a:r>
            <a:r>
              <a:rPr lang="ru-RU" sz="1000" dirty="0" err="1" smtClean="0"/>
              <a:t>Армавирская</a:t>
            </a:r>
            <a:r>
              <a:rPr lang="ru-RU" sz="1000" dirty="0" smtClean="0"/>
              <a:t> </a:t>
            </a:r>
            <a:r>
              <a:rPr lang="ru-RU" sz="1000" dirty="0" err="1" smtClean="0"/>
              <a:t>биофабрика</a:t>
            </a:r>
            <a:r>
              <a:rPr lang="ru-RU" sz="1000" dirty="0" smtClean="0"/>
              <a:t>. </a:t>
            </a:r>
            <a:endParaRPr lang="ru-RU" sz="1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91619" y="3832146"/>
            <a:ext cx="2690144" cy="32778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Новокубанском районе проживает порядка 18 тысяч молодых людей.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2017 год проведено более 500 мероприятий, направленных на патриотическое воспитание, духовно-нравственное развитие, профилактику наркомании и противодействие экстремизма и терроризма в молодежной среде, развитие молодежного туризма, инновационной деятельности. 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Построено 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4 комплексные площадки.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Проведено более 100 туристских мероприятий, организованно 5 форумов и одна детская смена. В 2017 году начал свою работу новый молодежный проект «Финансовая грамотность». </a:t>
            </a:r>
          </a:p>
          <a:p>
            <a:pPr algn="just">
              <a:spcAft>
                <a:spcPts val="0"/>
              </a:spcAft>
            </a:pP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популярностью 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у молодежи пользуются:</a:t>
            </a:r>
            <a:r>
              <a:rPr lang="ru-RU" sz="9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конкурс поэтического мастерства "Свободный микрофон», КВН, игра «</a:t>
            </a:r>
            <a:r>
              <a:rPr lang="ru-RU" sz="900" dirty="0">
                <a:ea typeface="Times New Roman" panose="02020603050405020304" pitchFamily="18" charset="0"/>
                <a:cs typeface="Times New Roman" panose="02020603050405020304" pitchFamily="18" charset="0"/>
              </a:rPr>
              <a:t>ЧТО? ГДЕ? КОГДА?», проект «Лига дебатов</a:t>
            </a:r>
            <a:r>
              <a:rPr lang="ru-RU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9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Завершен капитальный ремонт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пустующего долгие годы здания вечерней </a:t>
            </a: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школы, где размещены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муниципальные службы: управление образования, отдел молодежной политики, </a:t>
            </a:r>
            <a:r>
              <a:rPr lang="ru-RU" sz="9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управление </a:t>
            </a:r>
            <a:r>
              <a:rPr lang="ru-RU" sz="900" dirty="0">
                <a:ea typeface="Calibri" panose="020F0502020204030204" pitchFamily="34" charset="0"/>
                <a:cs typeface="Times New Roman" panose="02020603050405020304" pitchFamily="18" charset="0"/>
              </a:rPr>
              <a:t>по вопросам семьи и детства и отдел по делам несовершеннолетних. 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-532489" y="3567039"/>
            <a:ext cx="617220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rgbClr val="008080"/>
                </a:solidFill>
                <a:latin typeface="+mn-lt"/>
                <a:cs typeface="Times New Roman" pitchFamily="18" charset="0"/>
              </a:rPr>
              <a:t>МОЛОДЕЖНАЯ ПОЛИТИКА</a:t>
            </a:r>
            <a:endParaRPr lang="ru-RU" sz="1200" b="1" dirty="0">
              <a:solidFill>
                <a:srgbClr val="00808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2" name="Picture 6" descr="D:\СМИ\2018\К ОТЧЕТУ главы за 2017\ФОТО молодежка\11 слай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9779" y="3755922"/>
            <a:ext cx="1529274" cy="1019516"/>
          </a:xfrm>
          <a:prstGeom prst="rect">
            <a:avLst/>
          </a:prstGeom>
          <a:noFill/>
        </p:spPr>
      </p:pic>
      <p:pic>
        <p:nvPicPr>
          <p:cNvPr id="13" name="Picture 3" descr="D:\СМИ\2018\К ОТЧЕТУ главы за 2017\ФОТО молодежка\12 слай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2554" y="3735099"/>
            <a:ext cx="1396154" cy="1040339"/>
          </a:xfrm>
          <a:prstGeom prst="rect">
            <a:avLst/>
          </a:prstGeom>
          <a:noFill/>
        </p:spPr>
      </p:pic>
      <p:pic>
        <p:nvPicPr>
          <p:cNvPr id="14" name="Picture 5" descr="D:\СМИ\2018\К ОТЧЕТУ главы за 2017\ФОТО молодежка\19 слайд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4814" y="4907176"/>
            <a:ext cx="1637803" cy="920815"/>
          </a:xfrm>
          <a:prstGeom prst="rect">
            <a:avLst/>
          </a:prstGeom>
          <a:noFill/>
        </p:spPr>
      </p:pic>
      <p:pic>
        <p:nvPicPr>
          <p:cNvPr id="15" name="Picture 4" descr="D:\СМИ\2018\К ОТЧЕТУ главы за 2017\ФОТО молодежка\22 слайд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65668" y="4890457"/>
            <a:ext cx="1358957" cy="959212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4275258" y="4496726"/>
            <a:ext cx="1507893" cy="736397"/>
            <a:chOff x="3847" y="120414"/>
            <a:chExt cx="2567946" cy="1027178"/>
          </a:xfrm>
        </p:grpSpPr>
        <p:sp>
          <p:nvSpPr>
            <p:cNvPr id="18" name="Нашивка 17"/>
            <p:cNvSpPr/>
            <p:nvPr/>
          </p:nvSpPr>
          <p:spPr>
            <a:xfrm>
              <a:off x="3847" y="120414"/>
              <a:ext cx="2567946" cy="102717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517436" y="120414"/>
              <a:ext cx="1540768" cy="1027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9525" rIns="0" bIns="952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b="1" dirty="0"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626024" y="4601254"/>
            <a:ext cx="149161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Проведено</a:t>
            </a:r>
          </a:p>
          <a:p>
            <a:r>
              <a:rPr lang="ru-RU" sz="900" dirty="0">
                <a:solidFill>
                  <a:srgbClr val="C00000"/>
                </a:solidFill>
              </a:rPr>
              <a:t>более 2000</a:t>
            </a:r>
          </a:p>
          <a:p>
            <a:r>
              <a:rPr lang="ru-RU" sz="900" dirty="0">
                <a:solidFill>
                  <a:srgbClr val="C00000"/>
                </a:solidFill>
              </a:rPr>
              <a:t>мероприятий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7112" y="5890986"/>
            <a:ext cx="2087513" cy="156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21"/>
          <p:cNvSpPr/>
          <p:nvPr/>
        </p:nvSpPr>
        <p:spPr>
          <a:xfrm>
            <a:off x="3501008" y="5993791"/>
            <a:ext cx="897657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72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Приняли </a:t>
            </a:r>
            <a:r>
              <a:rPr lang="ru-RU" sz="900" dirty="0" smtClean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участие в    </a:t>
            </a:r>
            <a:r>
              <a:rPr lang="ru-RU" sz="900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19 – ом Всемирном </a:t>
            </a:r>
            <a:r>
              <a:rPr lang="ru-RU" sz="900" dirty="0" smtClean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фестивале молодежи </a:t>
            </a:r>
            <a:r>
              <a:rPr lang="ru-RU" sz="900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и </a:t>
            </a:r>
            <a:r>
              <a:rPr lang="ru-RU" sz="900" dirty="0" smtClean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студентов в </a:t>
            </a:r>
            <a:r>
              <a:rPr lang="ru-RU" sz="900" dirty="0">
                <a:solidFill>
                  <a:schemeClr val="accent6"/>
                </a:solidFill>
                <a:ea typeface="Calibri" pitchFamily="34" charset="0"/>
                <a:cs typeface="Times New Roman" pitchFamily="18" charset="0"/>
              </a:rPr>
              <a:t>г.Сочи.</a:t>
            </a:r>
            <a:endParaRPr lang="ru-RU" sz="900" dirty="0">
              <a:solidFill>
                <a:schemeClr val="accent6"/>
              </a:solidFill>
              <a:cs typeface="Arial" pitchFamily="34" charset="0"/>
            </a:endParaRPr>
          </a:p>
          <a:p>
            <a:pPr indent="336947" algn="ctr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2696" y="7252672"/>
            <a:ext cx="14408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FF"/>
                </a:solidFill>
              </a:rPr>
              <a:t>Активно развивается в  </a:t>
            </a:r>
            <a:r>
              <a:rPr lang="ru-RU" sz="1200" dirty="0" smtClean="0">
                <a:solidFill>
                  <a:srgbClr val="0000FF"/>
                </a:solidFill>
              </a:rPr>
              <a:t>районе</a:t>
            </a:r>
          </a:p>
          <a:p>
            <a:r>
              <a:rPr lang="ru-RU" sz="1200" dirty="0" smtClean="0">
                <a:solidFill>
                  <a:srgbClr val="0000FF"/>
                </a:solidFill>
              </a:rPr>
              <a:t>волонтерское </a:t>
            </a:r>
            <a:r>
              <a:rPr lang="ru-RU" sz="1200" dirty="0">
                <a:solidFill>
                  <a:srgbClr val="0000FF"/>
                </a:solidFill>
              </a:rPr>
              <a:t>движение</a:t>
            </a:r>
          </a:p>
        </p:txBody>
      </p:sp>
      <p:pic>
        <p:nvPicPr>
          <p:cNvPr id="24" name="Picture 2" descr="D:\СМИ\2018\К ОТЧЕТУ главы за 2017\ФОТО молодежка\7 слайд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44824" y="7190407"/>
            <a:ext cx="1573415" cy="885046"/>
          </a:xfrm>
          <a:prstGeom prst="rect">
            <a:avLst/>
          </a:prstGeom>
          <a:noFill/>
        </p:spPr>
      </p:pic>
      <p:pic>
        <p:nvPicPr>
          <p:cNvPr id="25" name="Picture 4" descr="D:\СМИ\2018\К ОТЧЕТУ главы за 2017\ФОТО молодежка\6 слайд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84984" y="7590752"/>
            <a:ext cx="1301598" cy="976199"/>
          </a:xfrm>
          <a:prstGeom prst="rect">
            <a:avLst/>
          </a:prstGeom>
          <a:noFill/>
        </p:spPr>
      </p:pic>
      <p:pic>
        <p:nvPicPr>
          <p:cNvPr id="26" name="Picture 4" descr="D:\СМИ\2018\К ОТЧЕТУ главы за 2017\площадка ПРОГРЕСС\IMG_8966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83915" y="1403648"/>
            <a:ext cx="1332293" cy="1894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3" descr="D:\СМИ\2018\К ОТЧЕТУ главы за 2017\площадка ПРОГРЕСС\IMG_116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9160" y="2229085"/>
            <a:ext cx="1719419" cy="114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3" descr="D:\СМИ\2018\К ОТЧЕТУ главы за 2017\ФОТО молодежка\24 слайд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4877049" y="7555068"/>
            <a:ext cx="1647575" cy="1047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20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315417" y="251520"/>
            <a:ext cx="61722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КУЛЬТУРЫ»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656" y="467862"/>
            <a:ext cx="3429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>
                <a:solidFill>
                  <a:srgbClr val="FF0000"/>
                </a:solidFill>
              </a:rPr>
              <a:t>36 ДОМОВ КУЛЬТУРЫ</a:t>
            </a:r>
          </a:p>
          <a:p>
            <a:r>
              <a:rPr lang="ru-RU" sz="900" dirty="0">
                <a:solidFill>
                  <a:srgbClr val="0070C0"/>
                </a:solidFill>
              </a:rPr>
              <a:t>27 БИБЛИОТЕК</a:t>
            </a:r>
          </a:p>
          <a:p>
            <a:r>
              <a:rPr lang="ru-RU" sz="900" dirty="0">
                <a:solidFill>
                  <a:srgbClr val="FF0000"/>
                </a:solidFill>
              </a:rPr>
              <a:t>480 КРУЖКОВ И КЛУБОВ</a:t>
            </a:r>
          </a:p>
          <a:p>
            <a:r>
              <a:rPr lang="ru-RU" sz="900" dirty="0">
                <a:solidFill>
                  <a:srgbClr val="0070C0"/>
                </a:solidFill>
              </a:rPr>
              <a:t>7891 человек ЧИСЛЕННОСТЬ УЧАСТНИКОВ</a:t>
            </a:r>
          </a:p>
          <a:p>
            <a:endParaRPr lang="ru-RU" sz="900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20" name="Picture 3" descr="D:\СМИ\2018\К ОТЧЕТУ главы за 2017\ФОТО культура\Слайды\Слайд 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4127" y="423164"/>
            <a:ext cx="1601723" cy="120129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332656" y="1083480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dirty="0">
                <a:solidFill>
                  <a:srgbClr val="7030A0"/>
                </a:solidFill>
              </a:rPr>
              <a:t>21 коллектив </a:t>
            </a:r>
            <a:r>
              <a:rPr lang="ru-RU" sz="900" dirty="0">
                <a:solidFill>
                  <a:srgbClr val="0070C0"/>
                </a:solidFill>
              </a:rPr>
              <a:t>со званием "Народный самодеятельный коллектив" и "Образцовый художественный коллектив"</a:t>
            </a:r>
          </a:p>
        </p:txBody>
      </p:sp>
      <p:pic>
        <p:nvPicPr>
          <p:cNvPr id="23" name="Picture 3" descr="D:\СМИ\2018\К ОТЧЕТУ главы за 2017\ФОТО культура\Слайды\Слайд 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8177" y="612974"/>
            <a:ext cx="1407062" cy="1073764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309760" y="1452812"/>
            <a:ext cx="3623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 smtClean="0">
                <a:solidFill>
                  <a:srgbClr val="008000"/>
                </a:solidFill>
              </a:rPr>
              <a:t> В 2017 ГОДУ МУЗЕЙНЫЕ </a:t>
            </a:r>
            <a:r>
              <a:rPr lang="ru-RU" sz="900" i="1" dirty="0">
                <a:solidFill>
                  <a:srgbClr val="008000"/>
                </a:solidFill>
              </a:rPr>
              <a:t>ФОНДЫ ПОПОЛНИЛИСЬ БОЛЕЕ ЧЕМ НА 200 ЕДИНИЦ</a:t>
            </a:r>
          </a:p>
          <a:p>
            <a:r>
              <a:rPr lang="ru-RU" sz="900" dirty="0" smtClean="0">
                <a:solidFill>
                  <a:srgbClr val="FF9933"/>
                </a:solidFill>
              </a:rPr>
              <a:t>ПРОВЕДЕНО – 36  ЭКСКУРСИЙ, </a:t>
            </a:r>
            <a:r>
              <a:rPr lang="ru-RU" sz="900" i="1" dirty="0" smtClean="0">
                <a:solidFill>
                  <a:srgbClr val="008000"/>
                </a:solidFill>
              </a:rPr>
              <a:t>23 </a:t>
            </a:r>
            <a:r>
              <a:rPr lang="ru-RU" sz="900" i="1" dirty="0">
                <a:solidFill>
                  <a:srgbClr val="008000"/>
                </a:solidFill>
              </a:rPr>
              <a:t>ТЕМАТИЧЕСКИЕ ВЫСТАВКИ</a:t>
            </a:r>
          </a:p>
          <a:p>
            <a:r>
              <a:rPr lang="ru-RU" sz="900" dirty="0">
                <a:solidFill>
                  <a:srgbClr val="FF9933"/>
                </a:solidFill>
              </a:rPr>
              <a:t>113 </a:t>
            </a:r>
            <a:r>
              <a:rPr lang="ru-RU" sz="900" dirty="0" smtClean="0">
                <a:solidFill>
                  <a:srgbClr val="FF9933"/>
                </a:solidFill>
              </a:rPr>
              <a:t>ЛЕКЦИЙ, </a:t>
            </a:r>
            <a:r>
              <a:rPr lang="ru-RU" sz="900" i="1" dirty="0" smtClean="0">
                <a:solidFill>
                  <a:srgbClr val="C00000"/>
                </a:solidFill>
              </a:rPr>
              <a:t>8 </a:t>
            </a:r>
            <a:r>
              <a:rPr lang="ru-RU" sz="900" i="1" dirty="0">
                <a:solidFill>
                  <a:srgbClr val="C00000"/>
                </a:solidFill>
              </a:rPr>
              <a:t>600 ПОСЕТИТЕЛЕЙ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336" y="2101791"/>
            <a:ext cx="2569472" cy="117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Прямоугольник 26"/>
          <p:cNvSpPr/>
          <p:nvPr/>
        </p:nvSpPr>
        <p:spPr>
          <a:xfrm>
            <a:off x="309761" y="1452812"/>
            <a:ext cx="3623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 smtClean="0">
                <a:solidFill>
                  <a:srgbClr val="008000"/>
                </a:solidFill>
              </a:rPr>
              <a:t> В 2017 ГОДУ МУЗЕЙНЫЕ </a:t>
            </a:r>
            <a:r>
              <a:rPr lang="ru-RU" sz="900" i="1" dirty="0">
                <a:solidFill>
                  <a:srgbClr val="008000"/>
                </a:solidFill>
              </a:rPr>
              <a:t>ФОНДЫ ПОПОЛНИЛИСЬ БОЛЕЕ ЧЕМ НА 200 ЕДИНИЦ</a:t>
            </a:r>
          </a:p>
          <a:p>
            <a:r>
              <a:rPr lang="ru-RU" sz="900" dirty="0" smtClean="0">
                <a:solidFill>
                  <a:srgbClr val="FF9933"/>
                </a:solidFill>
              </a:rPr>
              <a:t>ПРОВЕДЕНО – 36  ЭКСКУРСИЙ, </a:t>
            </a:r>
            <a:r>
              <a:rPr lang="ru-RU" sz="900" i="1" dirty="0" smtClean="0">
                <a:solidFill>
                  <a:srgbClr val="008000"/>
                </a:solidFill>
              </a:rPr>
              <a:t>23 </a:t>
            </a:r>
            <a:r>
              <a:rPr lang="ru-RU" sz="900" i="1" dirty="0">
                <a:solidFill>
                  <a:srgbClr val="008000"/>
                </a:solidFill>
              </a:rPr>
              <a:t>ТЕМАТИЧЕСКИЕ ВЫСТАВКИ</a:t>
            </a:r>
          </a:p>
          <a:p>
            <a:r>
              <a:rPr lang="ru-RU" sz="900" dirty="0">
                <a:solidFill>
                  <a:srgbClr val="FF9933"/>
                </a:solidFill>
              </a:rPr>
              <a:t>113 </a:t>
            </a:r>
            <a:r>
              <a:rPr lang="ru-RU" sz="900" dirty="0" smtClean="0">
                <a:solidFill>
                  <a:srgbClr val="FF9933"/>
                </a:solidFill>
              </a:rPr>
              <a:t>ЛЕКЦИЙ, </a:t>
            </a:r>
            <a:r>
              <a:rPr lang="ru-RU" sz="900" i="1" dirty="0" smtClean="0">
                <a:solidFill>
                  <a:srgbClr val="C00000"/>
                </a:solidFill>
              </a:rPr>
              <a:t>8 </a:t>
            </a:r>
            <a:r>
              <a:rPr lang="ru-RU" sz="900" i="1" dirty="0">
                <a:solidFill>
                  <a:srgbClr val="C00000"/>
                </a:solidFill>
              </a:rPr>
              <a:t>600 ПОСЕТИТЕЛЕЙ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761656" y="1726886"/>
            <a:ext cx="28959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i="1" dirty="0" smtClean="0">
                <a:solidFill>
                  <a:srgbClr val="008000"/>
                </a:solidFill>
              </a:rPr>
              <a:t>ОТКРЫТИЕ ПАМЯТНИКА М.Ю. ЛЕРМОНТОВУ</a:t>
            </a:r>
            <a:endParaRPr lang="ru-RU" sz="900" i="1" dirty="0">
              <a:solidFill>
                <a:srgbClr val="C00000"/>
              </a:solidFill>
            </a:endParaRPr>
          </a:p>
        </p:txBody>
      </p:sp>
      <p:pic>
        <p:nvPicPr>
          <p:cNvPr id="30" name="Picture 5" descr="D:\СМИ\2017\ФОТО\Район в фотографиях\Фото Новокубанский район\IMG_40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4445" y="1920616"/>
            <a:ext cx="1298757" cy="179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3" descr="D:\СМИ\2018\К ОТЧЕТУ главы за 2017\ФОТО культура\Слайды\Слайд 1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277" y="1927065"/>
            <a:ext cx="1694231" cy="1151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7" descr="D:\СМИ\2018\К ОТЧЕТУ главы за 2017\ФОТО культура\Слайды\Слайд 10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78383" y="3166999"/>
            <a:ext cx="1766239" cy="103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328931" y="5826815"/>
            <a:ext cx="3083194" cy="92333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ru-RU" sz="900" dirty="0">
                <a:solidFill>
                  <a:srgbClr val="C00000"/>
                </a:solidFill>
              </a:rPr>
              <a:t>На капитальный ремонт</a:t>
            </a:r>
          </a:p>
          <a:p>
            <a:r>
              <a:rPr lang="ru-RU" sz="900" dirty="0">
                <a:solidFill>
                  <a:srgbClr val="C00000"/>
                </a:solidFill>
              </a:rPr>
              <a:t>МАУДО «Детская музыкальная школа» </a:t>
            </a:r>
            <a:r>
              <a:rPr lang="ru-RU" sz="900" dirty="0" smtClean="0">
                <a:solidFill>
                  <a:srgbClr val="C00000"/>
                </a:solidFill>
              </a:rPr>
              <a:t>выделено </a:t>
            </a:r>
            <a:endParaRPr lang="ru-RU" sz="900" dirty="0">
              <a:solidFill>
                <a:srgbClr val="C00000"/>
              </a:solidFill>
            </a:endParaRPr>
          </a:p>
          <a:p>
            <a:r>
              <a:rPr lang="ru-RU" sz="900" dirty="0" smtClean="0">
                <a:solidFill>
                  <a:srgbClr val="C00000"/>
                </a:solidFill>
              </a:rPr>
              <a:t>более </a:t>
            </a:r>
            <a:r>
              <a:rPr lang="ru-RU" sz="900" dirty="0">
                <a:solidFill>
                  <a:srgbClr val="C00000"/>
                </a:solidFill>
              </a:rPr>
              <a:t>12 млн. рублей </a:t>
            </a:r>
          </a:p>
          <a:p>
            <a:r>
              <a:rPr lang="ru-RU" sz="900" dirty="0">
                <a:solidFill>
                  <a:srgbClr val="0000FF"/>
                </a:solidFill>
              </a:rPr>
              <a:t>средства ЗСК – 8,5 млн. рублей</a:t>
            </a:r>
          </a:p>
          <a:p>
            <a:r>
              <a:rPr lang="ru-RU" sz="900" dirty="0">
                <a:solidFill>
                  <a:srgbClr val="0000FF"/>
                </a:solidFill>
              </a:rPr>
              <a:t>средства краевого бюджета - 2 млн. </a:t>
            </a:r>
            <a:r>
              <a:rPr lang="ru-RU" sz="900" dirty="0" smtClean="0">
                <a:solidFill>
                  <a:srgbClr val="0000FF"/>
                </a:solidFill>
              </a:rPr>
              <a:t>рублей</a:t>
            </a:r>
          </a:p>
          <a:p>
            <a:r>
              <a:rPr lang="ru-RU" sz="900" dirty="0" smtClean="0">
                <a:solidFill>
                  <a:srgbClr val="0000FF"/>
                </a:solidFill>
              </a:rPr>
              <a:t>средства </a:t>
            </a:r>
            <a:r>
              <a:rPr lang="ru-RU" sz="900" dirty="0">
                <a:solidFill>
                  <a:srgbClr val="0000FF"/>
                </a:solidFill>
              </a:rPr>
              <a:t>местного бюджета – 1,5 млн. рублей  </a:t>
            </a:r>
          </a:p>
        </p:txBody>
      </p:sp>
      <p:pic>
        <p:nvPicPr>
          <p:cNvPr id="34" name="Picture 2" descr="D:\СМИ\2017\ФОТО\Муз.школа в Советской\было\P60515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49335" y="6876256"/>
            <a:ext cx="1864185" cy="1410649"/>
          </a:xfrm>
          <a:prstGeom prst="rect">
            <a:avLst/>
          </a:prstGeom>
          <a:noFill/>
        </p:spPr>
      </p:pic>
      <p:pic>
        <p:nvPicPr>
          <p:cNvPr id="35" name="Picture 4" descr="D:\СМИ\2017\ФОТО\Муз.школа в Советской\стало\DSC002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9571" y="7245438"/>
            <a:ext cx="2033526" cy="1355585"/>
          </a:xfrm>
          <a:prstGeom prst="rect">
            <a:avLst/>
          </a:prstGeom>
          <a:noFill/>
        </p:spPr>
      </p:pic>
      <p:sp>
        <p:nvSpPr>
          <p:cNvPr id="37" name="Прямоугольник 36"/>
          <p:cNvSpPr/>
          <p:nvPr/>
        </p:nvSpPr>
        <p:spPr>
          <a:xfrm>
            <a:off x="1392478" y="8009714"/>
            <a:ext cx="8843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БЫЛО</a:t>
            </a:r>
            <a:endParaRPr lang="ru-RU" sz="14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413174" y="7005111"/>
            <a:ext cx="10112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СТАЛО</a:t>
            </a:r>
            <a:endParaRPr lang="ru-RU" sz="1400" dirty="0">
              <a:solidFill>
                <a:srgbClr val="00B0F0"/>
              </a:solidFill>
              <a:latin typeface="Arial Black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55727" y="4165944"/>
            <a:ext cx="3305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Проведен ремонт </a:t>
            </a:r>
            <a:r>
              <a:rPr lang="ru-RU" sz="1200" dirty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кровли сельского клуба </a:t>
            </a:r>
            <a:r>
              <a:rPr lang="ru-RU" sz="1200" dirty="0" err="1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ст.Советской</a:t>
            </a:r>
            <a:r>
              <a:rPr lang="ru-RU" sz="1200" dirty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 на 1,5 </a:t>
            </a:r>
            <a:r>
              <a:rPr lang="ru-RU" sz="1200" dirty="0" err="1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млн.рублей</a:t>
            </a:r>
            <a:endParaRPr lang="ru-RU" sz="1200" dirty="0">
              <a:solidFill>
                <a:srgbClr val="C00000"/>
              </a:solidFill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4397" y="5310345"/>
            <a:ext cx="2588852" cy="101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1"/>
          <p:cNvSpPr>
            <a:spLocks noChangeArrowheads="1"/>
          </p:cNvSpPr>
          <p:nvPr/>
        </p:nvSpPr>
        <p:spPr bwMode="auto">
          <a:xfrm>
            <a:off x="3761656" y="4684321"/>
            <a:ext cx="252028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средства </a:t>
            </a:r>
            <a:r>
              <a:rPr lang="ru-RU" sz="900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ЗСК - 450,0 тысяч рублей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Краевой бюджет – 500,1 тысяч рублей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7030A0"/>
                </a:solidFill>
                <a:ea typeface="Times New Roman" pitchFamily="18" charset="0"/>
                <a:cs typeface="Times New Roman" pitchFamily="18" charset="0"/>
              </a:rPr>
              <a:t>Местный бюджет – 541,028 тысяч рублей. </a:t>
            </a:r>
            <a:endParaRPr lang="ru-RU" sz="900" dirty="0">
              <a:solidFill>
                <a:srgbClr val="7030A0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3375" y="3289771"/>
            <a:ext cx="3145008" cy="258532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ru-RU" sz="900" dirty="0"/>
              <a:t> На нужды учреждений культуры в 2017 году было выделено 175 млн. рублей, финансирование отрасли увеличилось на 17 %.</a:t>
            </a:r>
          </a:p>
          <a:p>
            <a:pPr algn="just"/>
            <a:r>
              <a:rPr lang="ru-RU" sz="900" dirty="0" smtClean="0"/>
              <a:t>Участие </a:t>
            </a:r>
            <a:r>
              <a:rPr lang="ru-RU" sz="900" dirty="0"/>
              <a:t>в государственной программе "Развитие культуры" позволило приобрести для «</a:t>
            </a:r>
            <a:r>
              <a:rPr lang="ru-RU" sz="900" dirty="0" err="1"/>
              <a:t>Новокубанского</a:t>
            </a:r>
            <a:r>
              <a:rPr lang="ru-RU" sz="900" dirty="0"/>
              <a:t> КДЦ" </a:t>
            </a:r>
            <a:r>
              <a:rPr lang="ru-RU" sz="900" dirty="0" err="1"/>
              <a:t>им.Наумчиковой</a:t>
            </a:r>
            <a:r>
              <a:rPr lang="ru-RU" sz="900" dirty="0"/>
              <a:t> В.И. дорогостоящие </a:t>
            </a:r>
            <a:r>
              <a:rPr lang="ru-RU" sz="900" dirty="0" err="1"/>
              <a:t>звукоусилительное</a:t>
            </a:r>
            <a:r>
              <a:rPr lang="ru-RU" sz="900" dirty="0"/>
              <a:t> и световое сценическое оборудование стоимостью 4 млн. рублей.  </a:t>
            </a:r>
          </a:p>
          <a:p>
            <a:pPr algn="just"/>
            <a:r>
              <a:rPr lang="ru-RU" sz="900" dirty="0" smtClean="0"/>
              <a:t>В </a:t>
            </a:r>
            <a:r>
              <a:rPr lang="ru-RU" sz="900" dirty="0" err="1"/>
              <a:t>ст.Советской</a:t>
            </a:r>
            <a:r>
              <a:rPr lang="ru-RU" sz="900" dirty="0"/>
              <a:t> за два года был проведен капитальный ремонт центрального дома </a:t>
            </a:r>
            <a:r>
              <a:rPr lang="ru-RU" sz="900" dirty="0" smtClean="0"/>
              <a:t>культуры, </a:t>
            </a:r>
            <a:r>
              <a:rPr lang="ru-RU" sz="900" dirty="0"/>
              <a:t>на что выделено 4,3 млн. рублей и проведен ремонт кровли сельского клуба на сумму 1,5 млн. рублей.</a:t>
            </a:r>
          </a:p>
          <a:p>
            <a:pPr algn="just"/>
            <a:r>
              <a:rPr lang="ru-RU" sz="900" dirty="0" smtClean="0"/>
              <a:t>Завершен ремонт </a:t>
            </a:r>
            <a:r>
              <a:rPr lang="ru-RU" sz="900" dirty="0"/>
              <a:t>филиала музыкальной школы в </a:t>
            </a:r>
            <a:r>
              <a:rPr lang="ru-RU" sz="900" dirty="0" err="1"/>
              <a:t>ст.Советской</a:t>
            </a:r>
            <a:r>
              <a:rPr lang="ru-RU" sz="900" dirty="0"/>
              <a:t>, </a:t>
            </a:r>
            <a:r>
              <a:rPr lang="ru-RU" sz="900" dirty="0" smtClean="0"/>
              <a:t>затянувшийся на </a:t>
            </a:r>
            <a:r>
              <a:rPr lang="ru-RU" sz="900" dirty="0"/>
              <a:t>долгие годы. В 2017 году были выделены средства в размере более 12 млн. рублей. В школе появился замечательный концертный зал, оснащенный звуковой и световой аппаратурой. На сцене и в учебных классах зазвучали новые рояли и баяны. Был благоустроен внутренний двор. </a:t>
            </a:r>
            <a:endParaRPr lang="ru-RU" sz="900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pic>
        <p:nvPicPr>
          <p:cNvPr id="43" name="Picture 3" descr="D:\2017\ОТЧЕТ ГЛАВЫ ЗА 2016\Культура\Открытие библиотеки\ленточк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63759" y="7442550"/>
            <a:ext cx="1810491" cy="1442104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>
            <a:off x="4325839" y="6538651"/>
            <a:ext cx="2129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</a:rPr>
              <a:t>В 2017 году открыт </a:t>
            </a:r>
            <a:r>
              <a:rPr lang="ru-RU" sz="900" dirty="0" err="1" smtClean="0">
                <a:solidFill>
                  <a:schemeClr val="accent5">
                    <a:lumMod val="75000"/>
                  </a:schemeClr>
                </a:solidFill>
              </a:rPr>
              <a:t>Новокубанский</a:t>
            </a:r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900" dirty="0" err="1">
                <a:solidFill>
                  <a:schemeClr val="accent5">
                    <a:lumMod val="75000"/>
                  </a:schemeClr>
                </a:solidFill>
              </a:rPr>
              <a:t>межпоселенческий</a:t>
            </a:r>
            <a:r>
              <a:rPr lang="ru-RU" sz="900" dirty="0">
                <a:solidFill>
                  <a:schemeClr val="accent5">
                    <a:lumMod val="75000"/>
                  </a:schemeClr>
                </a:solidFill>
              </a:rPr>
              <a:t> библиотечный центр </a:t>
            </a:r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</a:rPr>
              <a:t> на содержание которого направлено – </a:t>
            </a:r>
            <a:r>
              <a:rPr lang="ru-RU" sz="900" dirty="0" err="1" smtClean="0">
                <a:solidFill>
                  <a:schemeClr val="accent5">
                    <a:lumMod val="75000"/>
                  </a:schemeClr>
                </a:solidFill>
              </a:rPr>
              <a:t>млн.руб</a:t>
            </a:r>
            <a:r>
              <a:rPr lang="ru-RU" sz="9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9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2151" y="251520"/>
            <a:ext cx="5832474" cy="757130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smtClean="0">
                <a:cs typeface="Times New Roman" panose="02020603050405020304" pitchFamily="18" charset="0"/>
              </a:rPr>
              <a:t>Уважаемые </a:t>
            </a:r>
            <a:r>
              <a:rPr lang="ru-RU" sz="1200" b="1" dirty="0" err="1">
                <a:cs typeface="Times New Roman" panose="02020603050405020304" pitchFamily="18" charset="0"/>
              </a:rPr>
              <a:t>н</a:t>
            </a:r>
            <a:r>
              <a:rPr lang="ru-RU" sz="1200" b="1" dirty="0" err="1" smtClean="0">
                <a:cs typeface="Times New Roman" panose="02020603050405020304" pitchFamily="18" charset="0"/>
              </a:rPr>
              <a:t>овокубанцы</a:t>
            </a:r>
            <a:r>
              <a:rPr lang="ru-RU" sz="1200" b="1" dirty="0" smtClean="0">
                <a:cs typeface="Times New Roman" panose="02020603050405020304" pitchFamily="18" charset="0"/>
              </a:rPr>
              <a:t>!</a:t>
            </a:r>
          </a:p>
          <a:p>
            <a:pPr algn="ctr"/>
            <a:endParaRPr lang="ru-RU" sz="1200" dirty="0">
              <a:cs typeface="Times New Roman" panose="02020603050405020304" pitchFamily="18" charset="0"/>
            </a:endParaRPr>
          </a:p>
          <a:p>
            <a:pPr indent="273050" algn="just"/>
            <a:r>
              <a:rPr lang="ru-RU" sz="1200" b="1" dirty="0">
                <a:cs typeface="Times New Roman" panose="02020603050405020304" pitchFamily="18" charset="0"/>
              </a:rPr>
              <a:t>Предлагаем вашему вниманию издание, в котором кратко и доступно отражены основные положения отчета об исполнении бюджета Новокубанского района </a:t>
            </a:r>
            <a:r>
              <a:rPr lang="ru-RU" sz="1200" b="1" dirty="0" smtClean="0">
                <a:cs typeface="Times New Roman" panose="02020603050405020304" pitchFamily="18" charset="0"/>
              </a:rPr>
              <a:t>в 2017году</a:t>
            </a:r>
            <a:r>
              <a:rPr lang="ru-RU" sz="1200" b="1" dirty="0">
                <a:cs typeface="Times New Roman" panose="02020603050405020304" pitchFamily="18" charset="0"/>
              </a:rPr>
              <a:t>.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 </a:t>
            </a:r>
            <a:r>
              <a:rPr lang="ru-RU" sz="1200" dirty="0" smtClean="0">
                <a:cs typeface="Times New Roman" panose="02020603050405020304" pitchFamily="18" charset="0"/>
              </a:rPr>
              <a:t>В </a:t>
            </a:r>
            <a:r>
              <a:rPr lang="ru-RU" sz="1200" dirty="0">
                <a:cs typeface="Times New Roman" panose="02020603050405020304" pitchFamily="18" charset="0"/>
              </a:rPr>
              <a:t>целях ознакомления с основными приоритетными направлениями бюджетной и налоговой политики и обеспечения полного и доступного информирования заинтересованных пользователей о бюджете муниципального образования Новокубанский район представляется информационное издание «Бюджет для граждан». 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Что такое «Бюджет для граждан»? 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Каждый житель района является, с одной стороны, участником формирования бюджета (он уплачивает налоги, наполняет доходы бюджета), с другой стороны, участником исполнения бюджета (он получает часть расходов как потребитель государственных, муниципальных услуг (функций) в сфере образования, культуры, физической культуры и спорта, социального обеспечения и </a:t>
            </a:r>
            <a:r>
              <a:rPr lang="ru-RU" sz="1200" dirty="0" err="1">
                <a:cs typeface="Times New Roman" panose="02020603050405020304" pitchFamily="18" charset="0"/>
              </a:rPr>
              <a:t>др</a:t>
            </a:r>
            <a:r>
              <a:rPr lang="ru-RU" sz="1200" dirty="0">
                <a:cs typeface="Times New Roman" panose="02020603050405020304" pitchFamily="18" charset="0"/>
              </a:rPr>
              <a:t>). 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«Бюджет для граждан» – аналитический материал, разрабатываемый в целях предоставления гражданам актуальной информации о бюджете и бюджетном процессе в формате, доступном для широкого круга неподготовленных пользователей. 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Данное издание познакомит Вас с отчетом об исполнении бюджета муниципального образования Новокубанский район в 2017 году.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Мы постарались в доступной и понятной форме показать на какие цели и в каком объеме были направлены бюджетные ресурсы в 2017 году, что позволит всем заинтересованным жителям Новокубанского района принять активное участие в обсуждении отчета об исполнении бюджета.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Надеемся, что представленный в настоящем документе материал о том, какие доходы составляют основу районного бюджета и каковы направления их расходования, будет полезен для понимания процессов жизнедеятельности района.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Вся изложенная в этой брошюре информация также опубликована на сайте администрации муниципального образования Новокубанский район (www.novokubanskiy.ru).</a:t>
            </a:r>
          </a:p>
          <a:p>
            <a:pPr indent="273050" algn="just"/>
            <a:r>
              <a:rPr lang="ru-RU" sz="1200" dirty="0"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sz="1200" dirty="0"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89446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149" y="294176"/>
            <a:ext cx="5832475" cy="245376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rgbClr val="008080"/>
                </a:solidFill>
                <a:latin typeface="+mn-lt"/>
                <a:cs typeface="Times New Roman" panose="02020603050405020304" pitchFamily="18" charset="0"/>
              </a:rPr>
              <a:t>МУНИЦИПАЛЬНАЯ ПРОГРАММА "ДЕТИ КУБАНИ"</a:t>
            </a:r>
            <a:br>
              <a:rPr lang="ru-RU" sz="1200" b="1" dirty="0">
                <a:solidFill>
                  <a:srgbClr val="008080"/>
                </a:solidFill>
                <a:latin typeface="+mn-lt"/>
                <a:cs typeface="Times New Roman" panose="02020603050405020304" pitchFamily="18" charset="0"/>
              </a:rPr>
            </a:br>
            <a:endParaRPr lang="ru-RU" sz="1200" b="1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92150" y="396633"/>
            <a:ext cx="5832475" cy="3492000"/>
          </a:xfrm>
          <a:prstGeom prst="rect">
            <a:avLst/>
          </a:prstGeom>
        </p:spPr>
        <p:txBody>
          <a:bodyPr wrap="square" lIns="0" rIns="0" numCol="2" spcCol="180000">
            <a:spAutoFit/>
          </a:bodyPr>
          <a:lstStyle/>
          <a:p>
            <a:pPr marL="0" indent="0">
              <a:buNone/>
            </a:pPr>
            <a:r>
              <a:rPr lang="ru-RU" sz="900" dirty="0"/>
              <a:t>Объем бюджетного финансирования муниципальной программы </a:t>
            </a:r>
            <a:r>
              <a:rPr lang="ru-RU" sz="900" dirty="0" smtClean="0"/>
              <a:t>«</a:t>
            </a:r>
            <a:r>
              <a:rPr lang="ru-RU" sz="900" dirty="0"/>
              <a:t>Дети Кубани» в 2017 годы </a:t>
            </a:r>
            <a:r>
              <a:rPr lang="en-US" sz="900" dirty="0" smtClean="0"/>
              <a:t> c</a:t>
            </a:r>
            <a:r>
              <a:rPr lang="ru-RU" sz="900" dirty="0" smtClean="0"/>
              <a:t>составил 103,5 млн. </a:t>
            </a:r>
            <a:r>
              <a:rPr lang="ru-RU" sz="900" dirty="0"/>
              <a:t>рублей или 99,1 % от предусмотренного лимита, в том числе за счет средств:</a:t>
            </a:r>
          </a:p>
          <a:p>
            <a:pPr marL="0" indent="0">
              <a:buNone/>
            </a:pPr>
            <a:r>
              <a:rPr lang="ru-RU" sz="900" dirty="0"/>
              <a:t>-</a:t>
            </a:r>
            <a:r>
              <a:rPr lang="ru-RU" sz="900" dirty="0" smtClean="0"/>
              <a:t>краевого </a:t>
            </a:r>
            <a:r>
              <a:rPr lang="ru-RU" sz="900" dirty="0"/>
              <a:t>бюджета – </a:t>
            </a:r>
            <a:r>
              <a:rPr lang="ru-RU" sz="900" dirty="0" smtClean="0"/>
              <a:t>100, 3 млн. </a:t>
            </a:r>
            <a:r>
              <a:rPr lang="ru-RU" sz="900" dirty="0"/>
              <a:t>рублей;</a:t>
            </a:r>
          </a:p>
          <a:p>
            <a:pPr marL="0" indent="0">
              <a:buNone/>
            </a:pPr>
            <a:r>
              <a:rPr lang="ru-RU" sz="900" dirty="0"/>
              <a:t>-</a:t>
            </a:r>
            <a:r>
              <a:rPr lang="ru-RU" sz="900" dirty="0" smtClean="0"/>
              <a:t>муниципального </a:t>
            </a:r>
            <a:r>
              <a:rPr lang="ru-RU" sz="900" dirty="0"/>
              <a:t>бюджета – 2</a:t>
            </a:r>
            <a:r>
              <a:rPr lang="en-US" sz="900" dirty="0"/>
              <a:t> </a:t>
            </a:r>
            <a:r>
              <a:rPr lang="ru-RU" sz="900" dirty="0" smtClean="0"/>
              <a:t>,8 млн. </a:t>
            </a:r>
            <a:r>
              <a:rPr lang="ru-RU" sz="900" dirty="0"/>
              <a:t>рублей;</a:t>
            </a:r>
          </a:p>
          <a:p>
            <a:pPr marL="0" indent="0">
              <a:buNone/>
            </a:pPr>
            <a:r>
              <a:rPr lang="ru-RU" sz="900" dirty="0"/>
              <a:t>-</a:t>
            </a:r>
            <a:r>
              <a:rPr lang="ru-RU" sz="900" dirty="0" smtClean="0"/>
              <a:t>бюджета </a:t>
            </a:r>
            <a:r>
              <a:rPr lang="ru-RU" sz="900" dirty="0"/>
              <a:t>сельских поселений – </a:t>
            </a:r>
            <a:r>
              <a:rPr lang="ru-RU" sz="900" dirty="0" smtClean="0"/>
              <a:t>0,3 млн. </a:t>
            </a:r>
            <a:r>
              <a:rPr lang="ru-RU" sz="900" dirty="0"/>
              <a:t>рублей.</a:t>
            </a:r>
          </a:p>
          <a:p>
            <a:pPr marL="0" indent="0" algn="just">
              <a:buNone/>
            </a:pPr>
            <a:r>
              <a:rPr lang="ru-RU" sz="900" dirty="0"/>
              <a:t>В рамках реализации программы были проведены социально-значимые мероприятия. В апреле 2017 года проведен муниципальный этап конкурса среди замещающих семей. Социальная реклама: изготовление баннеров социального значения, изготовление печатной продукции по вопросам развития семейных форм устройства детей-сирот и детей, оставшихся без попечения родителей, по вопросам организации отдыха детей. Организация отдыха и оздоровления детей: организация подвоза детей нуждающихся особой защите государства, к месту отдыха и обратно, организация лечебно-профилактических мероприятий для детей на базе учреждений здравоохранения, оплата командировочных расходов медицинским работникам на сопровождение детей в оздоровительные учреждения</a:t>
            </a:r>
            <a:r>
              <a:rPr lang="ru-RU" sz="900" dirty="0" smtClean="0"/>
              <a:t>.</a:t>
            </a:r>
          </a:p>
          <a:p>
            <a:r>
              <a:rPr lang="ru-RU" sz="900" dirty="0" smtClean="0"/>
              <a:t>Основными </a:t>
            </a:r>
            <a:r>
              <a:rPr lang="ru-RU" sz="900" dirty="0"/>
              <a:t>итогами реализации программных мероприятий стало следующее:</a:t>
            </a:r>
          </a:p>
          <a:p>
            <a:r>
              <a:rPr lang="ru-RU" sz="900" dirty="0"/>
              <a:t>9 детей сирот и детей, оставшихся без попечения родителей, а также лиц из их числа обеспечены жилыми помещениями; </a:t>
            </a:r>
          </a:p>
          <a:p>
            <a:r>
              <a:rPr lang="ru-RU" sz="900" dirty="0"/>
              <a:t>различными видами отдыха и оздоровления было охвачено 9385 детей; </a:t>
            </a:r>
          </a:p>
          <a:p>
            <a:pPr algn="just"/>
            <a:r>
              <a:rPr lang="ru-RU" sz="900" dirty="0"/>
              <a:t>приобретены новогодние подарки в количестве 910 подарков для детей из семей, находящихся в трудной жизненной ситуации и социально-опасном положении, детей-сирот и детей, оставшихся без попечения родителей, детей-инвалидов, детей из многодетных семей. </a:t>
            </a:r>
          </a:p>
        </p:txBody>
      </p:sp>
      <p:pic>
        <p:nvPicPr>
          <p:cNvPr id="5" name="Picture 3" descr="D:\СМИ\2017\ФОТО\вручение ключей сиротам 25.08.17\сайт\IMG_1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4212" y="2661315"/>
            <a:ext cx="1560413" cy="1040275"/>
          </a:xfrm>
          <a:prstGeom prst="rect">
            <a:avLst/>
          </a:prstGeom>
          <a:noFill/>
        </p:spPr>
      </p:pic>
      <p:pic>
        <p:nvPicPr>
          <p:cNvPr id="6" name="Picture 4" descr="D:\СМИ\2017\ФОТО\вручение ключей сиротам 25.08.17\сайт\IMG_1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039" y="2317511"/>
            <a:ext cx="1581997" cy="1274137"/>
          </a:xfrm>
          <a:prstGeom prst="rect">
            <a:avLst/>
          </a:prstGeom>
          <a:noFill/>
        </p:spPr>
      </p:pic>
      <p:pic>
        <p:nvPicPr>
          <p:cNvPr id="8" name="Picture 3" descr="C:\Users\SMI\Desktop\К ОТЧЕТУ ГЛАВЫ\23370151520ec922c2e5650f7d81e567_1414576437.0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636" y="2298205"/>
            <a:ext cx="784338" cy="50064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945643" y="2347288"/>
            <a:ext cx="1520190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опека</a:t>
            </a:r>
            <a:endParaRPr lang="ru-RU" sz="12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2150" y="5616561"/>
            <a:ext cx="5832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ДОРОЖНЫЙ ФОНД.      </a:t>
            </a:r>
          </a:p>
          <a:p>
            <a:pPr algn="ctr"/>
            <a:r>
              <a:rPr lang="ru-RU" sz="1200" b="1" dirty="0" smtClean="0">
                <a:solidFill>
                  <a:srgbClr val="008080"/>
                </a:solidFill>
                <a:ea typeface="Calibri"/>
                <a:cs typeface="Times New Roman" panose="02020603050405020304" pitchFamily="18" charset="0"/>
              </a:rPr>
              <a:t>ОСНОВНЫЕ </a:t>
            </a:r>
            <a:r>
              <a:rPr lang="ru-RU" sz="1200" b="1" dirty="0">
                <a:solidFill>
                  <a:srgbClr val="008080"/>
                </a:solidFill>
                <a:ea typeface="Calibri"/>
                <a:cs typeface="Times New Roman" panose="02020603050405020304" pitchFamily="18" charset="0"/>
              </a:rPr>
              <a:t>ИСТОЧНИКИ ФОРМИРОВАНИЯ ДОХОДОВ ДОРОЖНОГО ФОНДА </a:t>
            </a:r>
            <a:r>
              <a:rPr lang="ru-RU" sz="1200" b="1" dirty="0" smtClean="0">
                <a:solidFill>
                  <a:srgbClr val="008080"/>
                </a:solidFill>
                <a:ea typeface="Calibri"/>
                <a:cs typeface="Times New Roman" panose="02020603050405020304" pitchFamily="18" charset="0"/>
              </a:rPr>
              <a:t>  </a:t>
            </a:r>
            <a:endParaRPr lang="ru-RU" sz="1200" b="1" dirty="0">
              <a:solidFill>
                <a:srgbClr val="008080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0453" y="6372200"/>
            <a:ext cx="1799337" cy="20159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905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Акцизы на автомобильный бензин,   прямогонный бензин, дизельное топливо, моторные масла для дизельных и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карбюраторных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900" dirty="0" err="1">
                <a:latin typeface="Times New Roman" pitchFamily="18" charset="0"/>
                <a:cs typeface="Times New Roman" pitchFamily="18" charset="0"/>
              </a:rPr>
              <a:t>инжекторных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) двигателей;</a:t>
            </a:r>
          </a:p>
          <a:p>
            <a:pPr indent="19050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Межбюджетные трансферты из бюджетов бюджетной системы Российской Федерации на обеспечение дорожной деятельности в отношении автомобильных дорог общего пользования (за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исключением </a:t>
            </a:r>
            <a:r>
              <a:rPr lang="ru-RU" sz="900" dirty="0">
                <a:latin typeface="Times New Roman" pitchFamily="18" charset="0"/>
                <a:cs typeface="Times New Roman" pitchFamily="18" charset="0"/>
              </a:rPr>
              <a:t>автомобильных дорог федерального значения)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9437354"/>
              </p:ext>
            </p:extLst>
          </p:nvPr>
        </p:nvGraphicFramePr>
        <p:xfrm>
          <a:off x="614721" y="6214067"/>
          <a:ext cx="5217915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145130" y="6039109"/>
            <a:ext cx="7665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млн.рублей</a:t>
            </a:r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234893" y="3690529"/>
            <a:ext cx="6172200" cy="27699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БЕЗОПАСНОСТЬ ГРАЖДАН</a:t>
            </a:r>
            <a:endParaRPr lang="ru-RU" sz="120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692149" y="4067944"/>
            <a:ext cx="3949421" cy="1656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900" dirty="0" smtClean="0"/>
              <a:t>В рамках программных мероприятий на эти цели было израсходовано более 35 миллионов рублей. Функционирует система оповещения населения сигналами гражданской обороны. Проведено 73 командно-штабных учений и тренировок.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900" dirty="0" smtClean="0"/>
              <a:t>Проведены берегоукрепительные работы в районе микрорайона </a:t>
            </a:r>
            <a:r>
              <a:rPr lang="ru-RU" sz="900" dirty="0" err="1" smtClean="0"/>
              <a:t>Капланово</a:t>
            </a:r>
            <a:r>
              <a:rPr lang="ru-RU" sz="900" dirty="0" smtClean="0"/>
              <a:t> города Новокубанска, а также берегозащитной дамбы села Ковалевского.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900" dirty="0" smtClean="0"/>
              <a:t>В 2017 году в районе начал нести полноценную службу аварийно-спасательный отряд. Численность спасателей составляет теперь 15 человек (увеличена на 10 человек), приобретено необходимое оборудование и снаряжение: </a:t>
            </a:r>
            <a:r>
              <a:rPr lang="ru-RU" sz="900" dirty="0" err="1" smtClean="0"/>
              <a:t>спецавтомобиль</a:t>
            </a:r>
            <a:r>
              <a:rPr lang="ru-RU" sz="900" dirty="0" smtClean="0"/>
              <a:t>, катамаран, мощная и маневренная моторная лодка. Здание оборудовано для нужд личного состава. Объем финансирования составил более 7 млн.  рублей.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299576" y="3723189"/>
            <a:ext cx="2406172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БЕРЕГОУКРЕПИТЕЛЬНЫЕ РАБОТЫ</a:t>
            </a:r>
            <a:endParaRPr lang="ru-RU" sz="1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" name="Picture 8" descr="D:\СМИ\2018\К ОТЧЕТУ главы за 2017\ГО и ЧС\фото ГОЧС 2017\город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00453" y="3991653"/>
            <a:ext cx="1646784" cy="966591"/>
          </a:xfrm>
          <a:prstGeom prst="rect">
            <a:avLst/>
          </a:prstGeom>
          <a:noFill/>
        </p:spPr>
      </p:pic>
      <p:pic>
        <p:nvPicPr>
          <p:cNvPr id="22" name="Picture 9" descr="D:\СМИ\2018\К ОТЧЕТУ главы за 2017\ГО и ЧС\фото ГОЧС 2017\Ковалевка дамб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8703" y="4831007"/>
            <a:ext cx="1517789" cy="85375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4723344" y="3974076"/>
            <a:ext cx="1383585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9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</a:t>
            </a:r>
            <a:r>
              <a:rPr lang="ru-RU" sz="9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ru-RU" sz="9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Капланово</a:t>
            </a:r>
            <a:endParaRPr lang="ru-RU" sz="9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34824" y="4773216"/>
            <a:ext cx="1030089" cy="2308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с. </a:t>
            </a:r>
            <a:r>
              <a:rPr lang="ru-RU" sz="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Ковалевское</a:t>
            </a:r>
            <a:endParaRPr lang="ru-RU" sz="9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4" descr="C:\Users\User\Desktop\21341e142a36bec76b44566979225cc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150" y="3707904"/>
            <a:ext cx="1693552" cy="419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545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333375" y="251520"/>
            <a:ext cx="5832475" cy="461665"/>
          </a:xfrm>
          <a:prstGeom prst="rect">
            <a:avLst/>
          </a:prstGeom>
          <a:solidFill>
            <a:srgbClr val="00808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 О ХОДЕ ВЫПОЛНЕНИЯ  МЕРОПРИЯТИЙ  НАПРАВЛЕННЫХ НА ОПТИМИЗАЦИЮ РАСХОДОВ с 2015-2017гг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43224" y="1017822"/>
            <a:ext cx="2975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ОПТИМИЗАЦИЯ  ШТАТНЫХ РАСПИСАНИЙ</a:t>
            </a:r>
          </a:p>
        </p:txBody>
      </p:sp>
      <p:sp>
        <p:nvSpPr>
          <p:cNvPr id="35" name="Freeform 7"/>
          <p:cNvSpPr>
            <a:spLocks/>
          </p:cNvSpPr>
          <p:nvPr/>
        </p:nvSpPr>
        <p:spPr bwMode="auto">
          <a:xfrm>
            <a:off x="3040716" y="1788900"/>
            <a:ext cx="406976" cy="311363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6" name="Freeform 7"/>
          <p:cNvSpPr>
            <a:spLocks/>
          </p:cNvSpPr>
          <p:nvPr/>
        </p:nvSpPr>
        <p:spPr bwMode="auto">
          <a:xfrm>
            <a:off x="3046124" y="985212"/>
            <a:ext cx="406976" cy="311363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30" name="TextBox 29"/>
          <p:cNvSpPr txBox="1"/>
          <p:nvPr/>
        </p:nvSpPr>
        <p:spPr>
          <a:xfrm>
            <a:off x="3487505" y="819287"/>
            <a:ext cx="268141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61950" lvl="1"/>
            <a:r>
              <a:rPr lang="ru-RU" sz="900" b="1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Бюджетный эффект:</a:t>
            </a:r>
          </a:p>
          <a:p>
            <a:pPr marL="361950" lvl="1"/>
            <a:r>
              <a:rPr lang="ru-RU" sz="900" b="1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год </a:t>
            </a:r>
            <a:r>
              <a:rPr lang="ru-RU" sz="900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1735,8 тыс. рублей</a:t>
            </a:r>
          </a:p>
          <a:p>
            <a:pPr marL="361950" lvl="1"/>
            <a:r>
              <a:rPr lang="ru-RU" sz="900" b="1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 год </a:t>
            </a:r>
            <a:r>
              <a:rPr lang="ru-RU" sz="900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1918,2 тыс. рублей</a:t>
            </a:r>
            <a:endParaRPr lang="ru-RU" sz="900" b="1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61950" lvl="1"/>
            <a:r>
              <a:rPr lang="ru-RU" sz="900" b="1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 год </a:t>
            </a:r>
            <a:r>
              <a:rPr lang="ru-RU" sz="900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160 тыс. рублей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4086" y="1654296"/>
            <a:ext cx="280012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ЭКОНОМИЯ СРЕДСТВ ПРИ ЗАКУПКАХ ЗА СЧЕТ ОСУЩЕСТВЛЕНИЯ КОНКУРЕНТНЫХ ПРОЦЕДУР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81754" y="1620324"/>
            <a:ext cx="26840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2pPr lvl="1" algn="ctr">
              <a:defRPr b="1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61950" lvl="1" algn="l"/>
            <a:r>
              <a:rPr lang="ru-RU" sz="900" dirty="0"/>
              <a:t>Бюджетный эффект:</a:t>
            </a:r>
          </a:p>
          <a:p>
            <a:pPr marL="361950" lvl="1" algn="l"/>
            <a:r>
              <a:rPr lang="ru-RU" sz="900" dirty="0"/>
              <a:t>2015 год </a:t>
            </a:r>
            <a:r>
              <a:rPr lang="ru-RU" sz="900" b="0" dirty="0"/>
              <a:t>– 2616,2 тыс. рублей</a:t>
            </a:r>
            <a:endParaRPr lang="ru-RU" sz="900" dirty="0"/>
          </a:p>
          <a:p>
            <a:pPr marL="361950" lvl="1" algn="l"/>
            <a:r>
              <a:rPr lang="ru-RU" sz="900" dirty="0"/>
              <a:t>2016 год – </a:t>
            </a:r>
            <a:r>
              <a:rPr lang="ru-RU" sz="900" b="0" dirty="0"/>
              <a:t>2312,1 тыс. рублей</a:t>
            </a:r>
          </a:p>
          <a:p>
            <a:pPr marL="361950" lvl="1" algn="l"/>
            <a:r>
              <a:rPr lang="ru-RU" sz="900" dirty="0"/>
              <a:t>2017 год – </a:t>
            </a:r>
            <a:r>
              <a:rPr lang="ru-RU" sz="900" b="0" dirty="0"/>
              <a:t>2626,0 тыс. рублей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92685" y="2436874"/>
            <a:ext cx="26630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2pPr lvl="1" algn="ctr">
              <a:defRPr b="1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61950" lvl="1" algn="l"/>
            <a:r>
              <a:rPr lang="ru-RU" sz="900" dirty="0"/>
              <a:t>Бюджетный эффект:</a:t>
            </a:r>
          </a:p>
          <a:p>
            <a:pPr marL="361950" lvl="1" algn="l"/>
            <a:r>
              <a:rPr lang="ru-RU" sz="900" dirty="0"/>
              <a:t>2015 год – </a:t>
            </a:r>
            <a:r>
              <a:rPr lang="ru-RU" sz="900" b="0" dirty="0"/>
              <a:t>470,0 тыс. рублей</a:t>
            </a:r>
            <a:endParaRPr lang="ru-RU" sz="900" dirty="0"/>
          </a:p>
          <a:p>
            <a:pPr marL="361950" lvl="1" algn="l"/>
            <a:r>
              <a:rPr lang="ru-RU" sz="900" dirty="0"/>
              <a:t>2016 год – </a:t>
            </a:r>
            <a:r>
              <a:rPr lang="ru-RU" sz="900" b="0" dirty="0"/>
              <a:t>1000,0 тыс. рублей</a:t>
            </a:r>
          </a:p>
          <a:p>
            <a:pPr marL="361950" lvl="1" algn="l"/>
            <a:r>
              <a:rPr lang="ru-RU" sz="900" dirty="0"/>
              <a:t>2017 год – </a:t>
            </a:r>
            <a:r>
              <a:rPr lang="ru-RU" sz="900" b="0" dirty="0"/>
              <a:t>1285,0 тыс. рублей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92687" y="3257858"/>
            <a:ext cx="267316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2pPr lvl="1" algn="ctr">
              <a:defRPr b="1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61950" lvl="1" algn="l"/>
            <a:r>
              <a:rPr lang="ru-RU" sz="900" dirty="0"/>
              <a:t>Бюджетный эффект:</a:t>
            </a:r>
          </a:p>
          <a:p>
            <a:pPr marL="361950" lvl="1" algn="l"/>
            <a:r>
              <a:rPr lang="ru-RU" sz="900" dirty="0"/>
              <a:t>2015 год – </a:t>
            </a:r>
            <a:r>
              <a:rPr lang="ru-RU" sz="900" b="0" dirty="0"/>
              <a:t>1642,5 тыс. рублей</a:t>
            </a:r>
          </a:p>
          <a:p>
            <a:pPr marL="361950" lvl="1" algn="l"/>
            <a:r>
              <a:rPr lang="ru-RU" sz="900" dirty="0"/>
              <a:t>2016 год – </a:t>
            </a:r>
            <a:r>
              <a:rPr lang="ru-RU" sz="900" b="0" dirty="0"/>
              <a:t>2265,0 тыс. рублей</a:t>
            </a:r>
          </a:p>
          <a:p>
            <a:pPr marL="361950" lvl="1" algn="l"/>
            <a:r>
              <a:rPr lang="ru-RU" sz="900" dirty="0"/>
              <a:t>2017 год – </a:t>
            </a:r>
            <a:r>
              <a:rPr lang="ru-RU" sz="900" b="0" dirty="0"/>
              <a:t>2186,5 тыс. рублей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33375" y="2551823"/>
            <a:ext cx="28660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СОКРАЩЕНИЕ РАСХОДОВ НА</a:t>
            </a:r>
            <a:endParaRPr lang="en-US" sz="1050" b="1" dirty="0">
              <a:solidFill>
                <a:srgbClr val="00808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ПУБЛИКАЦИЮ НПА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43224" y="3370323"/>
            <a:ext cx="317806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ОПТИМИЗАЦИЯ ЛИМИТОВ  НА ГСМ, ЦЕНТРАЛИЗАЦИЯ АВТОПАРКА УЧРЕЖДЕНИЙ</a:t>
            </a:r>
          </a:p>
        </p:txBody>
      </p:sp>
      <p:sp>
        <p:nvSpPr>
          <p:cNvPr id="42" name="Freeform 7"/>
          <p:cNvSpPr>
            <a:spLocks/>
          </p:cNvSpPr>
          <p:nvPr/>
        </p:nvSpPr>
        <p:spPr bwMode="auto">
          <a:xfrm>
            <a:off x="3035536" y="2587679"/>
            <a:ext cx="406749" cy="344720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43" name="Freeform 7"/>
          <p:cNvSpPr>
            <a:spLocks/>
          </p:cNvSpPr>
          <p:nvPr/>
        </p:nvSpPr>
        <p:spPr bwMode="auto">
          <a:xfrm>
            <a:off x="3035009" y="3430835"/>
            <a:ext cx="406976" cy="311363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18" name="TextBox 17"/>
          <p:cNvSpPr txBox="1"/>
          <p:nvPr/>
        </p:nvSpPr>
        <p:spPr>
          <a:xfrm>
            <a:off x="3481755" y="4103145"/>
            <a:ext cx="2684096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2pPr lvl="1" algn="ctr">
              <a:defRPr b="1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61950" lvl="1" algn="l"/>
            <a:r>
              <a:rPr lang="ru-RU" sz="900" dirty="0"/>
              <a:t>Бюджетный эффект:</a:t>
            </a:r>
          </a:p>
          <a:p>
            <a:pPr marL="361950" lvl="1" algn="l"/>
            <a:r>
              <a:rPr lang="ru-RU" sz="900" dirty="0"/>
              <a:t>2015 год – </a:t>
            </a:r>
            <a:r>
              <a:rPr lang="ru-RU" sz="900" b="0" dirty="0"/>
              <a:t> 3600,0 тыс. рублей</a:t>
            </a:r>
          </a:p>
          <a:p>
            <a:pPr marL="361950" lvl="1" algn="l"/>
            <a:r>
              <a:rPr lang="ru-RU" sz="900" dirty="0"/>
              <a:t>2016 год – </a:t>
            </a:r>
            <a:r>
              <a:rPr lang="ru-RU" sz="900" b="0" dirty="0"/>
              <a:t> 3500,0 тыс. рублей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79075" y="4785038"/>
            <a:ext cx="267669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2pPr lvl="1" algn="ctr">
              <a:defRPr b="1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pPr marL="361950" lvl="1" algn="l"/>
            <a:r>
              <a:rPr lang="ru-RU" sz="900" dirty="0"/>
              <a:t>Бюджетный эффект:</a:t>
            </a:r>
          </a:p>
          <a:p>
            <a:pPr marL="361950" lvl="1" algn="l"/>
            <a:r>
              <a:rPr lang="ru-RU" sz="900" dirty="0"/>
              <a:t>2015 год – </a:t>
            </a:r>
            <a:r>
              <a:rPr lang="ru-RU" sz="900" b="0" dirty="0"/>
              <a:t> 583,4 тыс. рублей</a:t>
            </a:r>
          </a:p>
          <a:p>
            <a:pPr marL="361950" lvl="1" algn="l"/>
            <a:r>
              <a:rPr lang="ru-RU" sz="900" dirty="0"/>
              <a:t>2016 год – </a:t>
            </a:r>
            <a:r>
              <a:rPr lang="ru-RU" sz="900" b="0" dirty="0"/>
              <a:t> 1357,7 тыс. рублей</a:t>
            </a:r>
          </a:p>
          <a:p>
            <a:pPr marL="361950" lvl="1" algn="l"/>
            <a:r>
              <a:rPr lang="ru-RU" sz="900" dirty="0"/>
              <a:t>2017 год – </a:t>
            </a:r>
            <a:r>
              <a:rPr lang="ru-RU" sz="900" b="0" dirty="0"/>
              <a:t> 2120,0 тыс. рублей</a:t>
            </a:r>
          </a:p>
        </p:txBody>
      </p:sp>
      <p:sp>
        <p:nvSpPr>
          <p:cNvPr id="20" name="Freeform 7"/>
          <p:cNvSpPr>
            <a:spLocks/>
          </p:cNvSpPr>
          <p:nvPr/>
        </p:nvSpPr>
        <p:spPr bwMode="auto">
          <a:xfrm>
            <a:off x="3035094" y="4105167"/>
            <a:ext cx="406976" cy="311363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>
            <a:off x="3035009" y="4952521"/>
            <a:ext cx="406976" cy="311363"/>
          </a:xfrm>
          <a:custGeom>
            <a:avLst/>
            <a:gdLst>
              <a:gd name="T0" fmla="*/ 0 w 4096"/>
              <a:gd name="T1" fmla="*/ 0 h 3510"/>
              <a:gd name="T2" fmla="*/ 22 w 4096"/>
              <a:gd name="T3" fmla="*/ 88 h 3510"/>
              <a:gd name="T4" fmla="*/ 50 w 4096"/>
              <a:gd name="T5" fmla="*/ 174 h 3510"/>
              <a:gd name="T6" fmla="*/ 82 w 4096"/>
              <a:gd name="T7" fmla="*/ 254 h 3510"/>
              <a:gd name="T8" fmla="*/ 120 w 4096"/>
              <a:gd name="T9" fmla="*/ 332 h 3510"/>
              <a:gd name="T10" fmla="*/ 160 w 4096"/>
              <a:gd name="T11" fmla="*/ 406 h 3510"/>
              <a:gd name="T12" fmla="*/ 206 w 4096"/>
              <a:gd name="T13" fmla="*/ 476 h 3510"/>
              <a:gd name="T14" fmla="*/ 254 w 4096"/>
              <a:gd name="T15" fmla="*/ 544 h 3510"/>
              <a:gd name="T16" fmla="*/ 364 w 4096"/>
              <a:gd name="T17" fmla="*/ 672 h 3510"/>
              <a:gd name="T18" fmla="*/ 486 w 4096"/>
              <a:gd name="T19" fmla="*/ 788 h 3510"/>
              <a:gd name="T20" fmla="*/ 618 w 4096"/>
              <a:gd name="T21" fmla="*/ 894 h 3510"/>
              <a:gd name="T22" fmla="*/ 762 w 4096"/>
              <a:gd name="T23" fmla="*/ 994 h 3510"/>
              <a:gd name="T24" fmla="*/ 836 w 4096"/>
              <a:gd name="T25" fmla="*/ 1040 h 3510"/>
              <a:gd name="T26" fmla="*/ 962 w 4096"/>
              <a:gd name="T27" fmla="*/ 1112 h 3510"/>
              <a:gd name="T28" fmla="*/ 1090 w 4096"/>
              <a:gd name="T29" fmla="*/ 1178 h 3510"/>
              <a:gd name="T30" fmla="*/ 1222 w 4096"/>
              <a:gd name="T31" fmla="*/ 1234 h 3510"/>
              <a:gd name="T32" fmla="*/ 1356 w 4096"/>
              <a:gd name="T33" fmla="*/ 1284 h 3510"/>
              <a:gd name="T34" fmla="*/ 1492 w 4096"/>
              <a:gd name="T35" fmla="*/ 1326 h 3510"/>
              <a:gd name="T36" fmla="*/ 1632 w 4096"/>
              <a:gd name="T37" fmla="*/ 1362 h 3510"/>
              <a:gd name="T38" fmla="*/ 1772 w 4096"/>
              <a:gd name="T39" fmla="*/ 1390 h 3510"/>
              <a:gd name="T40" fmla="*/ 1916 w 4096"/>
              <a:gd name="T41" fmla="*/ 1414 h 3510"/>
              <a:gd name="T42" fmla="*/ 1990 w 4096"/>
              <a:gd name="T43" fmla="*/ 1424 h 3510"/>
              <a:gd name="T44" fmla="*/ 2214 w 4096"/>
              <a:gd name="T45" fmla="*/ 1444 h 3510"/>
              <a:gd name="T46" fmla="*/ 2516 w 4096"/>
              <a:gd name="T47" fmla="*/ 1464 h 3510"/>
              <a:gd name="T48" fmla="*/ 2536 w 4096"/>
              <a:gd name="T49" fmla="*/ 1464 h 3510"/>
              <a:gd name="T50" fmla="*/ 2558 w 4096"/>
              <a:gd name="T51" fmla="*/ 1464 h 3510"/>
              <a:gd name="T52" fmla="*/ 2558 w 4096"/>
              <a:gd name="T53" fmla="*/ 442 h 3510"/>
              <a:gd name="T54" fmla="*/ 2592 w 4096"/>
              <a:gd name="T55" fmla="*/ 472 h 3510"/>
              <a:gd name="T56" fmla="*/ 4060 w 4096"/>
              <a:gd name="T57" fmla="*/ 1940 h 3510"/>
              <a:gd name="T58" fmla="*/ 4096 w 4096"/>
              <a:gd name="T59" fmla="*/ 1968 h 3510"/>
              <a:gd name="T60" fmla="*/ 4096 w 4096"/>
              <a:gd name="T61" fmla="*/ 1984 h 3510"/>
              <a:gd name="T62" fmla="*/ 4078 w 4096"/>
              <a:gd name="T63" fmla="*/ 1996 h 3510"/>
              <a:gd name="T64" fmla="*/ 4062 w 4096"/>
              <a:gd name="T65" fmla="*/ 2010 h 3510"/>
              <a:gd name="T66" fmla="*/ 2598 w 4096"/>
              <a:gd name="T67" fmla="*/ 3474 h 3510"/>
              <a:gd name="T68" fmla="*/ 2584 w 4096"/>
              <a:gd name="T69" fmla="*/ 3492 h 3510"/>
              <a:gd name="T70" fmla="*/ 2572 w 4096"/>
              <a:gd name="T71" fmla="*/ 3510 h 3510"/>
              <a:gd name="T72" fmla="*/ 2562 w 4096"/>
              <a:gd name="T73" fmla="*/ 3502 h 3510"/>
              <a:gd name="T74" fmla="*/ 2562 w 4096"/>
              <a:gd name="T75" fmla="*/ 2490 h 3510"/>
              <a:gd name="T76" fmla="*/ 2386 w 4096"/>
              <a:gd name="T77" fmla="*/ 2482 h 3510"/>
              <a:gd name="T78" fmla="*/ 2282 w 4096"/>
              <a:gd name="T79" fmla="*/ 2472 h 3510"/>
              <a:gd name="T80" fmla="*/ 2082 w 4096"/>
              <a:gd name="T81" fmla="*/ 2442 h 3510"/>
              <a:gd name="T82" fmla="*/ 1886 w 4096"/>
              <a:gd name="T83" fmla="*/ 2398 h 3510"/>
              <a:gd name="T84" fmla="*/ 1698 w 4096"/>
              <a:gd name="T85" fmla="*/ 2340 h 3510"/>
              <a:gd name="T86" fmla="*/ 1514 w 4096"/>
              <a:gd name="T87" fmla="*/ 2266 h 3510"/>
              <a:gd name="T88" fmla="*/ 1336 w 4096"/>
              <a:gd name="T89" fmla="*/ 2178 h 3510"/>
              <a:gd name="T90" fmla="*/ 1166 w 4096"/>
              <a:gd name="T91" fmla="*/ 2074 h 3510"/>
              <a:gd name="T92" fmla="*/ 1002 w 4096"/>
              <a:gd name="T93" fmla="*/ 1956 h 3510"/>
              <a:gd name="T94" fmla="*/ 920 w 4096"/>
              <a:gd name="T95" fmla="*/ 1892 h 3510"/>
              <a:gd name="T96" fmla="*/ 754 w 4096"/>
              <a:gd name="T97" fmla="*/ 1740 h 3510"/>
              <a:gd name="T98" fmla="*/ 602 w 4096"/>
              <a:gd name="T99" fmla="*/ 1576 h 3510"/>
              <a:gd name="T100" fmla="*/ 468 w 4096"/>
              <a:gd name="T101" fmla="*/ 1404 h 3510"/>
              <a:gd name="T102" fmla="*/ 406 w 4096"/>
              <a:gd name="T103" fmla="*/ 1314 h 3510"/>
              <a:gd name="T104" fmla="*/ 350 w 4096"/>
              <a:gd name="T105" fmla="*/ 1222 h 3510"/>
              <a:gd name="T106" fmla="*/ 296 w 4096"/>
              <a:gd name="T107" fmla="*/ 1128 h 3510"/>
              <a:gd name="T108" fmla="*/ 204 w 4096"/>
              <a:gd name="T109" fmla="*/ 930 h 3510"/>
              <a:gd name="T110" fmla="*/ 128 w 4096"/>
              <a:gd name="T111" fmla="*/ 724 h 3510"/>
              <a:gd name="T112" fmla="*/ 68 w 4096"/>
              <a:gd name="T113" fmla="*/ 508 h 3510"/>
              <a:gd name="T114" fmla="*/ 44 w 4096"/>
              <a:gd name="T115" fmla="*/ 396 h 3510"/>
              <a:gd name="T116" fmla="*/ 24 w 4096"/>
              <a:gd name="T117" fmla="*/ 256 h 3510"/>
              <a:gd name="T118" fmla="*/ 8 w 4096"/>
              <a:gd name="T119" fmla="*/ 114 h 3510"/>
              <a:gd name="T120" fmla="*/ 0 w 4096"/>
              <a:gd name="T121" fmla="*/ 72 h 3510"/>
              <a:gd name="T122" fmla="*/ 0 w 4096"/>
              <a:gd name="T123" fmla="*/ 0 h 3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096" h="3510">
                <a:moveTo>
                  <a:pt x="0" y="0"/>
                </a:moveTo>
                <a:lnTo>
                  <a:pt x="0" y="0"/>
                </a:lnTo>
                <a:lnTo>
                  <a:pt x="10" y="44"/>
                </a:lnTo>
                <a:lnTo>
                  <a:pt x="22" y="88"/>
                </a:lnTo>
                <a:lnTo>
                  <a:pt x="36" y="132"/>
                </a:lnTo>
                <a:lnTo>
                  <a:pt x="50" y="174"/>
                </a:lnTo>
                <a:lnTo>
                  <a:pt x="66" y="214"/>
                </a:lnTo>
                <a:lnTo>
                  <a:pt x="82" y="254"/>
                </a:lnTo>
                <a:lnTo>
                  <a:pt x="100" y="294"/>
                </a:lnTo>
                <a:lnTo>
                  <a:pt x="120" y="332"/>
                </a:lnTo>
                <a:lnTo>
                  <a:pt x="140" y="370"/>
                </a:lnTo>
                <a:lnTo>
                  <a:pt x="160" y="406"/>
                </a:lnTo>
                <a:lnTo>
                  <a:pt x="182" y="442"/>
                </a:lnTo>
                <a:lnTo>
                  <a:pt x="206" y="476"/>
                </a:lnTo>
                <a:lnTo>
                  <a:pt x="230" y="512"/>
                </a:lnTo>
                <a:lnTo>
                  <a:pt x="254" y="544"/>
                </a:lnTo>
                <a:lnTo>
                  <a:pt x="308" y="610"/>
                </a:lnTo>
                <a:lnTo>
                  <a:pt x="364" y="672"/>
                </a:lnTo>
                <a:lnTo>
                  <a:pt x="424" y="730"/>
                </a:lnTo>
                <a:lnTo>
                  <a:pt x="486" y="788"/>
                </a:lnTo>
                <a:lnTo>
                  <a:pt x="550" y="842"/>
                </a:lnTo>
                <a:lnTo>
                  <a:pt x="618" y="894"/>
                </a:lnTo>
                <a:lnTo>
                  <a:pt x="688" y="944"/>
                </a:lnTo>
                <a:lnTo>
                  <a:pt x="762" y="994"/>
                </a:lnTo>
                <a:lnTo>
                  <a:pt x="836" y="1040"/>
                </a:lnTo>
                <a:lnTo>
                  <a:pt x="836" y="1040"/>
                </a:lnTo>
                <a:lnTo>
                  <a:pt x="898" y="1078"/>
                </a:lnTo>
                <a:lnTo>
                  <a:pt x="962" y="1112"/>
                </a:lnTo>
                <a:lnTo>
                  <a:pt x="1026" y="1146"/>
                </a:lnTo>
                <a:lnTo>
                  <a:pt x="1090" y="1178"/>
                </a:lnTo>
                <a:lnTo>
                  <a:pt x="1156" y="1206"/>
                </a:lnTo>
                <a:lnTo>
                  <a:pt x="1222" y="1234"/>
                </a:lnTo>
                <a:lnTo>
                  <a:pt x="1288" y="1260"/>
                </a:lnTo>
                <a:lnTo>
                  <a:pt x="1356" y="1284"/>
                </a:lnTo>
                <a:lnTo>
                  <a:pt x="1424" y="1306"/>
                </a:lnTo>
                <a:lnTo>
                  <a:pt x="1492" y="1326"/>
                </a:lnTo>
                <a:lnTo>
                  <a:pt x="1562" y="1344"/>
                </a:lnTo>
                <a:lnTo>
                  <a:pt x="1632" y="1362"/>
                </a:lnTo>
                <a:lnTo>
                  <a:pt x="1702" y="1376"/>
                </a:lnTo>
                <a:lnTo>
                  <a:pt x="1772" y="1390"/>
                </a:lnTo>
                <a:lnTo>
                  <a:pt x="1844" y="1402"/>
                </a:lnTo>
                <a:lnTo>
                  <a:pt x="1916" y="1414"/>
                </a:lnTo>
                <a:lnTo>
                  <a:pt x="1916" y="1414"/>
                </a:lnTo>
                <a:lnTo>
                  <a:pt x="1990" y="1424"/>
                </a:lnTo>
                <a:lnTo>
                  <a:pt x="2064" y="1430"/>
                </a:lnTo>
                <a:lnTo>
                  <a:pt x="2214" y="1444"/>
                </a:lnTo>
                <a:lnTo>
                  <a:pt x="2366" y="1454"/>
                </a:lnTo>
                <a:lnTo>
                  <a:pt x="2516" y="1464"/>
                </a:lnTo>
                <a:lnTo>
                  <a:pt x="2516" y="1464"/>
                </a:lnTo>
                <a:lnTo>
                  <a:pt x="2536" y="1464"/>
                </a:lnTo>
                <a:lnTo>
                  <a:pt x="2558" y="1464"/>
                </a:lnTo>
                <a:lnTo>
                  <a:pt x="2558" y="1464"/>
                </a:lnTo>
                <a:lnTo>
                  <a:pt x="2558" y="442"/>
                </a:lnTo>
                <a:lnTo>
                  <a:pt x="2558" y="442"/>
                </a:lnTo>
                <a:lnTo>
                  <a:pt x="2592" y="472"/>
                </a:lnTo>
                <a:lnTo>
                  <a:pt x="2592" y="472"/>
                </a:lnTo>
                <a:lnTo>
                  <a:pt x="4060" y="1940"/>
                </a:lnTo>
                <a:lnTo>
                  <a:pt x="4060" y="1940"/>
                </a:lnTo>
                <a:lnTo>
                  <a:pt x="4078" y="1954"/>
                </a:lnTo>
                <a:lnTo>
                  <a:pt x="4096" y="1968"/>
                </a:lnTo>
                <a:lnTo>
                  <a:pt x="4096" y="1968"/>
                </a:lnTo>
                <a:lnTo>
                  <a:pt x="4096" y="1984"/>
                </a:lnTo>
                <a:lnTo>
                  <a:pt x="4096" y="1984"/>
                </a:lnTo>
                <a:lnTo>
                  <a:pt x="4078" y="1996"/>
                </a:lnTo>
                <a:lnTo>
                  <a:pt x="4062" y="2010"/>
                </a:lnTo>
                <a:lnTo>
                  <a:pt x="4062" y="2010"/>
                </a:lnTo>
                <a:lnTo>
                  <a:pt x="2598" y="3474"/>
                </a:lnTo>
                <a:lnTo>
                  <a:pt x="2598" y="3474"/>
                </a:lnTo>
                <a:lnTo>
                  <a:pt x="2592" y="3482"/>
                </a:lnTo>
                <a:lnTo>
                  <a:pt x="2584" y="3492"/>
                </a:lnTo>
                <a:lnTo>
                  <a:pt x="2572" y="3510"/>
                </a:lnTo>
                <a:lnTo>
                  <a:pt x="2572" y="3510"/>
                </a:lnTo>
                <a:lnTo>
                  <a:pt x="2562" y="3502"/>
                </a:lnTo>
                <a:lnTo>
                  <a:pt x="2562" y="3502"/>
                </a:lnTo>
                <a:lnTo>
                  <a:pt x="2562" y="2490"/>
                </a:lnTo>
                <a:lnTo>
                  <a:pt x="2562" y="2490"/>
                </a:lnTo>
                <a:lnTo>
                  <a:pt x="2472" y="2486"/>
                </a:lnTo>
                <a:lnTo>
                  <a:pt x="2386" y="2482"/>
                </a:lnTo>
                <a:lnTo>
                  <a:pt x="2386" y="2482"/>
                </a:lnTo>
                <a:lnTo>
                  <a:pt x="2282" y="2472"/>
                </a:lnTo>
                <a:lnTo>
                  <a:pt x="2182" y="2460"/>
                </a:lnTo>
                <a:lnTo>
                  <a:pt x="2082" y="2442"/>
                </a:lnTo>
                <a:lnTo>
                  <a:pt x="1984" y="2422"/>
                </a:lnTo>
                <a:lnTo>
                  <a:pt x="1886" y="2398"/>
                </a:lnTo>
                <a:lnTo>
                  <a:pt x="1792" y="2372"/>
                </a:lnTo>
                <a:lnTo>
                  <a:pt x="1698" y="2340"/>
                </a:lnTo>
                <a:lnTo>
                  <a:pt x="1604" y="2304"/>
                </a:lnTo>
                <a:lnTo>
                  <a:pt x="1514" y="2266"/>
                </a:lnTo>
                <a:lnTo>
                  <a:pt x="1424" y="2224"/>
                </a:lnTo>
                <a:lnTo>
                  <a:pt x="1336" y="2178"/>
                </a:lnTo>
                <a:lnTo>
                  <a:pt x="1250" y="2128"/>
                </a:lnTo>
                <a:lnTo>
                  <a:pt x="1166" y="2074"/>
                </a:lnTo>
                <a:lnTo>
                  <a:pt x="1082" y="2018"/>
                </a:lnTo>
                <a:lnTo>
                  <a:pt x="1002" y="1956"/>
                </a:lnTo>
                <a:lnTo>
                  <a:pt x="920" y="1892"/>
                </a:lnTo>
                <a:lnTo>
                  <a:pt x="920" y="1892"/>
                </a:lnTo>
                <a:lnTo>
                  <a:pt x="836" y="1816"/>
                </a:lnTo>
                <a:lnTo>
                  <a:pt x="754" y="1740"/>
                </a:lnTo>
                <a:lnTo>
                  <a:pt x="676" y="1660"/>
                </a:lnTo>
                <a:lnTo>
                  <a:pt x="602" y="1576"/>
                </a:lnTo>
                <a:lnTo>
                  <a:pt x="532" y="1492"/>
                </a:lnTo>
                <a:lnTo>
                  <a:pt x="468" y="1404"/>
                </a:lnTo>
                <a:lnTo>
                  <a:pt x="436" y="1360"/>
                </a:lnTo>
                <a:lnTo>
                  <a:pt x="406" y="1314"/>
                </a:lnTo>
                <a:lnTo>
                  <a:pt x="378" y="1268"/>
                </a:lnTo>
                <a:lnTo>
                  <a:pt x="350" y="1222"/>
                </a:lnTo>
                <a:lnTo>
                  <a:pt x="322" y="1174"/>
                </a:lnTo>
                <a:lnTo>
                  <a:pt x="296" y="1128"/>
                </a:lnTo>
                <a:lnTo>
                  <a:pt x="248" y="1030"/>
                </a:lnTo>
                <a:lnTo>
                  <a:pt x="204" y="930"/>
                </a:lnTo>
                <a:lnTo>
                  <a:pt x="164" y="828"/>
                </a:lnTo>
                <a:lnTo>
                  <a:pt x="128" y="724"/>
                </a:lnTo>
                <a:lnTo>
                  <a:pt x="96" y="616"/>
                </a:lnTo>
                <a:lnTo>
                  <a:pt x="68" y="508"/>
                </a:lnTo>
                <a:lnTo>
                  <a:pt x="44" y="396"/>
                </a:lnTo>
                <a:lnTo>
                  <a:pt x="44" y="396"/>
                </a:lnTo>
                <a:lnTo>
                  <a:pt x="32" y="326"/>
                </a:lnTo>
                <a:lnTo>
                  <a:pt x="24" y="256"/>
                </a:lnTo>
                <a:lnTo>
                  <a:pt x="8" y="114"/>
                </a:lnTo>
                <a:lnTo>
                  <a:pt x="8" y="114"/>
                </a:lnTo>
                <a:lnTo>
                  <a:pt x="0" y="72"/>
                </a:lnTo>
                <a:lnTo>
                  <a:pt x="0" y="7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8BC08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sp>
        <p:nvSpPr>
          <p:cNvPr id="23" name="Прямоугольник 22"/>
          <p:cNvSpPr/>
          <p:nvPr/>
        </p:nvSpPr>
        <p:spPr>
          <a:xfrm>
            <a:off x="343223" y="3923928"/>
            <a:ext cx="282696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СОКРАЩЕНИЕ РАСХОДОВ НА</a:t>
            </a:r>
            <a:endParaRPr lang="en-US" sz="1050" b="1" dirty="0">
              <a:solidFill>
                <a:srgbClr val="00808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ОРГАНИЗАЦИЮ ПИТАНИЯ ДЕТЕЙ             </a:t>
            </a:r>
            <a:r>
              <a:rPr lang="ru-RU" sz="105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(приведение в соответствие среднедневных норм на одного ребенка, сбалансированности питания)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19824" y="4924795"/>
            <a:ext cx="29679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РАСШИРЕНИЕ  ВНЕБЮДЖЕТНОЙ ДЕЯТЕЛЬНОСТИ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244309" y="1008307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814,0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44308" y="3465391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6094,0</a:t>
            </a:r>
            <a:r>
              <a:rPr lang="en-US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264057" y="1873984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7554,3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264056" y="2637044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2755,0</a:t>
            </a:r>
            <a:r>
              <a:rPr lang="en-US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23935" y="4999426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4061,1</a:t>
            </a:r>
            <a:r>
              <a:rPr lang="en-US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87505" y="5510865"/>
            <a:ext cx="2975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ВСЕГО :                                   31378,4 тыс. руб.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229200" y="4228034"/>
            <a:ext cx="107478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7100,0 </a:t>
            </a:r>
            <a:r>
              <a:rPr lang="ru-RU" sz="1050" b="1" dirty="0" err="1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тыс.руб</a:t>
            </a:r>
            <a:endParaRPr lang="ru-RU" sz="1050" b="1" dirty="0">
              <a:solidFill>
                <a:srgbClr val="FF000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/>
          </p:nvPr>
        </p:nvGraphicFramePr>
        <p:xfrm>
          <a:off x="222230" y="6243221"/>
          <a:ext cx="3598676" cy="203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" name="Прямоугольник 44"/>
          <p:cNvSpPr/>
          <p:nvPr/>
        </p:nvSpPr>
        <p:spPr>
          <a:xfrm>
            <a:off x="343223" y="5951044"/>
            <a:ext cx="5812547" cy="323165"/>
          </a:xfrm>
          <a:prstGeom prst="rect">
            <a:avLst/>
          </a:prstGeom>
          <a:solidFill>
            <a:srgbClr val="00808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2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РАСШИРЕНИЕ ВНЕБЮДЖЕТНОЙ ДЕЯТЕЛЬНОСТИ 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88640" y="8199697"/>
            <a:ext cx="403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itchFamily="2" charset="2"/>
              <a:buChar char="Ø"/>
            </a:pPr>
            <a:r>
              <a:rPr lang="ru-RU" sz="1200" b="1" i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2017 году  платные услуги оказывали  – 9 учреждений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200" b="1" i="1" dirty="0">
                <a:solidFill>
                  <a:srgbClr val="FF000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2018 году оказывать услуги планируют– 37 учреждений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67" y="7769285"/>
            <a:ext cx="1656184" cy="110553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40037" y="6629944"/>
            <a:ext cx="42684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Робототехника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Готовимся к урокам в начальной школе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Секция рафтинга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Секция </a:t>
            </a:r>
            <a:r>
              <a:rPr lang="ru-RU" sz="1000" b="1" i="1" dirty="0" err="1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скалодрома</a:t>
            </a:r>
            <a:endParaRPr lang="ru-RU" sz="1000" b="1" i="1" dirty="0">
              <a:solidFill>
                <a:srgbClr val="008080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14313" indent="-214313" algn="just">
              <a:buFont typeface="Wingdings" pitchFamily="2" charset="2"/>
              <a:buChar char="Ø"/>
            </a:pPr>
            <a:r>
              <a:rPr lang="en-US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Web-</a:t>
            </a: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сайт с нуля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Физика вокруг нас</a:t>
            </a:r>
          </a:p>
          <a:p>
            <a:pPr marL="214313" indent="-214313" algn="just">
              <a:buFont typeface="Wingdings" pitchFamily="2" charset="2"/>
              <a:buChar char="Ø"/>
            </a:pP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Консультации педагога-психолога "</a:t>
            </a:r>
            <a:r>
              <a:rPr lang="ru-RU" sz="1000" b="1" i="1" dirty="0" err="1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Сказкотерапия</a:t>
            </a:r>
            <a:r>
              <a:rPr lang="ru-RU" sz="10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"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488293" y="6385563"/>
            <a:ext cx="2677558" cy="261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b="1" i="1" dirty="0">
                <a:solidFill>
                  <a:srgbClr val="008080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Наиболее интересные платные услуги:</a:t>
            </a:r>
          </a:p>
        </p:txBody>
      </p:sp>
      <p:pic>
        <p:nvPicPr>
          <p:cNvPr id="53" name="Picture 2" descr="C:\Users\muzychuk.NFU\Desktop\41067652_Q979MemCIqTasjeZelHSzLZSQl1Q1oEnpP68q2ise8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36" y="7993941"/>
            <a:ext cx="1136800" cy="8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65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692150" y="251520"/>
            <a:ext cx="5832476" cy="323165"/>
          </a:xfrm>
          <a:prstGeom prst="rect">
            <a:avLst/>
          </a:prstGeom>
          <a:solidFill>
            <a:srgbClr val="00808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ПАРАМЕТРЫ БЮДЖЕТА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Angsana New" pitchFamily="18" charset="-34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293852"/>
              </p:ext>
            </p:extLst>
          </p:nvPr>
        </p:nvGraphicFramePr>
        <p:xfrm>
          <a:off x="681881" y="684213"/>
          <a:ext cx="3057525" cy="194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198251"/>
              </p:ext>
            </p:extLst>
          </p:nvPr>
        </p:nvGraphicFramePr>
        <p:xfrm>
          <a:off x="3861048" y="2771800"/>
          <a:ext cx="280831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558249"/>
              </p:ext>
            </p:extLst>
          </p:nvPr>
        </p:nvGraphicFramePr>
        <p:xfrm>
          <a:off x="3645024" y="684213"/>
          <a:ext cx="302433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662632"/>
              </p:ext>
            </p:extLst>
          </p:nvPr>
        </p:nvGraphicFramePr>
        <p:xfrm>
          <a:off x="678061" y="2771800"/>
          <a:ext cx="3240760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92149" y="4991293"/>
            <a:ext cx="5832477" cy="307585"/>
          </a:xfrm>
          <a:prstGeom prst="rect">
            <a:avLst/>
          </a:prstGeom>
          <a:solidFill>
            <a:srgbClr val="00808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Angsana New" pitchFamily="18" charset="-34"/>
              </a:rPr>
              <a:t>ФИНАНСОВАЯ   ГРАМОТНОСТЬ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Angsana New" pitchFamily="18" charset="-34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47" y="5436096"/>
            <a:ext cx="2823979" cy="23042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0688" y="5353630"/>
            <a:ext cx="29877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 smtClean="0">
                <a:solidFill>
                  <a:srgbClr val="0000FF"/>
                </a:solidFill>
              </a:rPr>
              <a:t>На сайте </a:t>
            </a:r>
            <a:r>
              <a:rPr lang="ru-RU" sz="900" b="1" i="1" dirty="0">
                <a:solidFill>
                  <a:srgbClr val="0000FF"/>
                </a:solidFill>
              </a:rPr>
              <a:t>финансового управления появился новый раздел «Финансовой грамотности», который позволит повысить уровень финансовой грамотности населения. Проводятся круглые столы, семинары.</a:t>
            </a:r>
          </a:p>
          <a:p>
            <a:endParaRPr lang="ru-RU" dirty="0"/>
          </a:p>
        </p:txBody>
      </p:sp>
      <p:pic>
        <p:nvPicPr>
          <p:cNvPr id="18" name="Picture 5" descr="C:\Users\muzychuk.NFU\AppData\Local\Temp\Финансовая грамотность и игра на командообразование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71" y="6453336"/>
            <a:ext cx="1728193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755871" y="6090838"/>
            <a:ext cx="1728739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i="1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Финансовая грамотность и игра на </a:t>
            </a:r>
            <a:r>
              <a:rPr lang="ru-RU" sz="900" b="1" i="1" dirty="0" err="1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командообразование</a:t>
            </a:r>
            <a:endParaRPr lang="ru-RU" sz="900" b="1" i="1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4" descr="C:\Users\muzychuk.NFU\AppData\Local\Temp\Финансовая грамотность НАП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92" y="7526619"/>
            <a:ext cx="2366906" cy="129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03553" y="8152478"/>
            <a:ext cx="1152318" cy="5078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i="1" dirty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Открытый урок «Ты-предприниматель»</a:t>
            </a:r>
          </a:p>
        </p:txBody>
      </p:sp>
      <p:pic>
        <p:nvPicPr>
          <p:cNvPr id="22" name="Picture 2" descr="C:\Users\muzychuk.NFU\AppData\Local\Temp\«Start-up. Финансовое и производственное планирование» СОШ №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7003542"/>
            <a:ext cx="1410807" cy="8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08281" y="6594895"/>
            <a:ext cx="1423214" cy="5078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i="1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Финансовое и производственное планирование СОШ №5</a:t>
            </a:r>
            <a:endParaRPr lang="ru-RU" sz="900" b="1" i="1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Picture 3" descr="C:\Users\muzychuk.NFU\AppData\Local\Temp\Фин. Грамотность. Форум Новокуб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75" y="7800788"/>
            <a:ext cx="1811351" cy="101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918821" y="7898563"/>
            <a:ext cx="952488" cy="50783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900" b="1" i="1" dirty="0" smtClean="0"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ФОРУМ «Финансовая грамотность»</a:t>
            </a:r>
            <a:endParaRPr lang="ru-RU" sz="900" b="1" i="1" dirty="0"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1119" y="2051720"/>
            <a:ext cx="5832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kern="0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cs typeface="Times New Roman" pitchFamily="18" charset="0"/>
              </a:rPr>
              <a:t>Открытые государственные и муниципальные информационные ресурсы</a:t>
            </a:r>
            <a:endParaRPr lang="ru-RU" sz="1200" b="1" cap="all" dirty="0">
              <a:ln w="9000" cmpd="sng">
                <a:solidFill>
                  <a:srgbClr val="7030A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587788"/>
              </p:ext>
            </p:extLst>
          </p:nvPr>
        </p:nvGraphicFramePr>
        <p:xfrm>
          <a:off x="489136" y="2471196"/>
          <a:ext cx="1337394" cy="656261"/>
        </p:xfrm>
        <a:graphic>
          <a:graphicData uri="http://schemas.openxmlformats.org/drawingml/2006/table">
            <a:tbl>
              <a:tblPr firstRow="1" bandRow="1"/>
              <a:tblGrid>
                <a:gridCol w="1337394"/>
              </a:tblGrid>
              <a:tr h="32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Президент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России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</a:tr>
              <a:tr h="3362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100" b="1" dirty="0" smtClean="0">
                          <a:latin typeface="Times New Roman" pitchFamily="18" charset="0"/>
                          <a:cs typeface="Times New Roman" pitchFamily="18" charset="0"/>
                        </a:rPr>
                        <a:t>kremlin.ru</a:t>
                      </a:r>
                      <a:endParaRPr lang="ru-RU" sz="11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5" descr="C:\Documents and Settings\muzychuk.FUNKUB\Рабочий стол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60" y="3131840"/>
            <a:ext cx="1337395" cy="45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24130"/>
              </p:ext>
            </p:extLst>
          </p:nvPr>
        </p:nvGraphicFramePr>
        <p:xfrm>
          <a:off x="524808" y="3652338"/>
          <a:ext cx="1337394" cy="325120"/>
        </p:xfrm>
        <a:graphic>
          <a:graphicData uri="http://schemas.openxmlformats.org/drawingml/2006/table">
            <a:tbl>
              <a:tblPr firstRow="1" bandRow="1"/>
              <a:tblGrid>
                <a:gridCol w="1337394"/>
              </a:tblGrid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open.gov.ru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54861"/>
              </p:ext>
            </p:extLst>
          </p:nvPr>
        </p:nvGraphicFramePr>
        <p:xfrm>
          <a:off x="541670" y="3995936"/>
          <a:ext cx="1337396" cy="824132"/>
        </p:xfrm>
        <a:graphic>
          <a:graphicData uri="http://schemas.openxmlformats.org/drawingml/2006/table">
            <a:tbl>
              <a:tblPr firstRow="1" bandRow="1"/>
              <a:tblGrid>
                <a:gridCol w="1337396"/>
              </a:tblGrid>
              <a:tr h="5123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Министерство</a:t>
                      </a:r>
                      <a:r>
                        <a:rPr lang="ru-RU" sz="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финансов Российской Федерации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</a:tr>
              <a:tr h="290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minfin.ru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394095"/>
              </p:ext>
            </p:extLst>
          </p:nvPr>
        </p:nvGraphicFramePr>
        <p:xfrm>
          <a:off x="563050" y="4860032"/>
          <a:ext cx="1337394" cy="686972"/>
        </p:xfrm>
        <a:graphic>
          <a:graphicData uri="http://schemas.openxmlformats.org/drawingml/2006/table">
            <a:tbl>
              <a:tblPr firstRow="1" bandRow="1"/>
              <a:tblGrid>
                <a:gridCol w="1337394"/>
              </a:tblGrid>
              <a:tr h="396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Федеральное казначейство</a:t>
                      </a: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</a:tr>
              <a:tr h="290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roskazna.ru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C:\Documents and Settings\muzychuk.FUNKUB\Рабочий стол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5652120"/>
            <a:ext cx="1278434" cy="4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28701"/>
              </p:ext>
            </p:extLst>
          </p:nvPr>
        </p:nvGraphicFramePr>
        <p:xfrm>
          <a:off x="524808" y="6150637"/>
          <a:ext cx="1337394" cy="325120"/>
        </p:xfrm>
        <a:graphic>
          <a:graphicData uri="http://schemas.openxmlformats.org/drawingml/2006/table">
            <a:tbl>
              <a:tblPr firstRow="1" bandRow="1"/>
              <a:tblGrid>
                <a:gridCol w="1337394"/>
              </a:tblGrid>
              <a:tr h="325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budget.gov.ru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42838"/>
              </p:ext>
            </p:extLst>
          </p:nvPr>
        </p:nvGraphicFramePr>
        <p:xfrm>
          <a:off x="491555" y="6584262"/>
          <a:ext cx="1337395" cy="1290255"/>
        </p:xfrm>
        <a:graphic>
          <a:graphicData uri="http://schemas.openxmlformats.org/drawingml/2006/table">
            <a:tbl>
              <a:tblPr firstRow="1" bandRow="1"/>
              <a:tblGrid>
                <a:gridCol w="1337395"/>
              </a:tblGrid>
              <a:tr h="9995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Официальный сайт для размещения информации о государственных (муниципальных) учреждениях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/>
                    </a:solidFill>
                  </a:tcPr>
                </a:tc>
              </a:tr>
              <a:tr h="2907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bus</a:t>
                      </a:r>
                      <a:r>
                        <a:rPr lang="ru-RU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9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gov.ru</a:t>
                      </a:r>
                      <a:endParaRPr lang="ru-RU" sz="9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A2BF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02" y="8041643"/>
            <a:ext cx="1184100" cy="92932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99930" y="2483768"/>
            <a:ext cx="4465042" cy="474368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1108" dirty="0">
                <a:solidFill>
                  <a:srgbClr val="404040"/>
                </a:solidFill>
              </a:rPr>
              <a:t>- </a:t>
            </a:r>
            <a:r>
              <a:rPr lang="ru" sz="900" dirty="0">
                <a:solidFill>
                  <a:srgbClr val="404040"/>
                </a:solidFill>
              </a:rPr>
              <a:t>Бюджетные послания Президента Российской Федерации, Указы Президента Российской Федерации от 7 мая 2012 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09861" y="3242834"/>
            <a:ext cx="4465042" cy="379872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900" dirty="0">
                <a:solidFill>
                  <a:srgbClr val="404040"/>
                </a:solidFill>
              </a:rPr>
              <a:t>- о проекте «Бюджет для граждан», обсуждения и события по вопросу отрытых данных (повышения уровня информационной открытости федеральных ведомств)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27828" y="3995936"/>
            <a:ext cx="4465042" cy="60752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1108" dirty="0">
                <a:solidFill>
                  <a:srgbClr val="404040"/>
                </a:solidFill>
              </a:rPr>
              <a:t>- </a:t>
            </a:r>
            <a:r>
              <a:rPr lang="ru" sz="900" dirty="0">
                <a:solidFill>
                  <a:srgbClr val="404040"/>
                </a:solidFill>
              </a:rPr>
              <a:t>о федеральном бюджете, бюджетной политике, электронном бюджете, Резервном фонде и Фонде национального благосостояния, а также иная информация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16832" y="4860032"/>
            <a:ext cx="4465042" cy="44297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900" dirty="0"/>
              <a:t>- о бюджетах и бюджетном процессе в Российской Федерации (включая бюджеты субъектов Российской Федерации и бюджеты муниципальных образований)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95454" y="5698208"/>
            <a:ext cx="4465042" cy="8900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1108" dirty="0"/>
              <a:t>- </a:t>
            </a:r>
            <a:r>
              <a:rPr lang="ru" sz="900" dirty="0"/>
              <a:t>об исполнении федерального бюджета, кассовом обслуживании исполнения бюджетов бюджетной системы Российской Федерации, предварительном и текущем контроле за ведением операций со средствами федерального бюджета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16832" y="6584262"/>
            <a:ext cx="4465042" cy="108638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900" dirty="0"/>
              <a:t>- общая статистика по видам и типам учреждений в разрезе регионов и видов деятельности учреждений, информация по учреждениям, оказывающим определенную услугу (выполняющим определенную работу) в разрезе регионов и видов деятельности учреждений, информация об общей стоимости имущества учреждений в зависимости от учредителя, региона и типа учреждения, рейтинг государственных (муниципальных) учреждений по платным и бесплатным услугам, сформированный на основании </a:t>
            </a:r>
            <a:r>
              <a:rPr lang="ru" sz="900" dirty="0" smtClean="0"/>
              <a:t>оценок</a:t>
            </a:r>
            <a:endParaRPr lang="ru" sz="9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16832" y="8108887"/>
            <a:ext cx="4465042" cy="794841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/>
          <a:p>
            <a:pPr algn="just"/>
            <a:r>
              <a:rPr lang="ru" sz="1108" dirty="0"/>
              <a:t>- </a:t>
            </a:r>
            <a:r>
              <a:rPr lang="ru" sz="900" dirty="0"/>
              <a:t>представляет собой площадку для общественного обсуждения предлагаемых в Бюджетный кодекс Российской Федерации изменений, анализа лучшего опыта, полученного в данной сфере на текущий момент, а также базу информационно-аналитических материалов, посвященных вопросам реализации положений действующей редакции Бюджетного кодекса Российской Федерации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38" y="193973"/>
            <a:ext cx="2088232" cy="182923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11119" y="168174"/>
            <a:ext cx="3552556" cy="323165"/>
          </a:xfrm>
          <a:prstGeom prst="rect">
            <a:avLst/>
          </a:prstGeom>
          <a:solidFill>
            <a:srgbClr val="008080"/>
          </a:solidFill>
        </p:spPr>
        <p:txBody>
          <a:bodyPr wrap="square" anchor="ctr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ОТКРЫТОСТЬ  БЮДЖЕТА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Angsana New" pitchFamily="18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3007" y="561202"/>
            <a:ext cx="1944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i="1" dirty="0">
                <a:solidFill>
                  <a:srgbClr val="008080"/>
                </a:solidFill>
              </a:rPr>
              <a:t>С 2012 года на сайте финансового управления муниципального образования Новокубанский район в сети Интернет размещается информация в доступной для граждан района форме «Бюджет для граждан», различная информация о параметрах бюджета в графическом виде </a:t>
            </a:r>
            <a:endParaRPr lang="ru-RU" sz="900" dirty="0">
              <a:solidFill>
                <a:srgbClr val="008080"/>
              </a:solidFill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76" y="561202"/>
            <a:ext cx="1792499" cy="143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9331" y="1499660"/>
            <a:ext cx="2791695" cy="188276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РАЗРАБОТЧИК</a:t>
            </a: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Финансовое управление администрации </a:t>
            </a:r>
            <a:endParaRPr lang="en-US" sz="1662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Муниципального образования Новокубанский район</a:t>
            </a:r>
          </a:p>
          <a:p>
            <a:pPr algn="ctr">
              <a:defRPr/>
            </a:pPr>
            <a:endParaRPr lang="ru-RU" sz="1662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0438" y="542054"/>
            <a:ext cx="5362282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62" b="1" kern="0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sz="1662" b="1" cap="all" dirty="0">
              <a:ln w="90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41026" y="1499660"/>
            <a:ext cx="2791695" cy="2905860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МЕСТОНАХОЖДЕНИЕ</a:t>
            </a: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г. Новокубанск,</a:t>
            </a: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 ул. Первомайская, 124</a:t>
            </a:r>
            <a:endParaRPr lang="en-US" sz="1662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62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КОНТАКТНЫЙ ТЕЛЕФОН</a:t>
            </a:r>
            <a:r>
              <a:rPr lang="en-US" sz="1662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ФАКС</a:t>
            </a:r>
            <a:endParaRPr lang="en-US" sz="1662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8(86195)3-01-51</a:t>
            </a:r>
          </a:p>
          <a:p>
            <a:pPr algn="ctr">
              <a:defRPr/>
            </a:pPr>
            <a:endParaRPr lang="ru-RU" sz="1662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62" b="1" dirty="0">
                <a:latin typeface="Times New Roman" pitchFamily="18" charset="0"/>
                <a:cs typeface="Times New Roman" pitchFamily="18" charset="0"/>
              </a:rPr>
              <a:t>АДРЕС ЭЛЕКТРОННОЙ ПОЧТЫ</a:t>
            </a:r>
          </a:p>
          <a:p>
            <a:pPr algn="ctr">
              <a:defRPr/>
            </a:pPr>
            <a:r>
              <a:rPr lang="en-US" sz="1662" b="1" dirty="0">
                <a:latin typeface="Times New Roman" pitchFamily="18" charset="0"/>
                <a:cs typeface="Times New Roman" pitchFamily="18" charset="0"/>
              </a:rPr>
              <a:t>funovk@gmail.com</a:t>
            </a:r>
            <a:endParaRPr lang="ru-RU" sz="1662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Documents and Settings\muzychuk.FUNKUB\Рабочий стол\left_navb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42" y="5220072"/>
            <a:ext cx="3312367" cy="2643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5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3375" y="251520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8080"/>
                </a:solidFill>
                <a:cs typeface="Times New Roman" panose="02020603050405020304" pitchFamily="18" charset="0"/>
              </a:rPr>
              <a:t>НАЗНАЧЕНИЕ «БЮДЖЕТА ДЛЯ ГРАЖДАН» </a:t>
            </a:r>
          </a:p>
        </p:txBody>
      </p: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3261110" y="789149"/>
            <a:ext cx="2904740" cy="1151172"/>
            <a:chOff x="741" y="401"/>
            <a:chExt cx="12623" cy="1482"/>
          </a:xfrm>
        </p:grpSpPr>
        <p:sp>
          <p:nvSpPr>
            <p:cNvPr id="20" name="Freeform 6"/>
            <p:cNvSpPr>
              <a:spLocks/>
            </p:cNvSpPr>
            <p:nvPr/>
          </p:nvSpPr>
          <p:spPr bwMode="auto">
            <a:xfrm>
              <a:off x="741" y="401"/>
              <a:ext cx="6009" cy="1482"/>
            </a:xfrm>
            <a:custGeom>
              <a:avLst/>
              <a:gdLst>
                <a:gd name="T0" fmla="+- 0 4267 741"/>
                <a:gd name="T1" fmla="*/ T0 w 4408"/>
                <a:gd name="T2" fmla="+- 0 270 270"/>
                <a:gd name="T3" fmla="*/ 270 h 1763"/>
                <a:gd name="T4" fmla="+- 0 741 741"/>
                <a:gd name="T5" fmla="*/ T4 w 4408"/>
                <a:gd name="T6" fmla="+- 0 270 270"/>
                <a:gd name="T7" fmla="*/ 270 h 1763"/>
                <a:gd name="T8" fmla="+- 0 1623 741"/>
                <a:gd name="T9" fmla="*/ T8 w 4408"/>
                <a:gd name="T10" fmla="+- 0 1151 270"/>
                <a:gd name="T11" fmla="*/ 1151 h 1763"/>
                <a:gd name="T12" fmla="+- 0 741 741"/>
                <a:gd name="T13" fmla="*/ T12 w 4408"/>
                <a:gd name="T14" fmla="+- 0 2033 270"/>
                <a:gd name="T15" fmla="*/ 2033 h 1763"/>
                <a:gd name="T16" fmla="+- 0 4267 741"/>
                <a:gd name="T17" fmla="*/ T16 w 4408"/>
                <a:gd name="T18" fmla="+- 0 2033 270"/>
                <a:gd name="T19" fmla="*/ 2033 h 1763"/>
                <a:gd name="T20" fmla="+- 0 5148 741"/>
                <a:gd name="T21" fmla="*/ T20 w 4408"/>
                <a:gd name="T22" fmla="+- 0 1151 270"/>
                <a:gd name="T23" fmla="*/ 1151 h 1763"/>
                <a:gd name="T24" fmla="+- 0 4267 741"/>
                <a:gd name="T25" fmla="*/ T24 w 4408"/>
                <a:gd name="T26" fmla="+- 0 270 270"/>
                <a:gd name="T27" fmla="*/ 270 h 17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408" h="1763">
                  <a:moveTo>
                    <a:pt x="3526" y="0"/>
                  </a:moveTo>
                  <a:lnTo>
                    <a:pt x="0" y="0"/>
                  </a:lnTo>
                  <a:lnTo>
                    <a:pt x="882" y="881"/>
                  </a:lnTo>
                  <a:lnTo>
                    <a:pt x="0" y="1763"/>
                  </a:lnTo>
                  <a:lnTo>
                    <a:pt x="3526" y="1763"/>
                  </a:lnTo>
                  <a:lnTo>
                    <a:pt x="4407" y="881"/>
                  </a:lnTo>
                  <a:lnTo>
                    <a:pt x="3526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5436" y="419"/>
              <a:ext cx="7928" cy="1464"/>
            </a:xfrm>
            <a:custGeom>
              <a:avLst/>
              <a:gdLst>
                <a:gd name="T0" fmla="+- 0 12633 4575"/>
                <a:gd name="T1" fmla="*/ T0 w 8789"/>
                <a:gd name="T2" fmla="+- 0 420 420"/>
                <a:gd name="T3" fmla="*/ 420 h 1464"/>
                <a:gd name="T4" fmla="+- 0 4575 4575"/>
                <a:gd name="T5" fmla="*/ T4 w 8789"/>
                <a:gd name="T6" fmla="+- 0 420 420"/>
                <a:gd name="T7" fmla="*/ 420 h 1464"/>
                <a:gd name="T8" fmla="+- 0 5307 4575"/>
                <a:gd name="T9" fmla="*/ T8 w 8789"/>
                <a:gd name="T10" fmla="+- 0 1151 420"/>
                <a:gd name="T11" fmla="*/ 1151 h 1464"/>
                <a:gd name="T12" fmla="+- 0 4575 4575"/>
                <a:gd name="T13" fmla="*/ T12 w 8789"/>
                <a:gd name="T14" fmla="+- 0 1883 420"/>
                <a:gd name="T15" fmla="*/ 1883 h 1464"/>
                <a:gd name="T16" fmla="+- 0 12633 4575"/>
                <a:gd name="T17" fmla="*/ T16 w 8789"/>
                <a:gd name="T18" fmla="+- 0 1883 420"/>
                <a:gd name="T19" fmla="*/ 1883 h 1464"/>
                <a:gd name="T20" fmla="+- 0 13364 4575"/>
                <a:gd name="T21" fmla="*/ T20 w 8789"/>
                <a:gd name="T22" fmla="+- 0 1151 420"/>
                <a:gd name="T23" fmla="*/ 1151 h 1464"/>
                <a:gd name="T24" fmla="+- 0 12633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8058" y="0"/>
                  </a:moveTo>
                  <a:lnTo>
                    <a:pt x="0" y="0"/>
                  </a:lnTo>
                  <a:lnTo>
                    <a:pt x="732" y="731"/>
                  </a:lnTo>
                  <a:lnTo>
                    <a:pt x="0" y="1463"/>
                  </a:lnTo>
                  <a:lnTo>
                    <a:pt x="8058" y="1463"/>
                  </a:lnTo>
                  <a:lnTo>
                    <a:pt x="8789" y="731"/>
                  </a:lnTo>
                  <a:lnTo>
                    <a:pt x="8058" y="0"/>
                  </a:lnTo>
                  <a:close/>
                </a:path>
              </a:pathLst>
            </a:custGeom>
            <a:solidFill>
              <a:srgbClr val="EBF3FC">
                <a:alpha val="9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"/>
            <p:cNvSpPr>
              <a:spLocks/>
            </p:cNvSpPr>
            <p:nvPr/>
          </p:nvSpPr>
          <p:spPr bwMode="auto">
            <a:xfrm>
              <a:off x="4575" y="419"/>
              <a:ext cx="8789" cy="1464"/>
            </a:xfrm>
            <a:custGeom>
              <a:avLst/>
              <a:gdLst>
                <a:gd name="T0" fmla="+- 0 4575 4575"/>
                <a:gd name="T1" fmla="*/ T0 w 8789"/>
                <a:gd name="T2" fmla="+- 0 420 420"/>
                <a:gd name="T3" fmla="*/ 420 h 1464"/>
                <a:gd name="T4" fmla="+- 0 12633 4575"/>
                <a:gd name="T5" fmla="*/ T4 w 8789"/>
                <a:gd name="T6" fmla="+- 0 420 420"/>
                <a:gd name="T7" fmla="*/ 420 h 1464"/>
                <a:gd name="T8" fmla="+- 0 13364 4575"/>
                <a:gd name="T9" fmla="*/ T8 w 8789"/>
                <a:gd name="T10" fmla="+- 0 1151 420"/>
                <a:gd name="T11" fmla="*/ 1151 h 1464"/>
                <a:gd name="T12" fmla="+- 0 12633 4575"/>
                <a:gd name="T13" fmla="*/ T12 w 8789"/>
                <a:gd name="T14" fmla="+- 0 1883 420"/>
                <a:gd name="T15" fmla="*/ 1883 h 1464"/>
                <a:gd name="T16" fmla="+- 0 4575 4575"/>
                <a:gd name="T17" fmla="*/ T16 w 8789"/>
                <a:gd name="T18" fmla="+- 0 1883 420"/>
                <a:gd name="T19" fmla="*/ 1883 h 1464"/>
                <a:gd name="T20" fmla="+- 0 5307 4575"/>
                <a:gd name="T21" fmla="*/ T20 w 8789"/>
                <a:gd name="T22" fmla="+- 0 1151 420"/>
                <a:gd name="T23" fmla="*/ 1151 h 1464"/>
                <a:gd name="T24" fmla="+- 0 4575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0" y="0"/>
                  </a:moveTo>
                  <a:lnTo>
                    <a:pt x="8058" y="0"/>
                  </a:lnTo>
                  <a:lnTo>
                    <a:pt x="8789" y="731"/>
                  </a:lnTo>
                  <a:lnTo>
                    <a:pt x="8058" y="1463"/>
                  </a:lnTo>
                  <a:lnTo>
                    <a:pt x="0" y="1463"/>
                  </a:lnTo>
                  <a:lnTo>
                    <a:pt x="732" y="7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EBF3F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2035" y="401"/>
              <a:ext cx="3817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900" b="1" dirty="0" smtClean="0">
                  <a:cs typeface="Times New Roman" panose="02020603050405020304" pitchFamily="18" charset="0"/>
                </a:rPr>
                <a:t>Для </a:t>
              </a:r>
              <a:r>
                <a:rPr lang="ru-RU" sz="900" b="1" i="1" dirty="0" smtClean="0">
                  <a:cs typeface="Times New Roman" panose="02020603050405020304" pitchFamily="18" charset="0"/>
                </a:rPr>
                <a:t>общественных организаций, органов  власти, экспертов, использующих       данные о бюджете</a:t>
              </a:r>
              <a:endParaRPr lang="ru-RU" sz="900" b="1" dirty="0" smtClean="0">
                <a:cs typeface="Times New Roman" panose="02020603050405020304" pitchFamily="18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7255" y="555"/>
              <a:ext cx="4671" cy="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900" dirty="0" smtClean="0">
                  <a:cs typeface="Times New Roman" panose="02020603050405020304" pitchFamily="18" charset="0"/>
                </a:rPr>
                <a:t>•Доступ к информации о бюджете </a:t>
              </a:r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•Обеспечение достоверного сравнения бюджетных данных </a:t>
              </a:r>
              <a:endParaRPr lang="ru-RU" sz="9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5"/>
          <p:cNvGrpSpPr>
            <a:grpSpLocks/>
          </p:cNvGrpSpPr>
          <p:nvPr/>
        </p:nvGrpSpPr>
        <p:grpSpPr bwMode="auto">
          <a:xfrm>
            <a:off x="333375" y="788374"/>
            <a:ext cx="3135949" cy="1151947"/>
            <a:chOff x="818" y="400"/>
            <a:chExt cx="12546" cy="1483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818" y="400"/>
              <a:ext cx="4408" cy="1483"/>
            </a:xfrm>
            <a:custGeom>
              <a:avLst/>
              <a:gdLst>
                <a:gd name="T0" fmla="+- 0 4267 741"/>
                <a:gd name="T1" fmla="*/ T0 w 4408"/>
                <a:gd name="T2" fmla="+- 0 270 270"/>
                <a:gd name="T3" fmla="*/ 270 h 1763"/>
                <a:gd name="T4" fmla="+- 0 741 741"/>
                <a:gd name="T5" fmla="*/ T4 w 4408"/>
                <a:gd name="T6" fmla="+- 0 270 270"/>
                <a:gd name="T7" fmla="*/ 270 h 1763"/>
                <a:gd name="T8" fmla="+- 0 1623 741"/>
                <a:gd name="T9" fmla="*/ T8 w 4408"/>
                <a:gd name="T10" fmla="+- 0 1151 270"/>
                <a:gd name="T11" fmla="*/ 1151 h 1763"/>
                <a:gd name="T12" fmla="+- 0 741 741"/>
                <a:gd name="T13" fmla="*/ T12 w 4408"/>
                <a:gd name="T14" fmla="+- 0 2033 270"/>
                <a:gd name="T15" fmla="*/ 2033 h 1763"/>
                <a:gd name="T16" fmla="+- 0 4267 741"/>
                <a:gd name="T17" fmla="*/ T16 w 4408"/>
                <a:gd name="T18" fmla="+- 0 2033 270"/>
                <a:gd name="T19" fmla="*/ 2033 h 1763"/>
                <a:gd name="T20" fmla="+- 0 5148 741"/>
                <a:gd name="T21" fmla="*/ T20 w 4408"/>
                <a:gd name="T22" fmla="+- 0 1151 270"/>
                <a:gd name="T23" fmla="*/ 1151 h 1763"/>
                <a:gd name="T24" fmla="+- 0 4267 741"/>
                <a:gd name="T25" fmla="*/ T24 w 4408"/>
                <a:gd name="T26" fmla="+- 0 270 270"/>
                <a:gd name="T27" fmla="*/ 270 h 17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408" h="1763">
                  <a:moveTo>
                    <a:pt x="3526" y="0"/>
                  </a:moveTo>
                  <a:lnTo>
                    <a:pt x="0" y="0"/>
                  </a:lnTo>
                  <a:lnTo>
                    <a:pt x="882" y="881"/>
                  </a:lnTo>
                  <a:lnTo>
                    <a:pt x="0" y="1763"/>
                  </a:lnTo>
                  <a:lnTo>
                    <a:pt x="3526" y="1763"/>
                  </a:lnTo>
                  <a:lnTo>
                    <a:pt x="4407" y="881"/>
                  </a:lnTo>
                  <a:lnTo>
                    <a:pt x="3526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 dirty="0">
                <a:cs typeface="Times New Roman" panose="02020603050405020304" pitchFamily="18" charset="0"/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4258" y="419"/>
              <a:ext cx="9106" cy="1464"/>
            </a:xfrm>
            <a:custGeom>
              <a:avLst/>
              <a:gdLst>
                <a:gd name="T0" fmla="+- 0 12633 4575"/>
                <a:gd name="T1" fmla="*/ T0 w 8789"/>
                <a:gd name="T2" fmla="+- 0 420 420"/>
                <a:gd name="T3" fmla="*/ 420 h 1464"/>
                <a:gd name="T4" fmla="+- 0 4575 4575"/>
                <a:gd name="T5" fmla="*/ T4 w 8789"/>
                <a:gd name="T6" fmla="+- 0 420 420"/>
                <a:gd name="T7" fmla="*/ 420 h 1464"/>
                <a:gd name="T8" fmla="+- 0 5307 4575"/>
                <a:gd name="T9" fmla="*/ T8 w 8789"/>
                <a:gd name="T10" fmla="+- 0 1151 420"/>
                <a:gd name="T11" fmla="*/ 1151 h 1464"/>
                <a:gd name="T12" fmla="+- 0 4575 4575"/>
                <a:gd name="T13" fmla="*/ T12 w 8789"/>
                <a:gd name="T14" fmla="+- 0 1883 420"/>
                <a:gd name="T15" fmla="*/ 1883 h 1464"/>
                <a:gd name="T16" fmla="+- 0 12633 4575"/>
                <a:gd name="T17" fmla="*/ T16 w 8789"/>
                <a:gd name="T18" fmla="+- 0 1883 420"/>
                <a:gd name="T19" fmla="*/ 1883 h 1464"/>
                <a:gd name="T20" fmla="+- 0 13364 4575"/>
                <a:gd name="T21" fmla="*/ T20 w 8789"/>
                <a:gd name="T22" fmla="+- 0 1151 420"/>
                <a:gd name="T23" fmla="*/ 1151 h 1464"/>
                <a:gd name="T24" fmla="+- 0 12633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8058" y="0"/>
                  </a:moveTo>
                  <a:lnTo>
                    <a:pt x="0" y="0"/>
                  </a:lnTo>
                  <a:lnTo>
                    <a:pt x="732" y="731"/>
                  </a:lnTo>
                  <a:lnTo>
                    <a:pt x="0" y="1463"/>
                  </a:lnTo>
                  <a:lnTo>
                    <a:pt x="8058" y="1463"/>
                  </a:lnTo>
                  <a:lnTo>
                    <a:pt x="8789" y="731"/>
                  </a:lnTo>
                  <a:lnTo>
                    <a:pt x="8058" y="0"/>
                  </a:lnTo>
                  <a:close/>
                </a:path>
              </a:pathLst>
            </a:custGeom>
            <a:solidFill>
              <a:srgbClr val="EBF3FC">
                <a:alpha val="9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4575" y="419"/>
              <a:ext cx="8789" cy="1464"/>
            </a:xfrm>
            <a:custGeom>
              <a:avLst/>
              <a:gdLst>
                <a:gd name="T0" fmla="+- 0 4575 4575"/>
                <a:gd name="T1" fmla="*/ T0 w 8789"/>
                <a:gd name="T2" fmla="+- 0 420 420"/>
                <a:gd name="T3" fmla="*/ 420 h 1464"/>
                <a:gd name="T4" fmla="+- 0 12633 4575"/>
                <a:gd name="T5" fmla="*/ T4 w 8789"/>
                <a:gd name="T6" fmla="+- 0 420 420"/>
                <a:gd name="T7" fmla="*/ 420 h 1464"/>
                <a:gd name="T8" fmla="+- 0 13364 4575"/>
                <a:gd name="T9" fmla="*/ T8 w 8789"/>
                <a:gd name="T10" fmla="+- 0 1151 420"/>
                <a:gd name="T11" fmla="*/ 1151 h 1464"/>
                <a:gd name="T12" fmla="+- 0 12633 4575"/>
                <a:gd name="T13" fmla="*/ T12 w 8789"/>
                <a:gd name="T14" fmla="+- 0 1883 420"/>
                <a:gd name="T15" fmla="*/ 1883 h 1464"/>
                <a:gd name="T16" fmla="+- 0 4575 4575"/>
                <a:gd name="T17" fmla="*/ T16 w 8789"/>
                <a:gd name="T18" fmla="+- 0 1883 420"/>
                <a:gd name="T19" fmla="*/ 1883 h 1464"/>
                <a:gd name="T20" fmla="+- 0 5307 4575"/>
                <a:gd name="T21" fmla="*/ T20 w 8789"/>
                <a:gd name="T22" fmla="+- 0 1151 420"/>
                <a:gd name="T23" fmla="*/ 1151 h 1464"/>
                <a:gd name="T24" fmla="+- 0 4575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0" y="0"/>
                  </a:moveTo>
                  <a:lnTo>
                    <a:pt x="8058" y="0"/>
                  </a:lnTo>
                  <a:lnTo>
                    <a:pt x="8789" y="731"/>
                  </a:lnTo>
                  <a:lnTo>
                    <a:pt x="8058" y="1463"/>
                  </a:lnTo>
                  <a:lnTo>
                    <a:pt x="0" y="1463"/>
                  </a:lnTo>
                  <a:lnTo>
                    <a:pt x="732" y="7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EBF3F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1682" y="907"/>
              <a:ext cx="2893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900" b="1" i="1" dirty="0" smtClean="0">
                  <a:cs typeface="Times New Roman" panose="02020603050405020304" pitchFamily="18" charset="0"/>
                </a:rPr>
                <a:t>Для государства </a:t>
              </a:r>
              <a:endParaRPr lang="ru-RU" sz="900" dirty="0" smtClean="0">
                <a:cs typeface="Times New Roman" panose="02020603050405020304" pitchFamily="18" charset="0"/>
              </a:endParaRPr>
            </a:p>
          </p:txBody>
        </p:sp>
        <p:sp>
          <p:nvSpPr>
            <p:cNvPr id="31" name="Text Box 10"/>
            <p:cNvSpPr txBox="1">
              <a:spLocks noChangeArrowheads="1"/>
            </p:cNvSpPr>
            <p:nvPr/>
          </p:nvSpPr>
          <p:spPr bwMode="auto">
            <a:xfrm>
              <a:off x="5594" y="496"/>
              <a:ext cx="6937" cy="1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900" dirty="0" smtClean="0">
                  <a:cs typeface="Times New Roman" panose="02020603050405020304" pitchFamily="18" charset="0"/>
                </a:rPr>
                <a:t>• Информирование граждан о принимаемых решениях</a:t>
              </a: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 • Обеспечение прозрачности, открытости бюджетного процесса </a:t>
              </a:r>
            </a:p>
            <a:p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 Повышение доверия населения</a:t>
              </a: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 Вовлечение граждан в принятие решений </a:t>
              </a:r>
              <a:endParaRPr lang="ru-RU" sz="900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5"/>
          <p:cNvGrpSpPr>
            <a:grpSpLocks/>
          </p:cNvGrpSpPr>
          <p:nvPr/>
        </p:nvGrpSpPr>
        <p:grpSpPr bwMode="auto">
          <a:xfrm>
            <a:off x="333375" y="2228703"/>
            <a:ext cx="5832475" cy="1191594"/>
            <a:chOff x="741" y="270"/>
            <a:chExt cx="12623" cy="1613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741" y="270"/>
              <a:ext cx="3492" cy="1613"/>
            </a:xfrm>
            <a:custGeom>
              <a:avLst/>
              <a:gdLst>
                <a:gd name="T0" fmla="+- 0 4267 741"/>
                <a:gd name="T1" fmla="*/ T0 w 4408"/>
                <a:gd name="T2" fmla="+- 0 270 270"/>
                <a:gd name="T3" fmla="*/ 270 h 1763"/>
                <a:gd name="T4" fmla="+- 0 741 741"/>
                <a:gd name="T5" fmla="*/ T4 w 4408"/>
                <a:gd name="T6" fmla="+- 0 270 270"/>
                <a:gd name="T7" fmla="*/ 270 h 1763"/>
                <a:gd name="T8" fmla="+- 0 1623 741"/>
                <a:gd name="T9" fmla="*/ T8 w 4408"/>
                <a:gd name="T10" fmla="+- 0 1151 270"/>
                <a:gd name="T11" fmla="*/ 1151 h 1763"/>
                <a:gd name="T12" fmla="+- 0 741 741"/>
                <a:gd name="T13" fmla="*/ T12 w 4408"/>
                <a:gd name="T14" fmla="+- 0 2033 270"/>
                <a:gd name="T15" fmla="*/ 2033 h 1763"/>
                <a:gd name="T16" fmla="+- 0 4267 741"/>
                <a:gd name="T17" fmla="*/ T16 w 4408"/>
                <a:gd name="T18" fmla="+- 0 2033 270"/>
                <a:gd name="T19" fmla="*/ 2033 h 1763"/>
                <a:gd name="T20" fmla="+- 0 5148 741"/>
                <a:gd name="T21" fmla="*/ T20 w 4408"/>
                <a:gd name="T22" fmla="+- 0 1151 270"/>
                <a:gd name="T23" fmla="*/ 1151 h 1763"/>
                <a:gd name="T24" fmla="+- 0 4267 741"/>
                <a:gd name="T25" fmla="*/ T24 w 4408"/>
                <a:gd name="T26" fmla="+- 0 270 270"/>
                <a:gd name="T27" fmla="*/ 270 h 176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4408" h="1763">
                  <a:moveTo>
                    <a:pt x="3526" y="0"/>
                  </a:moveTo>
                  <a:lnTo>
                    <a:pt x="0" y="0"/>
                  </a:lnTo>
                  <a:lnTo>
                    <a:pt x="882" y="881"/>
                  </a:lnTo>
                  <a:lnTo>
                    <a:pt x="0" y="1763"/>
                  </a:lnTo>
                  <a:lnTo>
                    <a:pt x="3526" y="1763"/>
                  </a:lnTo>
                  <a:lnTo>
                    <a:pt x="4407" y="881"/>
                  </a:lnTo>
                  <a:lnTo>
                    <a:pt x="3526" y="0"/>
                  </a:lnTo>
                  <a:close/>
                </a:path>
              </a:pathLst>
            </a:cu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3228" y="270"/>
              <a:ext cx="10136" cy="1613"/>
            </a:xfrm>
            <a:custGeom>
              <a:avLst/>
              <a:gdLst>
                <a:gd name="T0" fmla="+- 0 12633 4575"/>
                <a:gd name="T1" fmla="*/ T0 w 8789"/>
                <a:gd name="T2" fmla="+- 0 420 420"/>
                <a:gd name="T3" fmla="*/ 420 h 1464"/>
                <a:gd name="T4" fmla="+- 0 4575 4575"/>
                <a:gd name="T5" fmla="*/ T4 w 8789"/>
                <a:gd name="T6" fmla="+- 0 420 420"/>
                <a:gd name="T7" fmla="*/ 420 h 1464"/>
                <a:gd name="T8" fmla="+- 0 5307 4575"/>
                <a:gd name="T9" fmla="*/ T8 w 8789"/>
                <a:gd name="T10" fmla="+- 0 1151 420"/>
                <a:gd name="T11" fmla="*/ 1151 h 1464"/>
                <a:gd name="T12" fmla="+- 0 4575 4575"/>
                <a:gd name="T13" fmla="*/ T12 w 8789"/>
                <a:gd name="T14" fmla="+- 0 1883 420"/>
                <a:gd name="T15" fmla="*/ 1883 h 1464"/>
                <a:gd name="T16" fmla="+- 0 12633 4575"/>
                <a:gd name="T17" fmla="*/ T16 w 8789"/>
                <a:gd name="T18" fmla="+- 0 1883 420"/>
                <a:gd name="T19" fmla="*/ 1883 h 1464"/>
                <a:gd name="T20" fmla="+- 0 13364 4575"/>
                <a:gd name="T21" fmla="*/ T20 w 8789"/>
                <a:gd name="T22" fmla="+- 0 1151 420"/>
                <a:gd name="T23" fmla="*/ 1151 h 1464"/>
                <a:gd name="T24" fmla="+- 0 12633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8058" y="0"/>
                  </a:moveTo>
                  <a:lnTo>
                    <a:pt x="0" y="0"/>
                  </a:lnTo>
                  <a:lnTo>
                    <a:pt x="732" y="731"/>
                  </a:lnTo>
                  <a:lnTo>
                    <a:pt x="0" y="1463"/>
                  </a:lnTo>
                  <a:lnTo>
                    <a:pt x="8058" y="1463"/>
                  </a:lnTo>
                  <a:lnTo>
                    <a:pt x="8789" y="731"/>
                  </a:lnTo>
                  <a:lnTo>
                    <a:pt x="8058" y="0"/>
                  </a:lnTo>
                  <a:close/>
                </a:path>
              </a:pathLst>
            </a:custGeom>
            <a:solidFill>
              <a:srgbClr val="EBF3FC">
                <a:alpha val="9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3228" y="419"/>
              <a:ext cx="10136" cy="1256"/>
            </a:xfrm>
            <a:custGeom>
              <a:avLst/>
              <a:gdLst>
                <a:gd name="T0" fmla="+- 0 4575 4575"/>
                <a:gd name="T1" fmla="*/ T0 w 8789"/>
                <a:gd name="T2" fmla="+- 0 420 420"/>
                <a:gd name="T3" fmla="*/ 420 h 1464"/>
                <a:gd name="T4" fmla="+- 0 12633 4575"/>
                <a:gd name="T5" fmla="*/ T4 w 8789"/>
                <a:gd name="T6" fmla="+- 0 420 420"/>
                <a:gd name="T7" fmla="*/ 420 h 1464"/>
                <a:gd name="T8" fmla="+- 0 13364 4575"/>
                <a:gd name="T9" fmla="*/ T8 w 8789"/>
                <a:gd name="T10" fmla="+- 0 1151 420"/>
                <a:gd name="T11" fmla="*/ 1151 h 1464"/>
                <a:gd name="T12" fmla="+- 0 12633 4575"/>
                <a:gd name="T13" fmla="*/ T12 w 8789"/>
                <a:gd name="T14" fmla="+- 0 1883 420"/>
                <a:gd name="T15" fmla="*/ 1883 h 1464"/>
                <a:gd name="T16" fmla="+- 0 4575 4575"/>
                <a:gd name="T17" fmla="*/ T16 w 8789"/>
                <a:gd name="T18" fmla="+- 0 1883 420"/>
                <a:gd name="T19" fmla="*/ 1883 h 1464"/>
                <a:gd name="T20" fmla="+- 0 5307 4575"/>
                <a:gd name="T21" fmla="*/ T20 w 8789"/>
                <a:gd name="T22" fmla="+- 0 1151 420"/>
                <a:gd name="T23" fmla="*/ 1151 h 1464"/>
                <a:gd name="T24" fmla="+- 0 4575 4575"/>
                <a:gd name="T25" fmla="*/ T24 w 8789"/>
                <a:gd name="T26" fmla="+- 0 420 420"/>
                <a:gd name="T27" fmla="*/ 420 h 146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</a:cxnLst>
              <a:rect l="0" t="0" r="r" b="b"/>
              <a:pathLst>
                <a:path w="8789" h="1464">
                  <a:moveTo>
                    <a:pt x="0" y="0"/>
                  </a:moveTo>
                  <a:lnTo>
                    <a:pt x="8058" y="0"/>
                  </a:lnTo>
                  <a:lnTo>
                    <a:pt x="8789" y="731"/>
                  </a:lnTo>
                  <a:lnTo>
                    <a:pt x="8058" y="1463"/>
                  </a:lnTo>
                  <a:lnTo>
                    <a:pt x="0" y="1463"/>
                  </a:lnTo>
                  <a:lnTo>
                    <a:pt x="732" y="73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EBF3F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900">
                <a:cs typeface="Times New Roman" panose="02020603050405020304" pitchFamily="18" charset="0"/>
              </a:endParaRP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1410" y="910"/>
              <a:ext cx="2576" cy="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ru-RU" sz="900" b="1" i="1" dirty="0" smtClean="0">
                  <a:cs typeface="Times New Roman" panose="02020603050405020304" pitchFamily="18" charset="0"/>
                </a:rPr>
                <a:t>Для гражданина </a:t>
              </a:r>
              <a:endParaRPr lang="ru-RU" sz="900" dirty="0">
                <a:cs typeface="Times New Roman" panose="02020603050405020304" pitchFamily="18" charset="0"/>
              </a:endParaRPr>
            </a:p>
          </p:txBody>
        </p:sp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602" y="419"/>
              <a:ext cx="8028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sz="900" dirty="0" smtClean="0">
                  <a:cs typeface="Times New Roman" panose="02020603050405020304" pitchFamily="18" charset="0"/>
                </a:rPr>
                <a:t>•Повышение информированности о бюджетных приоритетах и его ключевых компонентах </a:t>
              </a:r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•Обеспечение осведомленности о социальных услугах государства</a:t>
              </a:r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•Реализация функции общественного контроля за расходованием бюджетных средств </a:t>
              </a:r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•Использование информации в учебных целях </a:t>
              </a:r>
              <a:endParaRPr lang="ru-RU" sz="300" dirty="0" smtClean="0">
                <a:cs typeface="Times New Roman" panose="02020603050405020304" pitchFamily="18" charset="0"/>
              </a:endParaRPr>
            </a:p>
            <a:p>
              <a:r>
                <a:rPr lang="ru-RU" sz="900" dirty="0" smtClean="0">
                  <a:cs typeface="Times New Roman" panose="02020603050405020304" pitchFamily="18" charset="0"/>
                </a:rPr>
                <a:t>•Возможность влияния на управленческие решения </a:t>
              </a:r>
              <a:endParaRPr lang="ru-RU" sz="9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Прямоугольник 39"/>
          <p:cNvSpPr/>
          <p:nvPr/>
        </p:nvSpPr>
        <p:spPr>
          <a:xfrm>
            <a:off x="333375" y="3549761"/>
            <a:ext cx="583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  <a:t>ОСНОВНЫЕ ТЕРМИНЫ, ПРИМЕНЯЕМЫЕ </a:t>
            </a:r>
            <a:b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  <a:t>В БЮДЖЕТНОМ ПРОЦЕССЕ</a:t>
            </a:r>
            <a:endParaRPr lang="en-US" sz="1400" b="1" dirty="0">
              <a:solidFill>
                <a:srgbClr val="008080"/>
              </a:solidFill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33375" y="4211960"/>
            <a:ext cx="5832475" cy="2446824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 smtClean="0">
                <a:cs typeface="Times New Roman" pitchFamily="18" charset="0"/>
              </a:rPr>
              <a:t>бюджет</a:t>
            </a:r>
            <a:r>
              <a:rPr lang="ru-RU" sz="900" dirty="0" smtClean="0">
                <a:cs typeface="Times New Roman" pitchFamily="18" charset="0"/>
              </a:rPr>
              <a:t> </a:t>
            </a:r>
            <a:r>
              <a:rPr lang="ru-RU" sz="900" dirty="0">
                <a:cs typeface="Times New Roman" pitchFamily="18" charset="0"/>
              </a:rPr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консолидированный бюджет</a:t>
            </a:r>
            <a:r>
              <a:rPr lang="ru-RU" sz="900" dirty="0">
                <a:cs typeface="Times New Roman" pitchFamily="18" charset="0"/>
              </a:rPr>
              <a:t> - свод бюджетов бюджетной системы Российской Федерации на соответствующей территории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бюджетная система Российской Федерации</a:t>
            </a:r>
            <a:r>
              <a:rPr lang="ru-RU" sz="900" dirty="0">
                <a:cs typeface="Times New Roman" pitchFamily="18" charset="0"/>
              </a:rPr>
              <a:t> - основанная на экономических отношениях и государственном устройстве Российской Федерации, регулируемая законодательством Российской </a:t>
            </a:r>
            <a:r>
              <a:rPr lang="ru-RU" sz="900" dirty="0" smtClean="0">
                <a:cs typeface="Times New Roman" pitchFamily="18" charset="0"/>
              </a:rPr>
              <a:t>Феде-рации </a:t>
            </a:r>
            <a:r>
              <a:rPr lang="ru-RU" sz="900" dirty="0">
                <a:cs typeface="Times New Roman" pitchFamily="18" charset="0"/>
              </a:rPr>
              <a:t>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 smtClean="0">
                <a:cs typeface="Times New Roman" pitchFamily="18" charset="0"/>
              </a:rPr>
              <a:t>доходы </a:t>
            </a:r>
            <a:r>
              <a:rPr lang="ru-RU" sz="900" b="1" dirty="0">
                <a:cs typeface="Times New Roman" pitchFamily="18" charset="0"/>
              </a:rPr>
              <a:t>бюджета</a:t>
            </a:r>
            <a:r>
              <a:rPr lang="ru-RU" sz="900" dirty="0">
                <a:cs typeface="Times New Roman" pitchFamily="18" charset="0"/>
              </a:rPr>
              <a:t> - поступающие в бюджет денежные средства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расходы бюджета</a:t>
            </a:r>
            <a:r>
              <a:rPr lang="ru-RU" sz="900" dirty="0">
                <a:cs typeface="Times New Roman" pitchFamily="18" charset="0"/>
              </a:rPr>
              <a:t> - выплачиваемые из бюджета </a:t>
            </a:r>
            <a:r>
              <a:rPr lang="ru-RU" sz="900" dirty="0" smtClean="0">
                <a:cs typeface="Times New Roman" pitchFamily="18" charset="0"/>
              </a:rPr>
              <a:t>де-нежные </a:t>
            </a:r>
            <a:r>
              <a:rPr lang="ru-RU" sz="900" dirty="0">
                <a:cs typeface="Times New Roman" pitchFamily="18" charset="0"/>
              </a:rPr>
              <a:t>средства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дефицит бюджета</a:t>
            </a:r>
            <a:r>
              <a:rPr lang="ru-RU" sz="900" dirty="0">
                <a:cs typeface="Times New Roman" pitchFamily="18" charset="0"/>
              </a:rPr>
              <a:t> - превышение расходов бюджета над его доходами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профицит бюджета</a:t>
            </a:r>
            <a:r>
              <a:rPr lang="ru-RU" sz="900" dirty="0">
                <a:cs typeface="Times New Roman" pitchFamily="18" charset="0"/>
              </a:rPr>
              <a:t> - превышение доходов бюджета над его расходами</a:t>
            </a:r>
          </a:p>
          <a:p>
            <a:pPr algn="just">
              <a:spcBef>
                <a:spcPts val="600"/>
              </a:spcBef>
              <a:buClr>
                <a:schemeClr val="bg2">
                  <a:lumMod val="1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sz="900" b="1" dirty="0">
                <a:cs typeface="Times New Roman" pitchFamily="18" charset="0"/>
              </a:rPr>
              <a:t>бюджетный процесс</a:t>
            </a:r>
            <a:r>
              <a:rPr lang="ru-RU" sz="900" dirty="0">
                <a:cs typeface="Times New Roman" pitchFamily="18" charset="0"/>
              </a:rPr>
              <a:t> - регламентируемая </a:t>
            </a:r>
            <a:r>
              <a:rPr lang="ru-RU" sz="900" dirty="0" smtClean="0">
                <a:cs typeface="Times New Roman" pitchFamily="18" charset="0"/>
              </a:rPr>
              <a:t>законодательством </a:t>
            </a:r>
            <a:r>
              <a:rPr lang="ru-RU" sz="900" dirty="0">
                <a:cs typeface="Times New Roman" pitchFamily="18" charset="0"/>
              </a:rPr>
              <a:t>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</a:t>
            </a:r>
            <a:r>
              <a:rPr lang="ru-RU" sz="900" dirty="0" smtClean="0">
                <a:cs typeface="Times New Roman" pitchFamily="18" charset="0"/>
              </a:rPr>
              <a:t>отчетности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33375" y="6790746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8080"/>
                </a:solidFill>
              </a:rPr>
              <a:t>ОСОБЕННОСТИ ИСПОЛНЕНИЯ МЕСТНОГО БЮДЖЕТА В </a:t>
            </a:r>
            <a:r>
              <a:rPr lang="ru-RU" sz="1400" b="1" dirty="0" smtClean="0">
                <a:solidFill>
                  <a:srgbClr val="008080"/>
                </a:solidFill>
              </a:rPr>
              <a:t>2017 </a:t>
            </a:r>
            <a:r>
              <a:rPr lang="ru-RU" sz="1400" b="1" dirty="0">
                <a:solidFill>
                  <a:srgbClr val="008080"/>
                </a:solidFill>
              </a:rPr>
              <a:t>ГОДУ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33375" y="7226131"/>
            <a:ext cx="5832475" cy="1477328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marL="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Обеспечение населения доступными и качественными </a:t>
            </a:r>
            <a:r>
              <a:rPr lang="ru-RU" sz="900" dirty="0" smtClean="0">
                <a:cs typeface="Times New Roman" pitchFamily="18" charset="0"/>
              </a:rPr>
              <a:t>муниципальными </a:t>
            </a:r>
            <a:r>
              <a:rPr lang="ru-RU" sz="900" dirty="0">
                <a:cs typeface="Times New Roman" pitchFamily="18" charset="0"/>
              </a:rPr>
              <a:t>услугами, социальными </a:t>
            </a:r>
            <a:r>
              <a:rPr lang="ru-RU" sz="900" dirty="0" smtClean="0">
                <a:cs typeface="Times New Roman" pitchFamily="18" charset="0"/>
              </a:rPr>
              <a:t>гарантиями</a:t>
            </a:r>
            <a:r>
              <a:rPr lang="ru-RU" sz="900" dirty="0">
                <a:cs typeface="Times New Roman" pitchFamily="18" charset="0"/>
              </a:rPr>
              <a:t>; адресное решение социальных вопросов; создание благоприятных и комфортных условий для проживания</a:t>
            </a:r>
          </a:p>
          <a:p>
            <a:pPr marL="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Обеспечение мер, направленных на устойчивое социально‑ экономическое развитие </a:t>
            </a:r>
            <a:r>
              <a:rPr lang="ru-RU" sz="900" dirty="0" err="1" smtClean="0">
                <a:cs typeface="Times New Roman" pitchFamily="18" charset="0"/>
              </a:rPr>
              <a:t>Новокубанского</a:t>
            </a:r>
            <a:r>
              <a:rPr lang="ru-RU" sz="900" dirty="0" smtClean="0">
                <a:cs typeface="Times New Roman" pitchFamily="18" charset="0"/>
              </a:rPr>
              <a:t> района</a:t>
            </a:r>
            <a:endParaRPr lang="ru-RU" sz="900" dirty="0">
              <a:cs typeface="Times New Roman" pitchFamily="18" charset="0"/>
            </a:endParaRPr>
          </a:p>
          <a:p>
            <a:pPr marL="0" lvl="1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Обеспечение роста доходной части </a:t>
            </a:r>
            <a:r>
              <a:rPr lang="ru-RU" sz="900" dirty="0" smtClean="0">
                <a:cs typeface="Times New Roman" pitchFamily="18" charset="0"/>
              </a:rPr>
              <a:t>консолидирован-</a:t>
            </a:r>
            <a:r>
              <a:rPr lang="ru-RU" sz="900" dirty="0" err="1" smtClean="0">
                <a:cs typeface="Times New Roman" pitchFamily="18" charset="0"/>
              </a:rPr>
              <a:t>ного</a:t>
            </a:r>
            <a:r>
              <a:rPr lang="ru-RU" sz="900" dirty="0" smtClean="0">
                <a:cs typeface="Times New Roman" pitchFamily="18" charset="0"/>
              </a:rPr>
              <a:t> бюджета Новокубанского района</a:t>
            </a:r>
            <a:endParaRPr lang="ru-RU" sz="900" dirty="0">
              <a:cs typeface="Times New Roman" pitchFamily="18" charset="0"/>
            </a:endParaRPr>
          </a:p>
          <a:p>
            <a:pPr lvl="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 smtClean="0">
                <a:cs typeface="Times New Roman" pitchFamily="18" charset="0"/>
              </a:rPr>
              <a:t>Обеспечение </a:t>
            </a:r>
            <a:r>
              <a:rPr lang="ru-RU" sz="900" dirty="0">
                <a:cs typeface="Times New Roman" pitchFamily="18" charset="0"/>
              </a:rPr>
              <a:t>сбалансированности и устойчивости </a:t>
            </a:r>
            <a:r>
              <a:rPr lang="ru-RU" sz="900" dirty="0" smtClean="0">
                <a:cs typeface="Times New Roman" pitchFamily="18" charset="0"/>
              </a:rPr>
              <a:t>районного  </a:t>
            </a:r>
            <a:r>
              <a:rPr lang="ru-RU" sz="900" dirty="0">
                <a:cs typeface="Times New Roman" pitchFamily="18" charset="0"/>
              </a:rPr>
              <a:t>бюджета</a:t>
            </a:r>
          </a:p>
          <a:p>
            <a:pPr lvl="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Безусловное выполнение социальных обязательств перед гражданами</a:t>
            </a:r>
          </a:p>
          <a:p>
            <a:pPr lvl="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Поддержка инвестиционной активности </a:t>
            </a:r>
            <a:r>
              <a:rPr lang="ru-RU" sz="900" dirty="0" smtClean="0">
                <a:cs typeface="Times New Roman" pitchFamily="18" charset="0"/>
              </a:rPr>
              <a:t>хозяйствующих субъектов</a:t>
            </a:r>
            <a:r>
              <a:rPr lang="ru-RU" sz="900" dirty="0">
                <a:cs typeface="Times New Roman" pitchFamily="18" charset="0"/>
              </a:rPr>
              <a:t>, осуществляющих деятельность на территории </a:t>
            </a:r>
            <a:r>
              <a:rPr lang="ru-RU" sz="900" dirty="0" smtClean="0">
                <a:cs typeface="Times New Roman" pitchFamily="18" charset="0"/>
              </a:rPr>
              <a:t>Новокубанского района</a:t>
            </a:r>
            <a:endParaRPr lang="ru-RU" sz="900" dirty="0"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900" dirty="0">
                <a:cs typeface="Times New Roman" pitchFamily="18" charset="0"/>
              </a:rPr>
              <a:t>Обеспечение прозрачности (открытости) бюджетного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732761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150" y="2588875"/>
            <a:ext cx="5832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Бюджет муниципального образования Новокубанский район утвержден Решением Совета муниципального образования Новокубанский район от 15 декабря 2016 года № 168 «О бюджете муниципального образования Новокубанский район на 2017 год и плановый период 2018 и 2019 годов»</a:t>
            </a:r>
            <a:endParaRPr lang="ru-RU" sz="1200" b="1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715120" y="3635896"/>
            <a:ext cx="2844316" cy="918681"/>
          </a:xfrm>
          <a:prstGeom prst="round2Diag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Публичные слушания по проекту районного бюджета на 2017 год и плановый период 2018 и 2019 годов были проведены 5 декабря 2016 года</a:t>
            </a:r>
            <a:endParaRPr lang="ru-RU" sz="1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778252" y="3635896"/>
            <a:ext cx="2747092" cy="918680"/>
          </a:xfrm>
          <a:prstGeom prst="round2Diag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Публичные слушания по отчету об исполнении районного бюджета в 2017 году были проведены                                   9 апреля 2018 года</a:t>
            </a:r>
            <a:endParaRPr lang="ru-RU" sz="11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2150" y="251520"/>
            <a:ext cx="58324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  <a:t>ОСНОВНЫЕ НАПРАВЛЕНИЯ РЕАЛИЗАЦИИ БЮДЖЕТНОЙ </a:t>
            </a:r>
          </a:p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  <a:t>И НАЛОГОВОЙ ПОЛИТИКИ</a:t>
            </a:r>
            <a:endParaRPr lang="en-US" sz="1400" b="1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2150" y="827584"/>
            <a:ext cx="5832475" cy="1538883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cs typeface="Times New Roman" pitchFamily="18" charset="0"/>
              </a:rPr>
              <a:t>Увеличение </a:t>
            </a:r>
            <a:r>
              <a:rPr lang="ru-RU" sz="1000" dirty="0">
                <a:cs typeface="Times New Roman" pitchFamily="18" charset="0"/>
              </a:rPr>
              <a:t>наполняемости доходной части </a:t>
            </a:r>
            <a:r>
              <a:rPr lang="ru-RU" sz="1000" dirty="0" smtClean="0">
                <a:cs typeface="Times New Roman" pitchFamily="18" charset="0"/>
              </a:rPr>
              <a:t>консолидированного </a:t>
            </a:r>
            <a:r>
              <a:rPr lang="ru-RU" sz="1000" dirty="0">
                <a:cs typeface="Times New Roman" pitchFamily="18" charset="0"/>
              </a:rPr>
              <a:t>бюджета </a:t>
            </a:r>
            <a:r>
              <a:rPr lang="ru-RU" sz="1000" dirty="0" smtClean="0">
                <a:cs typeface="Times New Roman" pitchFamily="18" charset="0"/>
              </a:rPr>
              <a:t>Новокубанского района</a:t>
            </a:r>
            <a:endParaRPr lang="ru-RU" sz="1000" dirty="0">
              <a:cs typeface="Times New Roman" pitchFamily="18" charset="0"/>
            </a:endParaRP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cs typeface="Times New Roman" pitchFamily="18" charset="0"/>
              </a:rPr>
              <a:t>Повышение качества управления муниципальными финансами, эффективности расходования бюджетных средств</a:t>
            </a: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cs typeface="Times New Roman" pitchFamily="18" charset="0"/>
              </a:rPr>
              <a:t>Совершенствование </a:t>
            </a:r>
            <a:r>
              <a:rPr lang="ru-RU" sz="1000" dirty="0">
                <a:cs typeface="Times New Roman" pitchFamily="18" charset="0"/>
              </a:rPr>
              <a:t>системы управления и распоряжения </a:t>
            </a:r>
            <a:r>
              <a:rPr lang="ru-RU" sz="1000" dirty="0" smtClean="0">
                <a:cs typeface="Times New Roman" pitchFamily="18" charset="0"/>
              </a:rPr>
              <a:t>муниципальным имуществом, </a:t>
            </a:r>
            <a:r>
              <a:rPr lang="ru-RU" sz="1000" dirty="0">
                <a:cs typeface="Times New Roman" pitchFamily="18" charset="0"/>
              </a:rPr>
              <a:t>увеличение доходов от его использования</a:t>
            </a: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cs typeface="Times New Roman" pitchFamily="18" charset="0"/>
              </a:rPr>
              <a:t>Своевременное и полное финансирование бюджетных </a:t>
            </a:r>
            <a:r>
              <a:rPr lang="ru-RU" sz="1000" dirty="0" smtClean="0">
                <a:cs typeface="Times New Roman" pitchFamily="18" charset="0"/>
              </a:rPr>
              <a:t>расходов</a:t>
            </a: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 smtClean="0">
                <a:cs typeface="Times New Roman" pitchFamily="18" charset="0"/>
              </a:rPr>
              <a:t>Упорядочение </a:t>
            </a:r>
            <a:r>
              <a:rPr lang="ru-RU" sz="1000" dirty="0">
                <a:cs typeface="Times New Roman" pitchFamily="18" charset="0"/>
              </a:rPr>
              <a:t>существующих налоговых льгот путем отмены неэффективных льгот; предоставление налоговых льгот, носящих ограниченный во времени характер</a:t>
            </a: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cs typeface="Times New Roman" pitchFamily="18" charset="0"/>
              </a:rPr>
              <a:t>Проведение взвешенной долговой политики</a:t>
            </a:r>
          </a:p>
          <a:p>
            <a:pPr lvl="0" indent="180975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000" dirty="0">
                <a:cs typeface="Times New Roman" pitchFamily="18" charset="0"/>
              </a:rPr>
              <a:t>Совершенствование межбюджетных отношений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151" y="4788604"/>
            <a:ext cx="5832474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400" b="1" dirty="0">
                <a:solidFill>
                  <a:srgbClr val="008080"/>
                </a:solidFill>
                <a:cs typeface="Times New Roman" pitchFamily="18" charset="0"/>
              </a:rPr>
              <a:t>ОСНОВНЫЕ ПОКАЗАТЕЛИ </a:t>
            </a:r>
            <a:r>
              <a:rPr lang="ru-RU" sz="1400" b="1" dirty="0" smtClean="0">
                <a:solidFill>
                  <a:srgbClr val="008080"/>
                </a:solidFill>
                <a:cs typeface="Times New Roman" pitchFamily="18" charset="0"/>
              </a:rPr>
              <a:t>СОЦИАЛЬНО - ЭКОНОМИЧЕСКОГО </a:t>
            </a:r>
            <a:r>
              <a:rPr lang="ru-RU" sz="1400" b="1" dirty="0">
                <a:solidFill>
                  <a:srgbClr val="008080"/>
                </a:solidFill>
                <a:cs typeface="Times New Roman" pitchFamily="18" charset="0"/>
              </a:rPr>
              <a:t>РАЗВИТИЯ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5121" y="5076056"/>
            <a:ext cx="5809504" cy="1154162"/>
          </a:xfrm>
          <a:prstGeom prst="rect">
            <a:avLst/>
          </a:prstGeom>
        </p:spPr>
        <p:txBody>
          <a:bodyPr wrap="square" lIns="0" tIns="0" rIns="0" bIns="0" numCol="2" spcCol="180000">
            <a:spAutoFit/>
          </a:bodyPr>
          <a:lstStyle/>
          <a:p>
            <a:pPr indent="180975" algn="just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0" algn="l"/>
                <a:tab pos="85725" algn="l"/>
              </a:tabLst>
            </a:pPr>
            <a:r>
              <a:rPr lang="ru-RU" sz="1000" dirty="0">
                <a:cs typeface="Times New Roman" panose="02020603050405020304" pitchFamily="18" charset="0"/>
              </a:rPr>
              <a:t>Оборот по крупным и средним предприятиям района за январь-декабрь 2017 года составил 13247,4 млн. руб., что составляет 94,5% от аналогичного уровня 2016 года (14023,2 млн. руб.). </a:t>
            </a:r>
          </a:p>
          <a:p>
            <a:pPr indent="180975" algn="just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0" algn="l"/>
                <a:tab pos="85725" algn="l"/>
              </a:tabLst>
            </a:pPr>
            <a:r>
              <a:rPr lang="ru-RU" sz="1000" dirty="0">
                <a:cs typeface="Times New Roman" panose="02020603050405020304" pitchFamily="18" charset="0"/>
              </a:rPr>
              <a:t>Рост отмечен в  строительстве </a:t>
            </a:r>
            <a:r>
              <a:rPr lang="ru-RU" sz="1000" dirty="0" smtClean="0">
                <a:cs typeface="Times New Roman" panose="02020603050405020304" pitchFamily="18" charset="0"/>
              </a:rPr>
              <a:t>- на </a:t>
            </a:r>
            <a:r>
              <a:rPr lang="ru-RU" sz="1000" dirty="0">
                <a:cs typeface="Times New Roman" panose="02020603050405020304" pitchFamily="18" charset="0"/>
              </a:rPr>
              <a:t>32%, в производстве и распределении электроэнергии, газа и воды – 5,9%. </a:t>
            </a:r>
            <a:endParaRPr lang="ru-RU" sz="1000" dirty="0" smtClean="0">
              <a:cs typeface="Times New Roman" panose="02020603050405020304" pitchFamily="18" charset="0"/>
            </a:endParaRPr>
          </a:p>
          <a:p>
            <a:pPr indent="180975" algn="just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0" algn="l"/>
                <a:tab pos="85725" algn="l"/>
              </a:tabLst>
            </a:pPr>
            <a:r>
              <a:rPr lang="ru-RU" sz="1000" dirty="0" smtClean="0">
                <a:cs typeface="Times New Roman" panose="02020603050405020304" pitchFamily="18" charset="0"/>
              </a:rPr>
              <a:t>Снижение в обрабатывающих производствах - </a:t>
            </a:r>
            <a:r>
              <a:rPr lang="ru-RU" sz="1000" dirty="0">
                <a:cs typeface="Times New Roman" panose="02020603050405020304" pitchFamily="18" charset="0"/>
              </a:rPr>
              <a:t>на 2,4%, сельском </a:t>
            </a:r>
            <a:r>
              <a:rPr lang="ru-RU" sz="1000" dirty="0" smtClean="0">
                <a:cs typeface="Times New Roman" panose="02020603050405020304" pitchFamily="18" charset="0"/>
              </a:rPr>
              <a:t>хозяйстве - </a:t>
            </a:r>
            <a:r>
              <a:rPr lang="ru-RU" sz="1000" dirty="0">
                <a:cs typeface="Times New Roman" panose="02020603050405020304" pitchFamily="18" charset="0"/>
              </a:rPr>
              <a:t>на 6,8%. </a:t>
            </a:r>
          </a:p>
          <a:p>
            <a:pPr indent="180975" algn="just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85725" algn="l"/>
              </a:tabLst>
            </a:pPr>
            <a:r>
              <a:rPr lang="ru-RU" sz="1000" dirty="0">
                <a:cs typeface="Times New Roman" panose="02020603050405020304" pitchFamily="18" charset="0"/>
              </a:rPr>
              <a:t>В районе основными видами промышленной продукции являются: сахар из сахарной свеклы, кирпич керамический, </a:t>
            </a:r>
            <a:r>
              <a:rPr lang="ru-RU" sz="1000" dirty="0" err="1">
                <a:cs typeface="Times New Roman" panose="02020603050405020304" pitchFamily="18" charset="0"/>
              </a:rPr>
              <a:t>биомедпрепараты</a:t>
            </a:r>
            <a:r>
              <a:rPr lang="ru-RU" sz="1000" dirty="0">
                <a:cs typeface="Times New Roman" panose="02020603050405020304" pitchFamily="18" charset="0"/>
              </a:rPr>
              <a:t>, хлеб и хлебобулочные изделия</a:t>
            </a:r>
            <a:r>
              <a:rPr lang="ru-RU" sz="1000" dirty="0" smtClean="0">
                <a:cs typeface="Times New Roman" panose="02020603050405020304" pitchFamily="18" charset="0"/>
              </a:rPr>
              <a:t>.</a:t>
            </a:r>
            <a:endParaRPr lang="ru-RU" sz="1000" dirty="0"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412176"/>
              </p:ext>
            </p:extLst>
          </p:nvPr>
        </p:nvGraphicFramePr>
        <p:xfrm>
          <a:off x="715121" y="6516216"/>
          <a:ext cx="5809505" cy="1584176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633682"/>
                <a:gridCol w="656261"/>
                <a:gridCol w="598275"/>
                <a:gridCol w="516573"/>
                <a:gridCol w="737962"/>
                <a:gridCol w="666752"/>
              </a:tblGrid>
              <a:tr h="5093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Показатель, единица измерения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2016 год отчет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2017 год план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2017 год отчет 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2017г. отчет в % к плану 2017г.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2017 г. в % к 2016 г.</a:t>
                      </a:r>
                      <a:endParaRPr lang="ru-RU" sz="10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354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Прибыль (убыток)  крупных и средних предприятий – сальдо, млн. 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2 340,0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2 245,8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1 343,0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59,8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57,4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Обрабатывающие производства (D) (по крупным и средним предприятиям ), </a:t>
                      </a:r>
                      <a:r>
                        <a:rPr lang="ru-RU" sz="1000" u="none" strike="noStrike" dirty="0" err="1">
                          <a:effectLst/>
                        </a:rPr>
                        <a:t>млн.руб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3 436,6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4 933,6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3 354,1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68,0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</a:rPr>
                        <a:t>97,6</a:t>
                      </a:r>
                      <a:endParaRPr lang="ru-RU" sz="10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</a:tr>
              <a:tr h="3600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Среднемесячная заработная плата по крупным и средним предприятиям и организациям,  руб.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24 221,0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25 193,4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25 626,0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101,7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105,8</a:t>
                      </a:r>
                      <a:endParaRPr lang="ru-RU" sz="10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91" marR="7491" marT="749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72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855705" y="2149817"/>
            <a:ext cx="3429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cs typeface="Tahoma" charset="0"/>
              </a:rPr>
              <a:t>МУНИЦИПАЛЬНОЕ ОБРАЗОВАНИЕ</a:t>
            </a:r>
          </a:p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  <a:cs typeface="Tahoma" charset="0"/>
              </a:rPr>
              <a:t>НОВОКУБАНСКИЙ РАЙОН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85276779"/>
              </p:ext>
            </p:extLst>
          </p:nvPr>
        </p:nvGraphicFramePr>
        <p:xfrm>
          <a:off x="333375" y="760883"/>
          <a:ext cx="3468799" cy="2290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2" descr="C:\Users\Prohorov\Desktop\zarpla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814" y="1364273"/>
            <a:ext cx="2435545" cy="151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996001" y="283988"/>
            <a:ext cx="2127148" cy="145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400" b="1" dirty="0" err="1">
                <a:solidFill>
                  <a:srgbClr val="008080"/>
                </a:solidFill>
                <a:cs typeface="Times New Roman" panose="02020603050405020304" pitchFamily="18" charset="0"/>
              </a:rPr>
              <a:t>Среднекраевая</a:t>
            </a:r>
            <a:r>
              <a:rPr lang="ru-RU" sz="1400" b="1" dirty="0">
                <a:solidFill>
                  <a:srgbClr val="008080"/>
                </a:solidFill>
                <a:cs typeface="Times New Roman" panose="02020603050405020304" pitchFamily="18" charset="0"/>
              </a:rPr>
              <a:t> заработная </a:t>
            </a:r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плата            </a:t>
            </a:r>
            <a:r>
              <a:rPr lang="ru-RU" sz="1400" b="1" dirty="0">
                <a:solidFill>
                  <a:srgbClr val="008080"/>
                </a:solidFill>
                <a:cs typeface="Times New Roman" panose="02020603050405020304" pitchFamily="18" charset="0"/>
              </a:rPr>
              <a:t>за 2017 год – </a:t>
            </a:r>
          </a:p>
          <a:p>
            <a:pPr algn="ctr"/>
            <a:r>
              <a:rPr lang="ru-RU" sz="1400" b="1" dirty="0">
                <a:solidFill>
                  <a:srgbClr val="008080"/>
                </a:solidFill>
                <a:cs typeface="Times New Roman" panose="02020603050405020304" pitchFamily="18" charset="0"/>
              </a:rPr>
              <a:t>34 246 руб.</a:t>
            </a:r>
          </a:p>
        </p:txBody>
      </p:sp>
      <p:sp>
        <p:nvSpPr>
          <p:cNvPr id="12" name="Текст 4"/>
          <p:cNvSpPr txBox="1">
            <a:spLocks/>
          </p:cNvSpPr>
          <p:nvPr/>
        </p:nvSpPr>
        <p:spPr bwMode="auto">
          <a:xfrm>
            <a:off x="2398749" y="1784386"/>
            <a:ext cx="675760" cy="21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500" b="1" dirty="0">
                <a:solidFill>
                  <a:srgbClr val="00B050"/>
                </a:solidFill>
                <a:ea typeface="Arial" charset="0"/>
                <a:cs typeface="Calibri" pitchFamily="34" charset="0"/>
              </a:rPr>
              <a:t>+5,4%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sz="1500" b="1" dirty="0">
              <a:solidFill>
                <a:srgbClr val="00B050"/>
              </a:solidFill>
              <a:ea typeface="Arial" charset="0"/>
              <a:cs typeface="Calibri" pitchFamily="34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 rot="13573788">
            <a:off x="1850394" y="2000831"/>
            <a:ext cx="149504" cy="518421"/>
          </a:xfrm>
          <a:prstGeom prst="downArrow">
            <a:avLst>
              <a:gd name="adj1" fmla="val 36856"/>
              <a:gd name="adj2" fmla="val 140046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" name="Текст 4"/>
          <p:cNvSpPr txBox="1">
            <a:spLocks/>
          </p:cNvSpPr>
          <p:nvPr/>
        </p:nvSpPr>
        <p:spPr bwMode="auto">
          <a:xfrm>
            <a:off x="1587266" y="1890287"/>
            <a:ext cx="675760" cy="21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ru-RU" sz="1500" b="1" dirty="0">
                <a:solidFill>
                  <a:srgbClr val="00B050"/>
                </a:solidFill>
                <a:ea typeface="Arial" charset="0"/>
                <a:cs typeface="Calibri" pitchFamily="34" charset="0"/>
              </a:rPr>
              <a:t>+7,4%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ru-RU" sz="1500" b="1" dirty="0">
              <a:solidFill>
                <a:srgbClr val="00B050"/>
              </a:solidFill>
              <a:ea typeface="Arial" charset="0"/>
              <a:cs typeface="Calibri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3573788">
            <a:off x="2661877" y="1935484"/>
            <a:ext cx="149504" cy="518421"/>
          </a:xfrm>
          <a:prstGeom prst="downArrow">
            <a:avLst>
              <a:gd name="adj1" fmla="val 36856"/>
              <a:gd name="adj2" fmla="val 140046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" name="Прямоугольник 1"/>
          <p:cNvSpPr/>
          <p:nvPr/>
        </p:nvSpPr>
        <p:spPr>
          <a:xfrm>
            <a:off x="838287" y="93031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spc="38" dirty="0">
              <a:ln w="11430"/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443" y="267054"/>
            <a:ext cx="3349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СРЕДНЕМЕСЯЧНАЯ ЗАРАБОТНАЯ ПЛАТА </a:t>
            </a:r>
            <a:endParaRPr lang="ru-RU" sz="1400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3375" y="3250718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СРЕДНЕЕ И МАЛОЕ ПРЕДПРИНИМАТЕЛЬСТВО</a:t>
            </a:r>
            <a:endParaRPr lang="ru-RU" sz="1400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375" y="3558495"/>
            <a:ext cx="5832475" cy="2556000"/>
          </a:xfrm>
          <a:prstGeom prst="rect">
            <a:avLst/>
          </a:prstGeom>
        </p:spPr>
        <p:txBody>
          <a:bodyPr wrap="square" lIns="0" rIns="0" numCol="2" spcCol="180000">
            <a:spAutoFit/>
          </a:bodyPr>
          <a:lstStyle/>
          <a:p>
            <a:pPr indent="180975" algn="just"/>
            <a:r>
              <a:rPr lang="ru-RU" sz="900" dirty="0" smtClean="0">
                <a:cs typeface="Times New Roman" panose="02020603050405020304" pitchFamily="18" charset="0"/>
              </a:rPr>
              <a:t>В июне 2017 года в Новокубанском районе создан «Новокубанский центр поддержки предпринимательства и инвестиционного сопровождения». В рамках сопровождения реализуемых инвестиционных проектов на территории Новокубанского района Центром ведется консультирование инвесторов о существующих государственных мерах поддержки, разъяснение о сроках получения различных разрешений, о наличии льгот по налогам при реализации инвестиционных проектов, о возможности поддержки предпринимателей и инвесторов в форме </a:t>
            </a:r>
            <a:r>
              <a:rPr lang="ru-RU" sz="900" dirty="0" err="1" smtClean="0">
                <a:cs typeface="Times New Roman" panose="02020603050405020304" pitchFamily="18" charset="0"/>
              </a:rPr>
              <a:t>микрозаймов</a:t>
            </a:r>
            <a:r>
              <a:rPr lang="ru-RU" sz="900" dirty="0" smtClean="0">
                <a:cs typeface="Times New Roman" panose="02020603050405020304" pitchFamily="18" charset="0"/>
              </a:rPr>
              <a:t> через фонд микрофинансирования Краснодарского края,  гарантийного фонда Краснодарского края и другие формы поддержки. С начала работы Центра проконсультировано более 230 предпринимателей, проведено 6 обучающих семинаров, где обучение прошли более 100 предпринимателей.</a:t>
            </a:r>
          </a:p>
          <a:p>
            <a:pPr indent="180975" algn="just"/>
            <a:r>
              <a:rPr lang="ru-RU" sz="900" dirty="0" smtClean="0">
                <a:cs typeface="Times New Roman" panose="02020603050405020304" pitchFamily="18" charset="0"/>
              </a:rPr>
              <a:t>Также Центром проводится работа по популяризации программ государственной поддержки, которые предлагает Фонд микрофинансирования Краснодарского края. Так, по состоянию на 31 декабря 2017 года, объем займов, выданных Фондом микрофинансирования субъектам малого и среднего предпринимательства Новокубанского района, составил 20 штук на сумму 34,4 </a:t>
            </a:r>
            <a:r>
              <a:rPr lang="ru-RU" sz="900" dirty="0" err="1" smtClean="0">
                <a:cs typeface="Times New Roman" panose="02020603050405020304" pitchFamily="18" charset="0"/>
              </a:rPr>
              <a:t>млн.руб</a:t>
            </a:r>
            <a:r>
              <a:rPr lang="ru-RU" sz="900" dirty="0" smtClean="0">
                <a:cs typeface="Times New Roman" panose="02020603050405020304" pitchFamily="18" charset="0"/>
              </a:rPr>
              <a:t>., а услугами Гарантийного фонда Краснодарского края воспользовался 1 субъект малого и среднего предпринимательства Новокубанского района.</a:t>
            </a:r>
          </a:p>
          <a:p>
            <a:pPr indent="180975" algn="just"/>
            <a:r>
              <a:rPr lang="x-none" sz="900" dirty="0" smtClean="0">
                <a:cs typeface="Times New Roman" panose="02020603050405020304" pitchFamily="18" charset="0"/>
              </a:rPr>
              <a:t>С целью повышения информированности субъектов МСП на базе инвестиционного портала </a:t>
            </a:r>
            <a:r>
              <a:rPr lang="x-none" sz="900" u="sng" dirty="0" smtClean="0">
                <a:cs typeface="Times New Roman" panose="02020603050405020304" pitchFamily="18" charset="0"/>
                <a:hlinkClick r:id="rId4"/>
              </a:rPr>
              <a:t>www.invest-novokubansk.ru</a:t>
            </a:r>
            <a:r>
              <a:rPr lang="x-none" sz="900" dirty="0" smtClean="0">
                <a:cs typeface="Times New Roman" panose="02020603050405020304" pitchFamily="18" charset="0"/>
              </a:rPr>
              <a:t> создан раздел  /помощь предпринимателю/НЦПП/, а также создана страница с возможностью обратной связи </a:t>
            </a:r>
            <a:r>
              <a:rPr lang="x-none" sz="900" u="sng" dirty="0" smtClean="0">
                <a:cs typeface="Times New Roman" panose="02020603050405020304" pitchFamily="18" charset="0"/>
                <a:hlinkClick r:id="rId5"/>
              </a:rPr>
              <a:t>www.novcenter.info</a:t>
            </a:r>
            <a:r>
              <a:rPr lang="x-none" sz="900" dirty="0" smtClean="0">
                <a:cs typeface="Times New Roman" panose="02020603050405020304" pitchFamily="18" charset="0"/>
              </a:rPr>
              <a:t> . </a:t>
            </a:r>
            <a:endParaRPr lang="ru-RU" sz="900" dirty="0"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21542" y="6114495"/>
            <a:ext cx="2752617" cy="1477328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indent="182563" algn="just"/>
            <a:r>
              <a:rPr lang="ru-RU" sz="900" dirty="0"/>
              <a:t>Важным событием стала победа ИП «Морозовой» в конкурсе на предоставление субсидий субъектам малого и среднего предпринимательства с целью создания центра молодежного инновационного творчества «Изумруд». В нем дети с 3-4 классов занимаются в лаборатории робототехники, получают навыки работы на 3D-принтерах, учатся строить свои первые дизайн-модели. Это одно из ключевых направлений обучения детей и молодежи инновационным продуктам и технологиям. </a:t>
            </a:r>
          </a:p>
        </p:txBody>
      </p:sp>
      <p:pic>
        <p:nvPicPr>
          <p:cNvPr id="18" name="Рисунок 17" descr="IMG_9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120" y="6218982"/>
            <a:ext cx="2691138" cy="1740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333375" y="8015032"/>
            <a:ext cx="583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В рамках конкурсного отбора на создание ЦМИТ ИЗУМРУД было выделено 3,57 млн. рублей</a:t>
            </a:r>
            <a:endParaRPr lang="ru-RU" sz="1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3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151" y="1053546"/>
            <a:ext cx="2376810" cy="184665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0638" indent="161925" algn="just">
              <a:spcBef>
                <a:spcPts val="600"/>
              </a:spcBef>
            </a:pPr>
            <a:r>
              <a:rPr lang="ru-RU" sz="900" dirty="0">
                <a:cs typeface="Times New Roman" pitchFamily="18" charset="0"/>
              </a:rPr>
              <a:t>Динамика 2017 г. к 2016 г. составляет:</a:t>
            </a:r>
          </a:p>
          <a:p>
            <a:pPr marL="20638" indent="161925" algn="just">
              <a:buFont typeface="Arial" panose="020B0604020202020204" pitchFamily="34" charset="0"/>
              <a:buChar char="•"/>
            </a:pPr>
            <a:r>
              <a:rPr lang="ru-RU" sz="900" dirty="0" smtClean="0">
                <a:cs typeface="Times New Roman" pitchFamily="18" charset="0"/>
              </a:rPr>
              <a:t>количество </a:t>
            </a:r>
            <a:r>
              <a:rPr lang="ru-RU" sz="900" dirty="0">
                <a:cs typeface="Times New Roman" pitchFamily="18" charset="0"/>
              </a:rPr>
              <a:t>субъектов в малом предпринимательстве </a:t>
            </a:r>
            <a:r>
              <a:rPr lang="ru-RU" sz="900" b="1" dirty="0">
                <a:solidFill>
                  <a:srgbClr val="FF0000"/>
                </a:solidFill>
                <a:cs typeface="Times New Roman" pitchFamily="18" charset="0"/>
              </a:rPr>
              <a:t>+7,1%</a:t>
            </a:r>
          </a:p>
          <a:p>
            <a:pPr marL="20638" indent="161925" algn="just">
              <a:buFont typeface="Arial" panose="020B0604020202020204" pitchFamily="34" charset="0"/>
              <a:buChar char="•"/>
            </a:pPr>
            <a:r>
              <a:rPr lang="ru-RU" sz="900" dirty="0">
                <a:cs typeface="Times New Roman" pitchFamily="18" charset="0"/>
              </a:rPr>
              <a:t>численность населения занятого в малом </a:t>
            </a:r>
            <a:r>
              <a:rPr lang="ru-RU" sz="900" dirty="0" smtClean="0">
                <a:cs typeface="Times New Roman" pitchFamily="18" charset="0"/>
              </a:rPr>
              <a:t>предпринимательстве </a:t>
            </a:r>
            <a:r>
              <a:rPr lang="ru-RU" sz="900" b="1" dirty="0" smtClean="0">
                <a:solidFill>
                  <a:srgbClr val="FF0000"/>
                </a:solidFill>
                <a:cs typeface="Times New Roman" pitchFamily="18" charset="0"/>
              </a:rPr>
              <a:t>+0,24 %</a:t>
            </a:r>
          </a:p>
          <a:p>
            <a:pPr marL="20638" indent="161925" algn="just">
              <a:spcBef>
                <a:spcPts val="600"/>
              </a:spcBef>
            </a:pPr>
            <a:r>
              <a:rPr lang="ru-RU" sz="900" dirty="0">
                <a:cs typeface="Times New Roman" panose="02020603050405020304" pitchFamily="18" charset="0"/>
              </a:rPr>
              <a:t>Количество хозяйствующих субъектов 3312 </a:t>
            </a:r>
            <a:r>
              <a:rPr lang="ru-RU" sz="900" dirty="0" smtClean="0">
                <a:cs typeface="Times New Roman" panose="02020603050405020304" pitchFamily="18" charset="0"/>
              </a:rPr>
              <a:t>единиц - прирост </a:t>
            </a:r>
            <a:r>
              <a:rPr lang="ru-RU" sz="900" dirty="0">
                <a:solidFill>
                  <a:srgbClr val="FF0000"/>
                </a:solidFill>
                <a:cs typeface="Times New Roman" panose="02020603050405020304" pitchFamily="18" charset="0"/>
              </a:rPr>
              <a:t>+ 218 </a:t>
            </a:r>
            <a:r>
              <a:rPr lang="ru-RU" sz="900" dirty="0">
                <a:cs typeface="Times New Roman" panose="02020603050405020304" pitchFamily="18" charset="0"/>
              </a:rPr>
              <a:t>единиц</a:t>
            </a:r>
          </a:p>
          <a:p>
            <a:pPr marL="20638" indent="161925" algn="just">
              <a:spcBef>
                <a:spcPts val="600"/>
              </a:spcBef>
            </a:pPr>
            <a:r>
              <a:rPr lang="ru-RU" sz="900" dirty="0">
                <a:cs typeface="Times New Roman" panose="02020603050405020304" pitchFamily="18" charset="0"/>
              </a:rPr>
              <a:t>Количество населения занятого в малом и среднем предпринимательстве 6438 </a:t>
            </a:r>
            <a:r>
              <a:rPr lang="ru-RU" sz="900" dirty="0" smtClean="0">
                <a:cs typeface="Times New Roman" panose="02020603050405020304" pitchFamily="18" charset="0"/>
              </a:rPr>
              <a:t>человек - прирост </a:t>
            </a:r>
            <a:r>
              <a:rPr lang="ru-RU" sz="900" dirty="0">
                <a:solidFill>
                  <a:srgbClr val="FF0000"/>
                </a:solidFill>
                <a:cs typeface="Times New Roman" panose="02020603050405020304" pitchFamily="18" charset="0"/>
              </a:rPr>
              <a:t>+ 238 </a:t>
            </a:r>
            <a:r>
              <a:rPr lang="ru-RU" sz="900" dirty="0">
                <a:cs typeface="Times New Roman" panose="02020603050405020304" pitchFamily="18" charset="0"/>
              </a:rPr>
              <a:t>человек</a:t>
            </a:r>
          </a:p>
          <a:p>
            <a:pPr algn="just">
              <a:spcBef>
                <a:spcPts val="600"/>
              </a:spcBef>
              <a:buFontTx/>
              <a:buChar char="-"/>
            </a:pPr>
            <a:endParaRPr lang="ru-RU" sz="9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2150" y="2752055"/>
            <a:ext cx="58331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ИНВЕСТИЦИИ</a:t>
            </a:r>
            <a:endParaRPr lang="ru-RU" sz="1400" b="1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999530820"/>
              </p:ext>
            </p:extLst>
          </p:nvPr>
        </p:nvGraphicFramePr>
        <p:xfrm>
          <a:off x="3140968" y="918756"/>
          <a:ext cx="3383657" cy="1749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Объект 4"/>
          <p:cNvSpPr>
            <a:spLocks noGrp="1"/>
          </p:cNvSpPr>
          <p:nvPr>
            <p:ph idx="1"/>
          </p:nvPr>
        </p:nvSpPr>
        <p:spPr>
          <a:xfrm>
            <a:off x="692150" y="3024216"/>
            <a:ext cx="5832476" cy="3492000"/>
          </a:xfrm>
          <a:prstGeom prst="rect">
            <a:avLst/>
          </a:prstGeom>
        </p:spPr>
        <p:txBody>
          <a:bodyPr wrap="square" lIns="0" rIns="0" numCol="2" spcCol="180000">
            <a:spAutoFit/>
          </a:bodyPr>
          <a:lstStyle/>
          <a:p>
            <a:pPr marL="0" indent="182563" algn="just">
              <a:buNone/>
            </a:pPr>
            <a:r>
              <a:rPr lang="ru-RU" sz="900" dirty="0" smtClean="0"/>
              <a:t>Неотъемлемой частью экономической политики являются инвестиции. За два года полностью обновлен инвестиционный портфель Новокубанского района, в него включено 6 инвестиционных проектов и 10  </a:t>
            </a:r>
            <a:r>
              <a:rPr lang="ru-RU" sz="900" dirty="0" err="1" smtClean="0"/>
              <a:t>инвестплощадок</a:t>
            </a:r>
            <a:r>
              <a:rPr lang="ru-RU" sz="900" dirty="0" smtClean="0"/>
              <a:t>. </a:t>
            </a:r>
          </a:p>
          <a:p>
            <a:pPr marL="0" indent="182563" algn="just">
              <a:buNone/>
            </a:pPr>
            <a:r>
              <a:rPr lang="ru-RU" sz="900" dirty="0" smtClean="0"/>
              <a:t>На </a:t>
            </a:r>
            <a:r>
              <a:rPr lang="ru-RU" sz="900" dirty="0"/>
              <a:t>сегодняшний день, на сопровождении в районной администрации </a:t>
            </a:r>
            <a:r>
              <a:rPr lang="ru-RU" sz="900" dirty="0" smtClean="0"/>
              <a:t>находятся 14 </a:t>
            </a:r>
            <a:r>
              <a:rPr lang="ru-RU" sz="900" dirty="0"/>
              <a:t>инвестиционных проектов на общую сумму 1,6 млрд. рублей с периодом реализации </a:t>
            </a:r>
            <a:r>
              <a:rPr lang="ru-RU" sz="900" dirty="0" smtClean="0"/>
              <a:t>2017- 2022 </a:t>
            </a:r>
            <a:r>
              <a:rPr lang="ru-RU" sz="900" dirty="0"/>
              <a:t>годы. Эти проекты дадут нашей экономике порядка 417 рабочих мест.</a:t>
            </a:r>
          </a:p>
          <a:p>
            <a:pPr marL="0" indent="182563" algn="just">
              <a:buNone/>
            </a:pPr>
            <a:r>
              <a:rPr lang="ru-RU" sz="900" dirty="0"/>
              <a:t>Реализуются такие крупные инвестиционные проекты, как закладка фруктовых садов в Новокубанском, Новосельском и </a:t>
            </a:r>
            <a:r>
              <a:rPr lang="ru-RU" sz="900" dirty="0" err="1"/>
              <a:t>Прочноокопском</a:t>
            </a:r>
            <a:r>
              <a:rPr lang="ru-RU" sz="900" dirty="0"/>
              <a:t> поселениях площадью 154 га, 10 га и 80 га соответственно. В текущем году запланирован запуск молокоперерабатывающего завода мощностью 80 тыс. литров в смену в г. Новокубанске с объемом вложенных средств более 175 млн. рублей. В п. Глубоком завершено строительство предприятия по производству строительных материалов с суммой инвестиций более 107 млн. рублей. Соглашения о реализации части этих проектов были подписаны с их инициаторами в 2016-2017 годах на сочинском инвестиционном форуме.</a:t>
            </a:r>
          </a:p>
          <a:p>
            <a:pPr marL="0" indent="182563" algn="just">
              <a:buNone/>
            </a:pPr>
            <a:r>
              <a:rPr lang="ru-RU" sz="900" dirty="0"/>
              <a:t>В Новокубанском районе создан привлекательный инвестиционный климат. Это подтвердил и прошедший в феврале 2018 года очередной инвестиционный форум, по итогам которого муниципалитетом подписано 5 соглашений на 611 млн. рублей. Планируется в течение 2018-2021 годов реализовать проекты строительства завода по производству питьевой воды и логистического центра для хранения сельскохозяйственной продукции в </a:t>
            </a:r>
            <a:r>
              <a:rPr lang="ru-RU" sz="900" dirty="0" err="1"/>
              <a:t>Прочноокопском</a:t>
            </a:r>
            <a:r>
              <a:rPr lang="ru-RU" sz="900" dirty="0"/>
              <a:t> поселении, цеха по переработке молока в Новосельском поселении, комплекса для хранения и переработки овощей и фруктов в Новокубанске, комплекса по приему, хранению, подработке и переработке семян новой зерновой культуры квиноа в </a:t>
            </a:r>
            <a:r>
              <a:rPr lang="ru-RU" sz="900" dirty="0" err="1"/>
              <a:t>Верхнекубанском</a:t>
            </a:r>
            <a:r>
              <a:rPr lang="ru-RU" sz="900" dirty="0"/>
              <a:t> поселении. </a:t>
            </a:r>
          </a:p>
          <a:p>
            <a:pPr marL="0" indent="182563" algn="just">
              <a:buNone/>
            </a:pPr>
            <a:r>
              <a:rPr lang="ru-RU" sz="900" dirty="0"/>
              <a:t>Но инвестиции идут не только в создание новых предприятий. Активно модернизируются существующие сельскохозяйственные предприятия. Практически у каждого из них есть инвестиционные программы. Они направлены на модернизацию животноводческих комплексов, складов, приобретение новой техники и оборудования. </a:t>
            </a:r>
          </a:p>
          <a:p>
            <a:pPr marL="0" indent="182563" algn="just">
              <a:buNone/>
            </a:pPr>
            <a:r>
              <a:rPr lang="ru-RU" sz="900" dirty="0"/>
              <a:t>По итогам 2017 года общий объем инвестиций в экономику муниципального образования составил 1,1 млрд. рублей. Сельхозпредприятия это 86% всего объема.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92150" y="251520"/>
            <a:ext cx="58331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ДИНАМИКА РАЗВИТИЯ МАЛОГО ПРЕДПРИНИМАТЕЛЬСТВА В НОВОКУБАНСКОМ РАЙОНЕ</a:t>
            </a:r>
            <a:endParaRPr lang="ru-RU" sz="1400" b="1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1" descr="C:\Users\Prohorov\Desktop\яблон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247" y="7236296"/>
            <a:ext cx="2042618" cy="1360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15" descr="D:\Мои документы\ПВН 2016\Форум Афонина\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3368" y="7236294"/>
            <a:ext cx="2213789" cy="1360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692150" y="6660232"/>
            <a:ext cx="58324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cs typeface="Times New Roman" panose="02020603050405020304" pitchFamily="18" charset="0"/>
              </a:rPr>
              <a:t>КРУПНЫЕ ИНВЕСТИЦИОННЫЕ ПРОЕКТЫ  (более 100 млн.рублей)</a:t>
            </a:r>
            <a:endParaRPr lang="ru-RU" sz="1400" b="1" dirty="0">
              <a:solidFill>
                <a:srgbClr val="00808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6145" y="7022528"/>
            <a:ext cx="15488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008080"/>
                </a:solidFill>
              </a:rPr>
              <a:t>закладка </a:t>
            </a:r>
            <a:r>
              <a:rPr lang="ru-RU" sz="900" b="1" dirty="0">
                <a:solidFill>
                  <a:srgbClr val="008080"/>
                </a:solidFill>
              </a:rPr>
              <a:t>фруктовых садов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05064" y="7005463"/>
            <a:ext cx="239039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008080"/>
                </a:solidFill>
              </a:rPr>
              <a:t>запуск </a:t>
            </a:r>
            <a:r>
              <a:rPr lang="ru-RU" sz="900" b="1" dirty="0">
                <a:solidFill>
                  <a:srgbClr val="008080"/>
                </a:solidFill>
              </a:rPr>
              <a:t>молокоперерабатывающего завода </a:t>
            </a:r>
          </a:p>
        </p:txBody>
      </p:sp>
    </p:spTree>
    <p:extLst>
      <p:ext uri="{BB962C8B-B14F-4D97-AF65-F5344CB8AC3E}">
        <p14:creationId xmlns:p14="http://schemas.microsoft.com/office/powerpoint/2010/main" val="4091631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375" y="591815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КОНСОЛИДИРОВАННЫЙ РАЙОННЫЙ БЮДЖЕТ</a:t>
            </a:r>
            <a:endParaRPr lang="ru-RU" sz="1400" b="1" dirty="0">
              <a:solidFill>
                <a:srgbClr val="00808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07032"/>
              </p:ext>
            </p:extLst>
          </p:nvPr>
        </p:nvGraphicFramePr>
        <p:xfrm>
          <a:off x="344521" y="997428"/>
          <a:ext cx="5821328" cy="1303985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62500"/>
                <a:gridCol w="707168"/>
                <a:gridCol w="737915"/>
                <a:gridCol w="737915"/>
                <a:gridCol w="737915"/>
                <a:gridCol w="737915"/>
              </a:tblGrid>
              <a:tr h="488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Фактическое исполнение 2016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Бюджетное назначение 2017 года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Исполнено за 2017 год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% исполнения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Динамика к 2016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Доходы 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1 839,1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1 846,6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1 851,0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Налоговые и неналоговые доходы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649,2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631,5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641,3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101,6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98,8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1 189,9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1 215,1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1 209,7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99,6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Расходы 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1 809,2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1 916,6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1 877,3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103,8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Дефицит (-), профицит (+)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-69,4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-26,3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37,9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333374" y="2309892"/>
            <a:ext cx="5832475" cy="4308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ru-RU" sz="1100" dirty="0" smtClean="0"/>
              <a:t>Консолидированный бюджет Новокубанского района – это свод районного бюджета, бюджета городского поселения и сельских поселений Новокубанского района </a:t>
            </a:r>
            <a:endParaRPr lang="ru-RU" sz="11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3375" y="2680047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СТРУКТУРА ДОХОДОВ КОНСОЛИДИРОВАННОГО РАЙОННОГО БЮДЖЕТА</a:t>
            </a:r>
            <a:endParaRPr lang="ru-RU" sz="1400" b="1" dirty="0">
              <a:solidFill>
                <a:srgbClr val="008080"/>
              </a:solidFill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449315"/>
              </p:ext>
            </p:extLst>
          </p:nvPr>
        </p:nvGraphicFramePr>
        <p:xfrm>
          <a:off x="307876" y="2944346"/>
          <a:ext cx="3816424" cy="184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956543"/>
              </p:ext>
            </p:extLst>
          </p:nvPr>
        </p:nvGraphicFramePr>
        <p:xfrm>
          <a:off x="4149080" y="2843808"/>
          <a:ext cx="2160240" cy="184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рямоугольник 33"/>
          <p:cNvSpPr/>
          <p:nvPr/>
        </p:nvSpPr>
        <p:spPr>
          <a:xfrm>
            <a:off x="333376" y="6173802"/>
            <a:ext cx="58324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ПОСТУПЛЕНИЕ НАЛОГОВЫХ ПЛАТЕЖЕЙ ОТ ФИЗИЧЕСКИХ И ЮРИИЧЕСКИХ ЛИЦ В ОБЩЕМ ОБЪЕМЕ НАЛОГОВЫХ ДОХОДОВ КОНСОЛИДИРОВАННОГО БЮДЖЕТА НОВОКУБАНСКОГО РАЙОНА</a:t>
            </a:r>
            <a:endParaRPr lang="ru-RU" sz="1400" b="1" dirty="0">
              <a:solidFill>
                <a:srgbClr val="008080"/>
              </a:solidFill>
            </a:endParaRP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537061"/>
              </p:ext>
            </p:extLst>
          </p:nvPr>
        </p:nvGraphicFramePr>
        <p:xfrm>
          <a:off x="333375" y="6588224"/>
          <a:ext cx="370841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438912"/>
              </p:ext>
            </p:extLst>
          </p:nvPr>
        </p:nvGraphicFramePr>
        <p:xfrm>
          <a:off x="3897052" y="6804248"/>
          <a:ext cx="252028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33374" y="4612357"/>
            <a:ext cx="5832475" cy="1615827"/>
          </a:xfrm>
          <a:prstGeom prst="rect">
            <a:avLst/>
          </a:prstGeom>
        </p:spPr>
        <p:txBody>
          <a:bodyPr wrap="square" lIns="0" rIns="0" numCol="2" spcCol="180000">
            <a:spAutoFit/>
          </a:bodyPr>
          <a:lstStyle/>
          <a:p>
            <a:pPr indent="177800" algn="just"/>
            <a:r>
              <a:rPr lang="ru-RU" sz="900" dirty="0" smtClean="0"/>
              <a:t>За 2017 год мобилизовано </a:t>
            </a:r>
            <a:r>
              <a:rPr lang="ru-RU" sz="900" dirty="0"/>
              <a:t>собственных доходов 641 миллион рублей, из них 92% приходится на налоговые доходы, по которым объем поступлений на 2,5% превысил показатель 2016 года и составил 591,1 млн. рублей. Плановые назначения исполнены по всем доходным источникам во все уровни бюджетов.</a:t>
            </a:r>
          </a:p>
          <a:p>
            <a:pPr indent="177800" algn="just"/>
            <a:r>
              <a:rPr lang="ru-RU" sz="900" dirty="0"/>
              <a:t>Основой остается налог на доходы физических лиц, динамика которого в сопоставимых условиях составляет 104% к 2016 году, собрано 352 млн. рублей, его доля составляет 55 процентов </a:t>
            </a:r>
            <a:r>
              <a:rPr lang="ru-RU" sz="900" dirty="0" smtClean="0"/>
              <a:t>консолидированного </a:t>
            </a:r>
            <a:r>
              <a:rPr lang="ru-RU" sz="900" dirty="0"/>
              <a:t>бюджета района. </a:t>
            </a:r>
          </a:p>
          <a:p>
            <a:pPr indent="177800" algn="just"/>
            <a:r>
              <a:rPr lang="ru-RU" sz="900" dirty="0"/>
              <a:t>Для получения дополнительных доходов был активизирован муниципальный земельный контроль, проведена большая работа по установлению правообладателей земельных участков и их фактического использования. В бюджет района поступили 34 миллиона рублей – от продажи и сдачи в аренду земельных участков.</a:t>
            </a:r>
          </a:p>
          <a:p>
            <a:pPr indent="177800" algn="just"/>
            <a:r>
              <a:rPr lang="ru-RU" sz="900" dirty="0"/>
              <a:t>Дополнительно вовлечены доходы в виде государственной пошлины – 3 миллиона рублей, имущественных налогов – 20 миллионов </a:t>
            </a:r>
            <a:r>
              <a:rPr lang="ru-RU" sz="900" dirty="0" smtClean="0"/>
              <a:t>рублей. </a:t>
            </a:r>
            <a:endParaRPr lang="ru-RU" sz="9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3375" y="251520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latin typeface="Calibri (Основной текст)"/>
              </a:rPr>
              <a:t>ОСНОВНЫЕ ПАРАМЕТРЫ БЮДЖЕТА</a:t>
            </a:r>
            <a:endParaRPr lang="ru-RU" sz="1400" b="1" dirty="0">
              <a:solidFill>
                <a:srgbClr val="008080"/>
              </a:solidFill>
              <a:latin typeface="Calibri (Основной текст)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97152" y="3612866"/>
            <a:ext cx="819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2017 </a:t>
            </a:r>
            <a:r>
              <a:rPr lang="ru-RU" sz="1000" dirty="0"/>
              <a:t>год 1,85 </a:t>
            </a:r>
          </a:p>
          <a:p>
            <a:pPr algn="ctr"/>
            <a:r>
              <a:rPr lang="ru-RU" sz="1000" dirty="0"/>
              <a:t>млрд 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0728" y="3597478"/>
            <a:ext cx="732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/>
              <a:t>2016 </a:t>
            </a:r>
            <a:r>
              <a:rPr lang="ru-RU" sz="1000" dirty="0" smtClean="0"/>
              <a:t>год</a:t>
            </a:r>
          </a:p>
          <a:p>
            <a:pPr algn="ctr"/>
            <a:r>
              <a:rPr lang="ru-RU" sz="1000" dirty="0" smtClean="0"/>
              <a:t>1,84 </a:t>
            </a:r>
          </a:p>
          <a:p>
            <a:pPr algn="ctr"/>
            <a:r>
              <a:rPr lang="ru-RU" sz="1000" dirty="0" smtClean="0"/>
              <a:t>млрд </a:t>
            </a:r>
            <a:r>
              <a:rPr lang="ru-RU" sz="1000" dirty="0"/>
              <a:t>руб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52736" y="7512630"/>
            <a:ext cx="819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2016год 576,6 </a:t>
            </a:r>
            <a:r>
              <a:rPr lang="ru-RU" sz="1000" dirty="0" err="1" smtClean="0"/>
              <a:t>млн.руб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69768" y="7512630"/>
            <a:ext cx="8194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/>
              <a:t>2017 </a:t>
            </a:r>
            <a:r>
              <a:rPr lang="ru-RU" sz="1000" dirty="0"/>
              <a:t>год </a:t>
            </a:r>
            <a:r>
              <a:rPr lang="ru-RU" sz="1000" dirty="0" smtClean="0"/>
              <a:t>591,1 </a:t>
            </a:r>
            <a:r>
              <a:rPr lang="ru-RU" sz="1000" dirty="0" err="1" smtClean="0"/>
              <a:t>млн.руб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81825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92149" y="251520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НАЛОГОВЫЕ И НЕНАЛОГОВЫЕ ДОХОДЫ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1767576"/>
              </p:ext>
            </p:extLst>
          </p:nvPr>
        </p:nvGraphicFramePr>
        <p:xfrm>
          <a:off x="3463431" y="1259632"/>
          <a:ext cx="320593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454413"/>
              </p:ext>
            </p:extLst>
          </p:nvPr>
        </p:nvGraphicFramePr>
        <p:xfrm>
          <a:off x="604313" y="961727"/>
          <a:ext cx="3600400" cy="418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05064" y="631305"/>
            <a:ext cx="266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8080"/>
                </a:solidFill>
              </a:rPr>
              <a:t>КОНСОЛИДИРОВАННОГО РАЙОННОГО </a:t>
            </a:r>
            <a:r>
              <a:rPr lang="ru-RU" sz="1200" b="1" dirty="0" smtClean="0">
                <a:solidFill>
                  <a:srgbClr val="008080"/>
                </a:solidFill>
              </a:rPr>
              <a:t>БЮДЖЕТА за 2017 год составили </a:t>
            </a:r>
          </a:p>
          <a:p>
            <a:r>
              <a:rPr lang="ru-RU" sz="1200" b="1" dirty="0" smtClean="0">
                <a:solidFill>
                  <a:srgbClr val="008080"/>
                </a:solidFill>
              </a:rPr>
              <a:t>641,3  млн.рублей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52736" y="633960"/>
            <a:ext cx="2216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8080"/>
                </a:solidFill>
              </a:rPr>
              <a:t>БЮДЖЕТОВ </a:t>
            </a:r>
            <a:r>
              <a:rPr lang="ru-RU" sz="1200" b="1" dirty="0" smtClean="0">
                <a:solidFill>
                  <a:srgbClr val="008080"/>
                </a:solidFill>
              </a:rPr>
              <a:t>ПОСЕЛЕНИЙ за 2016 и 2017 годы, млн.рублей</a:t>
            </a:r>
            <a:endParaRPr lang="ru-RU" sz="1200" b="1" dirty="0">
              <a:solidFill>
                <a:srgbClr val="00808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2150" y="5138191"/>
            <a:ext cx="5832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</a:rPr>
              <a:t>ИСПОЛНЕНИЕ РАЙОННОГО БЮДЖЕТА ПО ДОХОДАМ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977211"/>
              </p:ext>
            </p:extLst>
          </p:nvPr>
        </p:nvGraphicFramePr>
        <p:xfrm>
          <a:off x="692151" y="5508104"/>
          <a:ext cx="5832473" cy="3068192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025163"/>
                <a:gridCol w="865223"/>
                <a:gridCol w="926583"/>
                <a:gridCol w="941102"/>
                <a:gridCol w="1074402"/>
              </a:tblGrid>
              <a:tr h="5924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</a:rPr>
                        <a:t>Наименование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Бюджетное назначение на 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Исполнено за 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Динамика к 2016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Доходы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районного бюджета, итого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1 487,8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1 487,1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 smtClean="0">
                          <a:effectLst/>
                        </a:rPr>
                        <a:t>Налоговые и неналоговые доходы,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370,1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370,2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Налог на прибыль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269,3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269,3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Акцизы на нефтепродукты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5,9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822,1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51577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Единый налог на вмененный доход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Единый сельскохозяйственный налог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11,8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Государственная  пошлина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134,1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</a:rPr>
                        <a:t>Неналоговые доходы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38,0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65,3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  <a:tr h="1959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1 117,7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1 116,9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33" marR="9333" marT="933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0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3375" y="251520"/>
            <a:ext cx="5832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8080"/>
                </a:solidFill>
                <a:latin typeface="Calibri (Основной текст)"/>
              </a:rPr>
              <a:t> РАЙОННЫЙ БЮДЖЕТ</a:t>
            </a:r>
            <a:endParaRPr lang="ru-RU" sz="1200" b="1" dirty="0">
              <a:solidFill>
                <a:srgbClr val="008080"/>
              </a:solidFill>
              <a:latin typeface="Calibri (Основной текст)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3807"/>
              </p:ext>
            </p:extLst>
          </p:nvPr>
        </p:nvGraphicFramePr>
        <p:xfrm>
          <a:off x="352128" y="684213"/>
          <a:ext cx="5813721" cy="1303985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59675"/>
                <a:gridCol w="706244"/>
                <a:gridCol w="736950"/>
                <a:gridCol w="736950"/>
                <a:gridCol w="736950"/>
                <a:gridCol w="736952"/>
              </a:tblGrid>
              <a:tr h="488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исполнение 2016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Бюджетное назначение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Исполнено за 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</a:t>
                      </a:r>
                      <a:r>
                        <a:rPr lang="ru-RU" sz="900" u="none" strike="noStrike" dirty="0" smtClean="0">
                          <a:effectLst/>
                        </a:rPr>
                        <a:t> 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Динамика к 2016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Доходы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1 529,7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1 487,8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1 487,1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97,2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Налоговые и неналоговые доходы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392,3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370,1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370,2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Безвозмездные поступления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1 137,4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1 117,7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1 116,9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98,2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Расходы всего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1 497,8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1 523,9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1 506,8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Дефицит (-), профицит (+)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-36,1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54,6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</a:t>
                      </a:r>
                      <a:r>
                        <a:rPr lang="ru-RU" sz="900" u="none" strike="noStrike" dirty="0" smtClean="0">
                          <a:effectLst/>
                        </a:rPr>
                        <a:t>61,8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3375" y="4336812"/>
            <a:ext cx="583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latin typeface="Calibri (Основной текст)"/>
              </a:rPr>
              <a:t>БЕЗВОЗМЕЗДНЫЕ ПОСТУПЛЕНИЯ В РАЙОННЫЙ БЮДЖЕТ ИЗ КРАЕВОГО БЮДЖЕТА</a:t>
            </a:r>
            <a:endParaRPr lang="ru-RU" sz="1400" b="1" dirty="0">
              <a:solidFill>
                <a:srgbClr val="008080"/>
              </a:solidFill>
              <a:latin typeface="Calibri (Основной текст)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762804"/>
              </p:ext>
            </p:extLst>
          </p:nvPr>
        </p:nvGraphicFramePr>
        <p:xfrm>
          <a:off x="333377" y="4994913"/>
          <a:ext cx="5832475" cy="1449295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66640"/>
                <a:gridCol w="708523"/>
                <a:gridCol w="739328"/>
                <a:gridCol w="739328"/>
                <a:gridCol w="739328"/>
                <a:gridCol w="739328"/>
              </a:tblGrid>
              <a:tr h="4889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исполнение 2016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Бюджетное назначение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Исполнено за 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Динамика к 2016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ctr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Безвозмездные поступления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1 139,9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1 119,1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1 118,3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Дотации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102,4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113,1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113,1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110,4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Субсидии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65,8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67,4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102,4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16299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Субвенции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971,7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938,4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937,6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99,9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96,5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  <a:tr h="64167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50" marR="8150" marT="8150" marB="0" anchor="b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33375" y="2267744"/>
            <a:ext cx="58324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latin typeface="Calibri (Основной текст)"/>
              </a:rPr>
              <a:t>ИСТОЧНИКИ ФИНАНСИРОВАНИЯ ДЕФИЦИТА </a:t>
            </a:r>
          </a:p>
          <a:p>
            <a:pPr algn="ctr"/>
            <a:r>
              <a:rPr lang="ru-RU" sz="1400" b="1" dirty="0" smtClean="0">
                <a:solidFill>
                  <a:srgbClr val="008080"/>
                </a:solidFill>
                <a:latin typeface="Calibri (Основной текст)"/>
              </a:rPr>
              <a:t>РАЙОННОГО БЮДЖЕТА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588989"/>
              </p:ext>
            </p:extLst>
          </p:nvPr>
        </p:nvGraphicFramePr>
        <p:xfrm>
          <a:off x="333374" y="2959645"/>
          <a:ext cx="5832475" cy="1180307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2168482"/>
                <a:gridCol w="747753"/>
                <a:gridCol w="672978"/>
                <a:gridCol w="747753"/>
                <a:gridCol w="747753"/>
                <a:gridCol w="747756"/>
              </a:tblGrid>
              <a:tr h="4429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Фактическое исполнение 2016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Бюджетное назначение 2017 года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Исполнено за 2017 год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 исполнения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Динамика к 2016 году, 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29532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Источники внутреннего финансирования дефицита бюджета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-31,9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55,6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</a:rPr>
                        <a:t>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4766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4766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Кредиты кредитных организаций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-14,2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2,5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r>
                        <a:rPr lang="ru-RU" sz="900" u="none" strike="noStrike" dirty="0" smtClean="0">
                          <a:effectLst/>
                        </a:rPr>
                        <a:t>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6644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Бюджтные кредиты от других бюджетов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 smtClean="0">
                          <a:effectLst/>
                        </a:rPr>
                        <a:t>100,0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376687"/>
              </p:ext>
            </p:extLst>
          </p:nvPr>
        </p:nvGraphicFramePr>
        <p:xfrm>
          <a:off x="333375" y="7554775"/>
          <a:ext cx="5832476" cy="1265697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1992332"/>
                <a:gridCol w="960036"/>
                <a:gridCol w="960036"/>
                <a:gridCol w="960036"/>
                <a:gridCol w="960036"/>
              </a:tblGrid>
              <a:tr h="16386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Наименование показателя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>
                          <a:effectLst/>
                        </a:rPr>
                        <a:t>Решение № 168 в редакции от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Решение в окончательной редакции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3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 smtClean="0">
                          <a:effectLst/>
                        </a:rPr>
                        <a:t>15.12.2016г            </a:t>
                      </a:r>
                      <a:r>
                        <a:rPr lang="ru-RU" sz="900" u="none" strike="noStrike" dirty="0">
                          <a:effectLst/>
                        </a:rPr>
                        <a:t>№ 168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21.12.2017г. </a:t>
                      </a:r>
                      <a:r>
                        <a:rPr lang="ru-RU" sz="900" u="none" strike="noStrike" dirty="0" smtClean="0">
                          <a:effectLst/>
                        </a:rPr>
                        <a:t>           № </a:t>
                      </a:r>
                      <a:r>
                        <a:rPr lang="ru-RU" sz="900" u="none" strike="noStrike" dirty="0">
                          <a:effectLst/>
                        </a:rPr>
                        <a:t>289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 + / -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>
                    <a:solidFill>
                      <a:srgbClr val="DBEEF4"/>
                    </a:solidFill>
                  </a:tcPr>
                </a:tc>
              </a:tr>
              <a:tr h="16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Доходы 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1389,3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1487,8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98,5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107,1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</a:tr>
              <a:tr h="16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Налоговые и неналоговые доходы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363,9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370,1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6,2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101,7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</a:tr>
              <a:tr h="16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Безвозмездные поступления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1025,4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1117,7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92,3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109,0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</a:tr>
              <a:tr h="16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Расходы всего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1388,8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1523,2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134,4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109,7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</a:tr>
              <a:tr h="163864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Дефицит (-), профицит (+)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0,5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-35,4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>
                          <a:effectLst/>
                        </a:rPr>
                        <a:t>-35,9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 smtClean="0">
                          <a:effectLst/>
                        </a:rPr>
                        <a:t>х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93" marR="8193" marT="8193" marB="0" anchor="b"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33375" y="6641648"/>
            <a:ext cx="5832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8080"/>
                </a:solidFill>
                <a:latin typeface="Calibri (Основной текст)"/>
              </a:rPr>
              <a:t>ИЗМЕНЕНИЕ ОСНОВНЫХ ХАРАКТЕРИСТИК РАЙОННОГО БЮДЖЕТА ОТНОСИТЕЛЬНО ПЕРВОНАЧАЛЬНО УТВЕРЖДЕННЫХ ПОКАЗАТЕЛЕЙ</a:t>
            </a:r>
            <a:endParaRPr lang="ru-RU" sz="1400" b="1" dirty="0">
              <a:solidFill>
                <a:srgbClr val="008080"/>
              </a:solidFill>
              <a:latin typeface="Calibri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2784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6534</Words>
  <Application>Microsoft Office PowerPoint</Application>
  <PresentationFormat>Экран (4:3)</PresentationFormat>
  <Paragraphs>1682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8" baseType="lpstr">
      <vt:lpstr>宋体</vt:lpstr>
      <vt:lpstr>Angsana New</vt:lpstr>
      <vt:lpstr>Arial</vt:lpstr>
      <vt:lpstr>Arial Black</vt:lpstr>
      <vt:lpstr>Arial Narrow</vt:lpstr>
      <vt:lpstr>Bookman Old Style</vt:lpstr>
      <vt:lpstr>Calibri</vt:lpstr>
      <vt:lpstr>Calibri (Основной текст)</vt:lpstr>
      <vt:lpstr>Franklin Gothic Book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 БЮДЖЕТА МУНИЦИПАЛЬНОГО ОБРАЗОВАНИЯ НОВОКУБАНСКИЙ РАЙОН ПО РАЗДЕЛАМ И ПОДРАЗДЕЛАМ КЛАССИФИКАЦИИ РАСХОДОВ БЮДЖЕТА</vt:lpstr>
      <vt:lpstr>РАСХОДЫ  БЮДЖЕТА МУНИЦИПАЛЬНОГО ОБРАЗОВАНИЯ НОВОКУБАНСКИЙ РАЙОН ПО РАЗДЕЛАМ И ПОДРАЗДЕЛАМ КЛАССИФИКАЦИИ РАСХОДОВ БЮДЖЕТА</vt:lpstr>
      <vt:lpstr>РАСХОДЫ  БЮДЖЕТОВ ПОСЕЛЕНИЙ  НОВОКУБАНСКОГО РАЙОНА ПО РАЗДЕЛАМ И ПОДРАЗДЕЛАМ КЛАССИФИКАЦИИ РАСХОДОВ БЮДЖЕТА</vt:lpstr>
      <vt:lpstr>ИНФОРМАЦИЯ ОБ УЧАСТИИ МУНИЦИПАЛЬНОГО ОБРАЗОВАНИЯ НОВОКУБАНСКИЙ   РАЙОН В ГОСУДАРСТВЕННЫХ ПРОГРАММАХ КРАСНОДАРСКОГО КРАЯ В 2017 ГОДУ</vt:lpstr>
      <vt:lpstr>РАСХОДЫ МУНИЦИПАЛЬНОГО ОБРАЗОВАНИЯ НОВОКУБАНСКИЙ РАЙОН В РАМКАХ  МУНИЦИПАЛЬНЫХ ПРОГРАММ</vt:lpstr>
      <vt:lpstr>СКОЛЬКО БЮДЖЕТНЫХ СРЕДСТВ НАПРАВЛЕНО НА  МУНИЦИПАЛЬНУЮ ПРОГРАММУ «РАЗВИТИЕ ОБРАЗОВАНИЯ»</vt:lpstr>
      <vt:lpstr>ДОСТИЖЕНИЕ ЗАПЛАНИРОВАННЫХ ЦЕЛЕВЫХ  ПОКАЗАТЕЛЕЙ  ПОВЫШЕНИЯ ЗАРАБОТНОЙ ПЛАТЫ В СООТВЕТСТВИИ  С УКАЗАМИ ПРЕЗИДЕНТА РОССИЙСКОЙ ФЕДЕРАЦИИ ПО КАТЕГОРИЯМ РАБОТНИКОВ</vt:lpstr>
      <vt:lpstr>Презентация PowerPoint</vt:lpstr>
      <vt:lpstr>МУНИЦИПАЛЬНАЯ ПРОГРАММА «РАЗВИТИЕ КУЛЬТУРЫ» </vt:lpstr>
      <vt:lpstr>МУНИЦИПАЛЬНАЯ ПРОГРАММА "ДЕТИ КУБАНИ"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Артемьева Светлана</dc:creator>
  <cp:lastModifiedBy>Смирнов Валерий</cp:lastModifiedBy>
  <cp:revision>176</cp:revision>
  <cp:lastPrinted>2018-04-20T08:10:18Z</cp:lastPrinted>
  <dcterms:created xsi:type="dcterms:W3CDTF">2018-04-02T09:57:34Z</dcterms:created>
  <dcterms:modified xsi:type="dcterms:W3CDTF">2018-05-07T06:56:54Z</dcterms:modified>
</cp:coreProperties>
</file>