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66" d="100"/>
          <a:sy n="66" d="100"/>
        </p:scale>
        <p:origin x="2774" y="-15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1.24\&#1050;&#1088;&#1072;&#1089;&#1086;&#1090;&#1072;%202023%20-%2012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1.24\&#1050;&#1088;&#1072;&#1089;&#1086;&#1090;&#1072;%202023%20-%2012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1.24\&#1050;&#1088;&#1072;&#1089;&#1086;&#1090;&#1072;%202023%20-%2012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1.24\&#1050;&#1088;&#1072;&#1089;&#1086;&#1090;&#1072;%202023%20-%2012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1.24\&#1050;&#1088;&#1072;&#1089;&#1086;&#1090;&#1072;%202023%20-%2012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1.24\&#1050;&#1088;&#1072;&#1089;&#1086;&#1090;&#1072;%202023%20-%2012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0306449201325724"/>
          <c:y val="0.2771778514352851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147677782494539"/>
          <c:y val="0.63875973611406678"/>
          <c:w val="0.64555268619404749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01.01.2024г.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28.4</c:v>
                </c:pt>
                <c:pt idx="3">
                  <c:v>32.85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9-4455-BD47-B02C34C096DE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01.01.2024г.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69-4455-BD47-B02C34C096DE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01.01.2024г.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69-4455-BD47-B02C34C096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44839341113109782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B3-46FC-9605-CB7CBE2B3E25}"/>
                </c:ext>
              </c:extLst>
            </c:dLbl>
            <c:dLbl>
              <c:idx val="2"/>
              <c:layout>
                <c:manualLayout>
                  <c:x val="0"/>
                  <c:y val="0.3159758934371136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1B3-46FC-9605-CB7CBE2B3E25}"/>
                </c:ext>
              </c:extLst>
            </c:dLbl>
            <c:dLbl>
              <c:idx val="6"/>
              <c:layout>
                <c:manualLayout>
                  <c:x val="0"/>
                  <c:y val="0.302965827323831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1B3-46FC-9605-CB7CBE2B3E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  <c:pt idx="9">
                  <c:v>150.49070164000003</c:v>
                </c:pt>
                <c:pt idx="10">
                  <c:v>119.27633099000002</c:v>
                </c:pt>
                <c:pt idx="11">
                  <c:v>147.39340672999998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B3-46FC-9605-CB7CBE2B3E25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B3-46FC-9605-CB7CBE2B3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B3-46FC-9605-CB7CBE2B3E25}"/>
                </c:ext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B3-46FC-9605-CB7CBE2B3E25}"/>
                </c:ext>
              </c:extLst>
            </c:dLbl>
            <c:dLbl>
              <c:idx val="4"/>
              <c:layout>
                <c:manualLayout>
                  <c:x val="-3.3601086054798959E-2"/>
                  <c:y val="-4.976658559112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B3-46FC-9605-CB7CBE2B3E25}"/>
                </c:ext>
              </c:extLst>
            </c:dLbl>
            <c:dLbl>
              <c:idx val="5"/>
              <c:layout>
                <c:manualLayout>
                  <c:x val="-4.1277700750050023E-2"/>
                  <c:y val="-5.5763063415191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B3-46FC-9605-CB7CBE2B3E25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B3-46FC-9605-CB7CBE2B3E25}"/>
                </c:ext>
              </c:extLst>
            </c:dLbl>
            <c:dLbl>
              <c:idx val="7"/>
              <c:layout>
                <c:manualLayout>
                  <c:x val="-3.7073449909592097E-2"/>
                  <c:y val="-3.2981247174330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B3-46FC-9605-CB7CBE2B3E25}"/>
                </c:ext>
              </c:extLst>
            </c:dLbl>
            <c:dLbl>
              <c:idx val="8"/>
              <c:layout>
                <c:manualLayout>
                  <c:x val="-1.6751662364445061E-2"/>
                  <c:y val="4.447031615744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B3-46FC-9605-CB7CBE2B3E25}"/>
                </c:ext>
              </c:extLst>
            </c:dLbl>
            <c:dLbl>
              <c:idx val="9"/>
              <c:layout>
                <c:manualLayout>
                  <c:x val="-4.2792814090404474E-2"/>
                  <c:y val="4.5958232284545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B3-46FC-9605-CB7CBE2B3E25}"/>
                </c:ext>
              </c:extLst>
            </c:dLbl>
            <c:dLbl>
              <c:idx val="10"/>
              <c:layout>
                <c:manualLayout>
                  <c:x val="-1.8296677055163666E-2"/>
                  <c:y val="-5.2472664584388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B3-46FC-9605-CB7CBE2B3E25}"/>
                </c:ext>
              </c:extLst>
            </c:dLbl>
            <c:dLbl>
              <c:idx val="11"/>
              <c:layout>
                <c:manualLayout>
                  <c:x val="-4.676948448472986E-2"/>
                  <c:y val="3.7634128722029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B3-46FC-9605-CB7CBE2B3E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1B3-46FC-9605-CB7CBE2B3E25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B3-46FC-9605-CB7CBE2B3E25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B3-46FC-9605-CB7CBE2B3E25}"/>
                </c:ext>
              </c:extLst>
            </c:dLbl>
            <c:dLbl>
              <c:idx val="2"/>
              <c:layout>
                <c:manualLayout>
                  <c:x val="-9.082883040567695E-3"/>
                  <c:y val="-4.4451969071923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B3-46FC-9605-CB7CBE2B3E25}"/>
                </c:ext>
              </c:extLst>
            </c:dLbl>
            <c:dLbl>
              <c:idx val="3"/>
              <c:layout>
                <c:manualLayout>
                  <c:x val="-2.8190099128296852E-2"/>
                  <c:y val="-2.8974460624715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B3-46FC-9605-CB7CBE2B3E25}"/>
                </c:ext>
              </c:extLst>
            </c:dLbl>
            <c:dLbl>
              <c:idx val="4"/>
              <c:layout>
                <c:manualLayout>
                  <c:x val="-2.8213629032152476E-2"/>
                  <c:y val="-5.7264242077035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1B3-46FC-9605-CB7CBE2B3E25}"/>
                </c:ext>
              </c:extLst>
            </c:dLbl>
            <c:dLbl>
              <c:idx val="5"/>
              <c:layout>
                <c:manualLayout>
                  <c:x val="-2.5918323606623911E-2"/>
                  <c:y val="3.804070777017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1B3-46FC-9605-CB7CBE2B3E25}"/>
                </c:ext>
              </c:extLst>
            </c:dLbl>
            <c:dLbl>
              <c:idx val="6"/>
              <c:layout>
                <c:manualLayout>
                  <c:x val="3.1689858160489945E-3"/>
                  <c:y val="-2.684759215404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1B3-46FC-9605-CB7CBE2B3E25}"/>
                </c:ext>
              </c:extLst>
            </c:dLbl>
            <c:dLbl>
              <c:idx val="7"/>
              <c:layout>
                <c:manualLayout>
                  <c:x val="-3.7399032069551863E-2"/>
                  <c:y val="-0.102428273846082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1B3-46FC-9605-CB7CBE2B3E25}"/>
                </c:ext>
              </c:extLst>
            </c:dLbl>
            <c:dLbl>
              <c:idx val="9"/>
              <c:layout>
                <c:manualLayout>
                  <c:x val="-8.453934270519204E-3"/>
                  <c:y val="-4.8748063543221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1B3-46FC-9605-CB7CBE2B3E25}"/>
                </c:ext>
              </c:extLst>
            </c:dLbl>
            <c:dLbl>
              <c:idx val="10"/>
              <c:layout>
                <c:manualLayout>
                  <c:x val="-3.0559756520053608E-2"/>
                  <c:y val="4.6494533845844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1B3-46FC-9605-CB7CBE2B3E25}"/>
                </c:ext>
              </c:extLst>
            </c:dLbl>
            <c:dLbl>
              <c:idx val="11"/>
              <c:layout>
                <c:manualLayout>
                  <c:x val="-4.0324470699860532E-2"/>
                  <c:y val="4.0690659540317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1B3-46FC-9605-CB7CBE2B3E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  <c:pt idx="9">
                  <c:v>136.90163527447646</c:v>
                </c:pt>
                <c:pt idx="10">
                  <c:v>104.54636802003341</c:v>
                </c:pt>
                <c:pt idx="11">
                  <c:v>104.24035408276062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E1B3-46FC-9605-CB7CBE2B3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9.0457140338276662E-2"/>
          <c:y val="0.88906247155097851"/>
          <c:w val="0.81908571932344665"/>
          <c:h val="5.557172564103418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785379396430657E-17"/>
                  <c:y val="2.135066972190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8E-41CA-8A5F-7F3D76EF135E}"/>
                </c:ext>
              </c:extLst>
            </c:dLbl>
            <c:dLbl>
              <c:idx val="6"/>
              <c:layout>
                <c:manualLayout>
                  <c:x val="-6.7900430374289663E-17"/>
                  <c:y val="8.73542050337630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E8E-41CA-8A5F-7F3D76EF135E}"/>
                </c:ext>
              </c:extLst>
            </c:dLbl>
            <c:dLbl>
              <c:idx val="8"/>
              <c:layout>
                <c:manualLayout>
                  <c:x val="0"/>
                  <c:y val="0.127255985267034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E8E-41CA-8A5F-7F3D76EF135E}"/>
                </c:ext>
              </c:extLst>
            </c:dLbl>
            <c:dLbl>
              <c:idx val="11"/>
              <c:layout>
                <c:manualLayout>
                  <c:x val="-1.3580086074857933E-16"/>
                  <c:y val="0.116563226558006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8E-41CA-8A5F-7F3D76EF135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  <c:pt idx="9">
                  <c:v>80.768433519999988</c:v>
                </c:pt>
                <c:pt idx="10">
                  <c:v>62.641480110000003</c:v>
                </c:pt>
                <c:pt idx="11">
                  <c:v>91.320413259999995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8E-41CA-8A5F-7F3D76EF135E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8E-41CA-8A5F-7F3D76EF1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8E-41CA-8A5F-7F3D76EF135E}"/>
                </c:ext>
              </c:extLst>
            </c:dLbl>
            <c:dLbl>
              <c:idx val="2"/>
              <c:layout>
                <c:manualLayout>
                  <c:x val="-9.0095403436859477E-3"/>
                  <c:y val="-1.2971864533875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8E-41CA-8A5F-7F3D76EF135E}"/>
                </c:ext>
              </c:extLst>
            </c:dLbl>
            <c:dLbl>
              <c:idx val="3"/>
              <c:layout>
                <c:manualLayout>
                  <c:x val="-3.5611100725838223E-2"/>
                  <c:y val="-5.7550644567219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E8E-41CA-8A5F-7F3D76EF135E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8E-41CA-8A5F-7F3D76EF135E}"/>
                </c:ext>
              </c:extLst>
            </c:dLbl>
            <c:dLbl>
              <c:idx val="8"/>
              <c:layout>
                <c:manualLayout>
                  <c:x val="-3.6976512984394E-2"/>
                  <c:y val="4.1996684116142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8E-41CA-8A5F-7F3D76EF135E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8E-41CA-8A5F-7F3D76EF135E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8E-41CA-8A5F-7F3D76EF135E}"/>
                </c:ext>
              </c:extLst>
            </c:dLbl>
            <c:dLbl>
              <c:idx val="11"/>
              <c:layout>
                <c:manualLayout>
                  <c:x val="-2.1164063572941847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8E-41CA-8A5F-7F3D76EF135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E8E-41CA-8A5F-7F3D76EF135E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8E-41CA-8A5F-7F3D76EF135E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8E-41CA-8A5F-7F3D76EF135E}"/>
                </c:ext>
              </c:extLst>
            </c:dLbl>
            <c:dLbl>
              <c:idx val="2"/>
              <c:layout>
                <c:manualLayout>
                  <c:x val="-3.1277622841171526E-2"/>
                  <c:y val="-7.7582256637809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8E-41CA-8A5F-7F3D76EF135E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8E-41CA-8A5F-7F3D76EF135E}"/>
                </c:ext>
              </c:extLst>
            </c:dLbl>
            <c:dLbl>
              <c:idx val="6"/>
              <c:layout>
                <c:manualLayout>
                  <c:x val="-1.0528855747342985E-2"/>
                  <c:y val="-1.8056358209385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8E-41CA-8A5F-7F3D76EF135E}"/>
                </c:ext>
              </c:extLst>
            </c:dLbl>
            <c:dLbl>
              <c:idx val="7"/>
              <c:layout>
                <c:manualLayout>
                  <c:x val="-3.1799271398540593E-2"/>
                  <c:y val="-5.1105567100203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8E-41CA-8A5F-7F3D76EF135E}"/>
                </c:ext>
              </c:extLst>
            </c:dLbl>
            <c:dLbl>
              <c:idx val="9"/>
              <c:layout>
                <c:manualLayout>
                  <c:x val="-1.2048171150999964E-2"/>
                  <c:y val="-3.5852086073671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8E-41CA-8A5F-7F3D76EF135E}"/>
                </c:ext>
              </c:extLst>
            </c:dLbl>
            <c:dLbl>
              <c:idx val="10"/>
              <c:layout>
                <c:manualLayout>
                  <c:x val="-5.638376891695278E-3"/>
                  <c:y val="1.1923405983091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8E-41CA-8A5F-7F3D76EF135E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8E-41CA-8A5F-7F3D76EF135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  <c:pt idx="9">
                  <c:v>133.80054702435237</c:v>
                </c:pt>
                <c:pt idx="10">
                  <c:v>114.64916070280286</c:v>
                </c:pt>
                <c:pt idx="11">
                  <c:v>96.17323478660883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6E8E-41CA-8A5F-7F3D76EF1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271965864488789"/>
          <c:y val="0.21522823354407697"/>
          <c:w val="0.752209698770128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116.7456522146872</c:v>
                </c:pt>
                <c:pt idx="1">
                  <c:v>108.01661852490483</c:v>
                </c:pt>
                <c:pt idx="2">
                  <c:v>101.73953240825074</c:v>
                </c:pt>
                <c:pt idx="3">
                  <c:v>92.681270603492493</c:v>
                </c:pt>
                <c:pt idx="4">
                  <c:v>89.722131776028334</c:v>
                </c:pt>
                <c:pt idx="5">
                  <c:v>102.64965123068343</c:v>
                </c:pt>
                <c:pt idx="6">
                  <c:v>108.95424301515082</c:v>
                </c:pt>
                <c:pt idx="7">
                  <c:v>102.33736015079546</c:v>
                </c:pt>
                <c:pt idx="8">
                  <c:v>109.16340978657013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F-4D27-A6F0-9C01F1FDCC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131175733106814"/>
          <c:y val="0.24038993410755455"/>
          <c:w val="0.34199297033776305"/>
          <c:h val="0.7294864187809412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650.57384762000004</c:v>
                </c:pt>
                <c:pt idx="1">
                  <c:v>372.06422257000008</c:v>
                </c:pt>
                <c:pt idx="2">
                  <c:v>2277.4920035300001</c:v>
                </c:pt>
                <c:pt idx="3" formatCode="0.0">
                  <c:v>145.40060410000001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6-42C7-959F-5EB2746CE9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968995003974335"/>
          <c:y val="0.44694777819213755"/>
          <c:w val="0.3858653159350926"/>
          <c:h val="0.4599938724046099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88830082745287"/>
          <c:y val="0.23078313199440512"/>
          <c:w val="0.39074460884423007"/>
          <c:h val="0.7038720213632269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487.92097799999999</c:v>
                </c:pt>
                <c:pt idx="1">
                  <c:v>116.06584299999999</c:v>
                </c:pt>
                <c:pt idx="2">
                  <c:v>42.995658999999996</c:v>
                </c:pt>
                <c:pt idx="3">
                  <c:v>2031.5850344400001</c:v>
                </c:pt>
                <c:pt idx="4" formatCode="0.0">
                  <c:v>107.366761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F-4860-8E78-10E9A9E9C14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39698907372919"/>
          <c:y val="0.31802160206416336"/>
          <c:w val="0.38259508584927066"/>
          <c:h val="0.551113705572148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9,1%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муниципального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,6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 dirty="0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203905365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3 445,6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1 071,6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2 299,0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2 277,5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3 545,9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3 395,8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2480882346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2 737,2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2 785,9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2 049,3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2 031,6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3 791,3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2 896,6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-1 054,1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59480" y="6400426"/>
            <a:ext cx="339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58806"/>
              </p:ext>
            </p:extLst>
          </p:nvPr>
        </p:nvGraphicFramePr>
        <p:xfrm>
          <a:off x="4316973" y="7677745"/>
          <a:ext cx="2207307" cy="1303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01.07.2023г.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4364211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на 01.10.2023г.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3555009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01.01.2024г.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3745873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691916"/>
              </p:ext>
            </p:extLst>
          </p:nvPr>
        </p:nvGraphicFramePr>
        <p:xfrm>
          <a:off x="-182520" y="5411896"/>
          <a:ext cx="4815480" cy="373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683758"/>
              </p:ext>
            </p:extLst>
          </p:nvPr>
        </p:nvGraphicFramePr>
        <p:xfrm>
          <a:off x="-1" y="1106101"/>
          <a:ext cx="6873841" cy="389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812694"/>
              </p:ext>
            </p:extLst>
          </p:nvPr>
        </p:nvGraphicFramePr>
        <p:xfrm>
          <a:off x="-1" y="5005620"/>
          <a:ext cx="6858002" cy="413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68002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650,6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2 277,5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73470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2 031,6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461048"/>
              </p:ext>
            </p:extLst>
          </p:nvPr>
        </p:nvGraphicFramePr>
        <p:xfrm>
          <a:off x="-1" y="709681"/>
          <a:ext cx="6831361" cy="251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217934"/>
              </p:ext>
            </p:extLst>
          </p:nvPr>
        </p:nvGraphicFramePr>
        <p:xfrm>
          <a:off x="-279471" y="3222720"/>
          <a:ext cx="6154492" cy="2885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43140" y="4695874"/>
            <a:ext cx="9428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3 445,5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+mj-lt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.</a:t>
            </a:r>
            <a:endParaRPr lang="ru-RU" sz="1200" b="0" strike="noStrike" spc="-1" dirty="0">
              <a:latin typeface="+mj-lt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738302"/>
              </p:ext>
            </p:extLst>
          </p:nvPr>
        </p:nvGraphicFramePr>
        <p:xfrm>
          <a:off x="-1" y="5994692"/>
          <a:ext cx="5671743" cy="314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43140" y="7568986"/>
            <a:ext cx="89262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</a:rPr>
              <a:t>2 785,9</a:t>
            </a:r>
          </a:p>
          <a:p>
            <a:pPr algn="ctr">
              <a:lnSpc>
                <a:spcPct val="100000"/>
              </a:lnSpc>
            </a:pPr>
            <a:r>
              <a:rPr lang="ru-RU" sz="1200" b="1" dirty="0"/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ru-RU" sz="1200" b="0" strike="noStrike" spc="-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74535923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ноябрь</a:t>
                      </a:r>
                      <a:r>
                        <a:rPr lang="ru-RU" sz="1200" b="1" strike="noStrike" spc="-1" baseline="0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3 791,3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37719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ноябрь 2023 года муниципальные программы Новокубанского района исполнены в сумме 2 684,9 млн. руб., что </a:t>
            </a:r>
            <a:r>
              <a:rPr lang="ru-RU" sz="1300" b="0" strike="noStrike" spc="-1">
                <a:solidFill>
                  <a:srgbClr val="000000"/>
                </a:solidFill>
                <a:latin typeface="Times New Roman"/>
              </a:rPr>
              <a:t>составляет 76,6%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900920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 ноябрь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8189</TotalTime>
  <Words>726</Words>
  <Application>Microsoft Office PowerPoint</Application>
  <PresentationFormat>Экран (4:3)</PresentationFormat>
  <Paragraphs>312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978</cp:revision>
  <cp:lastPrinted>2021-06-28T07:36:31Z</cp:lastPrinted>
  <dcterms:modified xsi:type="dcterms:W3CDTF">2024-01-17T14:55:40Z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