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5226" autoAdjust="0"/>
  </p:normalViewPr>
  <p:slideViewPr>
    <p:cSldViewPr snapToGrid="0" showGuides="1">
      <p:cViewPr varScale="1">
        <p:scale>
          <a:sx n="62" d="100"/>
          <a:sy n="62" d="100"/>
        </p:scale>
        <p:origin x="2866" y="62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4%20&#1075;&#1086;&#1076;\&#1053;&#1072;%2001.02.24\&#1050;&#1088;&#1072;&#1089;&#1086;&#1090;&#1072;%202024%20-%201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4%20&#1075;&#1086;&#1076;\&#1053;&#1072;%2001.02.24\&#1050;&#1088;&#1072;&#1089;&#1086;&#1090;&#1072;%202024%20-%201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4%20&#1075;&#1086;&#1076;\&#1053;&#1072;%2001.02.24\&#1050;&#1088;&#1072;&#1089;&#1086;&#1090;&#1072;%202024%20-%201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4%20&#1075;&#1086;&#1076;\&#1053;&#1072;%2001.02.24\&#1050;&#1088;&#1072;&#1089;&#1086;&#1090;&#1072;%202024%20-%201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4%20&#1075;&#1086;&#1076;\&#1053;&#1072;%2001.02.24\&#1050;&#1088;&#1072;&#1089;&#1086;&#1090;&#1072;%202024%20-%201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2024%20&#1075;&#1086;&#1076;\&#1053;&#1072;%2001.02.24\&#1050;&#1088;&#1072;&#1089;&#1086;&#1090;&#1072;%202024%20-%201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8.9937445319335077E-2"/>
          <c:y val="0.1933173495696471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6322440944881892"/>
          <c:y val="0.6624985513675713"/>
          <c:w val="0.60066447944006995"/>
          <c:h val="0.2471332654604906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'Мун долг'!$B$3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долг'!$A$4:$A$5</c:f>
              <c:strCache>
                <c:ptCount val="2"/>
                <c:pt idx="0">
                  <c:v>на 01.01.2024г.</c:v>
                </c:pt>
                <c:pt idx="1">
                  <c:v>на 01.02.2024г.</c:v>
                </c:pt>
              </c:strCache>
              <c:extLst/>
            </c:strRef>
          </c:cat>
          <c:val>
            <c:numRef>
              <c:f>'Мун долг'!$B$4:$B$5</c:f>
              <c:numCache>
                <c:formatCode>#\ ##0.0</c:formatCode>
                <c:ptCount val="2"/>
                <c:pt idx="0">
                  <c:v>27</c:v>
                </c:pt>
                <c:pt idx="1">
                  <c:v>27.5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7995-4D34-BDEE-49B21845A789}"/>
            </c:ext>
          </c:extLst>
        </c:ser>
        <c:ser>
          <c:idx val="1"/>
          <c:order val="1"/>
          <c:tx>
            <c:strRef>
              <c:f>'Мун долг'!$C$3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долг'!$A$4:$A$5</c:f>
              <c:strCache>
                <c:ptCount val="2"/>
                <c:pt idx="0">
                  <c:v>на 01.01.2024г.</c:v>
                </c:pt>
                <c:pt idx="1">
                  <c:v>на 01.02.2024г.</c:v>
                </c:pt>
              </c:strCache>
              <c:extLst/>
            </c:strRef>
          </c:cat>
          <c:val>
            <c:numRef>
              <c:f>'Мун долг'!$C$4:$C$5</c:f>
              <c:numCache>
                <c:formatCode>#\ ##0.0</c:formatCode>
                <c:ptCount val="2"/>
                <c:pt idx="0">
                  <c:v>14</c:v>
                </c:pt>
                <c:pt idx="1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7995-4D34-BDEE-49B21845A789}"/>
            </c:ext>
          </c:extLst>
        </c:ser>
        <c:ser>
          <c:idx val="2"/>
          <c:order val="2"/>
          <c:tx>
            <c:strRef>
              <c:f>'Мун долг'!$D$3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'Мун долг'!$A$4:$A$5</c:f>
              <c:strCache>
                <c:ptCount val="2"/>
                <c:pt idx="0">
                  <c:v>на 01.01.2024г.</c:v>
                </c:pt>
                <c:pt idx="1">
                  <c:v>на 01.02.2024г.</c:v>
                </c:pt>
              </c:strCache>
              <c:extLst/>
            </c:strRef>
          </c:cat>
          <c:val>
            <c:numRef>
              <c:f>'Мун долг'!$D$4:$D$5</c:f>
              <c:numCache>
                <c:formatCode>#\ ##0.0</c:formatCode>
                <c:ptCount val="2"/>
                <c:pt idx="0">
                  <c:v>0</c:v>
                </c:pt>
                <c:pt idx="1">
                  <c:v>0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7995-4D34-BDEE-49B21845A7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4695756780402434E-2"/>
          <c:y val="0.41482477466756223"/>
          <c:w val="0.55283070866141737"/>
          <c:h val="0.1740365192446923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71567196432955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2024год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4.5927330667378356E-3"/>
                  <c:y val="8.52308051746213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F4-4A10-84EE-AB7928D59A3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</c:f>
              <c:numCache>
                <c:formatCode>#\ ##0.0</c:formatCode>
                <c:ptCount val="1"/>
                <c:pt idx="0">
                  <c:v>59.24489715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F4-4A10-84EE-AB7928D59A36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2023од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2.8066377849317086E-17"/>
                  <c:y val="0.1522397030466149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F4-4A10-84EE-AB7928D59A36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31.906479170000001</c:v>
                </c:pt>
                <c:pt idx="1">
                  <c:v>-6.95140885</c:v>
                </c:pt>
                <c:pt idx="2">
                  <c:v>143.74389579999999</c:v>
                </c:pt>
                <c:pt idx="3">
                  <c:v>119.35719683999999</c:v>
                </c:pt>
                <c:pt idx="4">
                  <c:v>61.887074810000001</c:v>
                </c:pt>
                <c:pt idx="5">
                  <c:v>89.319944839999977</c:v>
                </c:pt>
                <c:pt idx="6">
                  <c:v>148.15206398000001</c:v>
                </c:pt>
                <c:pt idx="7">
                  <c:v>48.238956809999969</c:v>
                </c:pt>
                <c:pt idx="8">
                  <c:v>115.22403219999997</c:v>
                </c:pt>
                <c:pt idx="9">
                  <c:v>150.49070164000003</c:v>
                </c:pt>
                <c:pt idx="10">
                  <c:v>119.27633099000002</c:v>
                </c:pt>
                <c:pt idx="11">
                  <c:v>147.39340672999998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4F4-4A10-84EE-AB7928D59A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2023 году</c:v>
                </c:pt>
              </c:strCache>
            </c:strRef>
          </c:tx>
          <c:dLbls>
            <c:dLbl>
              <c:idx val="0"/>
              <c:layout>
                <c:manualLayout>
                  <c:x val="-1.6461512535268213E-2"/>
                  <c:y val="-3.65429817636937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F4-4A10-84EE-AB7928D59A36}"/>
                </c:ext>
              </c:extLst>
            </c:dLbl>
            <c:dLbl>
              <c:idx val="1"/>
              <c:layout>
                <c:manualLayout>
                  <c:x val="-6.2652593857502784E-2"/>
                  <c:y val="-3.27465285107902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F4-4A10-84EE-AB7928D59A36}"/>
                </c:ext>
              </c:extLst>
            </c:dLbl>
            <c:dLbl>
              <c:idx val="2"/>
              <c:layout>
                <c:manualLayout>
                  <c:x val="-7.1845654274002246E-2"/>
                  <c:y val="-2.38981239756694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F4-4A10-84EE-AB7928D59A36}"/>
                </c:ext>
              </c:extLst>
            </c:dLbl>
            <c:dLbl>
              <c:idx val="4"/>
              <c:layout>
                <c:manualLayout>
                  <c:x val="-3.3601086054798959E-2"/>
                  <c:y val="-4.9766585591128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F4-4A10-84EE-AB7928D59A36}"/>
                </c:ext>
              </c:extLst>
            </c:dLbl>
            <c:dLbl>
              <c:idx val="5"/>
              <c:layout>
                <c:manualLayout>
                  <c:x val="-4.1277700750050023E-2"/>
                  <c:y val="-5.57630634151915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4F4-4A10-84EE-AB7928D59A36}"/>
                </c:ext>
              </c:extLst>
            </c:dLbl>
            <c:dLbl>
              <c:idx val="6"/>
              <c:layout>
                <c:manualLayout>
                  <c:x val="-4.9637077652387729E-2"/>
                  <c:y val="-3.80174836112916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4F4-4A10-84EE-AB7928D59A36}"/>
                </c:ext>
              </c:extLst>
            </c:dLbl>
            <c:dLbl>
              <c:idx val="7"/>
              <c:layout>
                <c:manualLayout>
                  <c:x val="-3.0528294490383943E-2"/>
                  <c:y val="-7.34111017517751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4F4-4A10-84EE-AB7928D59A36}"/>
                </c:ext>
              </c:extLst>
            </c:dLbl>
            <c:dLbl>
              <c:idx val="8"/>
              <c:layout>
                <c:manualLayout>
                  <c:x val="-3.0529861564658568E-2"/>
                  <c:y val="-3.81147928370191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4F4-4A10-84EE-AB7928D59A36}"/>
                </c:ext>
              </c:extLst>
            </c:dLbl>
            <c:dLbl>
              <c:idx val="9"/>
              <c:layout>
                <c:manualLayout>
                  <c:x val="-5.3509197641095151E-2"/>
                  <c:y val="2.967420453191591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4F4-4A10-84EE-AB7928D59A36}"/>
                </c:ext>
              </c:extLst>
            </c:dLbl>
            <c:dLbl>
              <c:idx val="10"/>
              <c:layout>
                <c:manualLayout>
                  <c:x val="-5.6322243172609629E-2"/>
                  <c:y val="-8.09549134154482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4F4-4A10-84EE-AB7928D59A36}"/>
                </c:ext>
              </c:extLst>
            </c:dLbl>
            <c:dLbl>
              <c:idx val="11"/>
              <c:layout>
                <c:manualLayout>
                  <c:x val="-5.0464704716841564E-2"/>
                  <c:y val="5.06612942216312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4F4-4A10-84EE-AB7928D59A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65.734153105285401</c:v>
                </c:pt>
                <c:pt idx="1">
                  <c:v>-10.262215144944603</c:v>
                </c:pt>
                <c:pt idx="2">
                  <c:v>150.40873251634775</c:v>
                </c:pt>
                <c:pt idx="3">
                  <c:v>160.5558558668796</c:v>
                </c:pt>
                <c:pt idx="4">
                  <c:v>96.368555750656128</c:v>
                </c:pt>
                <c:pt idx="5">
                  <c:v>126.45582845901424</c:v>
                </c:pt>
                <c:pt idx="6">
                  <c:v>149.44813493668292</c:v>
                </c:pt>
                <c:pt idx="7">
                  <c:v>63.830712416780443</c:v>
                </c:pt>
                <c:pt idx="8">
                  <c:v>145.62554296950805</c:v>
                </c:pt>
                <c:pt idx="9">
                  <c:v>136.90163527447646</c:v>
                </c:pt>
                <c:pt idx="10">
                  <c:v>104.54636802003341</c:v>
                </c:pt>
                <c:pt idx="11">
                  <c:v>104.24035408276062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34F4-4A10-84EE-AB7928D59A36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2024году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4F4-4A10-84EE-AB7928D59A36}"/>
                </c:ext>
              </c:extLst>
            </c:dLbl>
            <c:dLbl>
              <c:idx val="1"/>
              <c:layout>
                <c:manualLayout>
                  <c:x val="-1.1339108363668275E-2"/>
                  <c:y val="-1.69329664845195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4F4-4A10-84EE-AB7928D59A36}"/>
                </c:ext>
              </c:extLst>
            </c:dLbl>
            <c:dLbl>
              <c:idx val="2"/>
              <c:layout>
                <c:manualLayout>
                  <c:x val="-9.082883040567695E-3"/>
                  <c:y val="-4.44519690719231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4F4-4A10-84EE-AB7928D59A36}"/>
                </c:ext>
              </c:extLst>
            </c:dLbl>
            <c:dLbl>
              <c:idx val="3"/>
              <c:layout>
                <c:manualLayout>
                  <c:x val="-2.8190099128296852E-2"/>
                  <c:y val="-2.89744606247159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4F4-4A10-84EE-AB7928D59A36}"/>
                </c:ext>
              </c:extLst>
            </c:dLbl>
            <c:dLbl>
              <c:idx val="4"/>
              <c:layout>
                <c:manualLayout>
                  <c:x val="-1.8975702392825981E-2"/>
                  <c:y val="-4.7493869402658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4F4-4A10-84EE-AB7928D59A36}"/>
                </c:ext>
              </c:extLst>
            </c:dLbl>
            <c:dLbl>
              <c:idx val="5"/>
              <c:layout>
                <c:manualLayout>
                  <c:x val="-2.5918323606623911E-2"/>
                  <c:y val="3.80407077701765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4F4-4A10-84EE-AB7928D59A36}"/>
                </c:ext>
              </c:extLst>
            </c:dLbl>
            <c:dLbl>
              <c:idx val="6"/>
              <c:layout>
                <c:manualLayout>
                  <c:x val="3.1689858160489945E-3"/>
                  <c:y val="-2.6847592154043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4F4-4A10-84EE-AB7928D59A36}"/>
                </c:ext>
              </c:extLst>
            </c:dLbl>
            <c:dLbl>
              <c:idx val="7"/>
              <c:layout>
                <c:manualLayout>
                  <c:x val="-2.8161168526301655E-2"/>
                  <c:y val="-8.28874875431417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4F4-4A10-84EE-AB7928D59A36}"/>
                </c:ext>
              </c:extLst>
            </c:dLbl>
            <c:dLbl>
              <c:idx val="9"/>
              <c:layout>
                <c:manualLayout>
                  <c:x val="-3.432004400039676E-2"/>
                  <c:y val="3.26723538788121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4F4-4A10-84EE-AB7928D59A36}"/>
                </c:ext>
              </c:extLst>
            </c:dLbl>
            <c:dLbl>
              <c:idx val="10"/>
              <c:layout>
                <c:manualLayout>
                  <c:x val="-3.0559756520053608E-2"/>
                  <c:y val="4.64945338458440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4F4-4A10-84EE-AB7928D59A36}"/>
                </c:ext>
              </c:extLst>
            </c:dLbl>
            <c:dLbl>
              <c:idx val="11"/>
              <c:layout>
                <c:manualLayout>
                  <c:x val="-4.5867252115853872E-2"/>
                  <c:y val="-6.02705045590868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4F4-4A10-84EE-AB7928D59A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</c:f>
              <c:numCache>
                <c:formatCode>0.0</c:formatCode>
                <c:ptCount val="1"/>
                <c:pt idx="0">
                  <c:v>185.68296688061054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34F4-4A10-84EE-AB7928D59A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5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190"/>
          <c:min val="-2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2024 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-2.785379396430657E-17"/>
                  <c:y val="2.13506697219002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0D-4DEA-BCA0-5BD9E98B0D0E}"/>
                </c:ext>
              </c:extLst>
            </c:dLbl>
            <c:dLbl>
              <c:idx val="11"/>
              <c:layout>
                <c:manualLayout>
                  <c:x val="0"/>
                  <c:y val="0.1748811599691806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0D-4DEA-BCA0-5BD9E98B0D0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</c:f>
              <c:numCache>
                <c:formatCode>#\ ##0.0</c:formatCode>
                <c:ptCount val="1"/>
                <c:pt idx="0">
                  <c:v>40.379569000000004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0D-4DEA-BCA0-5BD9E98B0D0E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dLbl>
              <c:idx val="1"/>
              <c:layout>
                <c:manualLayout>
                  <c:x val="1.5193154036569803E-3"/>
                  <c:y val="0.1255825898929474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0D-4DEA-BCA0-5BD9E98B0D0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26.929254</c:v>
                </c:pt>
                <c:pt idx="1">
                  <c:v>-8.7103705600000012</c:v>
                </c:pt>
                <c:pt idx="2">
                  <c:v>84.727688420000021</c:v>
                </c:pt>
                <c:pt idx="3">
                  <c:v>87.035072069999998</c:v>
                </c:pt>
                <c:pt idx="4">
                  <c:v>43.53174709999999</c:v>
                </c:pt>
                <c:pt idx="5">
                  <c:v>50.865869030000027</c:v>
                </c:pt>
                <c:pt idx="6">
                  <c:v>93.053199900000024</c:v>
                </c:pt>
                <c:pt idx="7">
                  <c:v>54.42443432999999</c:v>
                </c:pt>
                <c:pt idx="8">
                  <c:v>87.747060489999996</c:v>
                </c:pt>
                <c:pt idx="9">
                  <c:v>80.768433519999988</c:v>
                </c:pt>
                <c:pt idx="10">
                  <c:v>62.641480110000003</c:v>
                </c:pt>
                <c:pt idx="11">
                  <c:v>91.320413259999995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0D-4DEA-BCA0-5BD9E98B0D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5504"/>
        <c:axId val="-13038504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2023 году</c:v>
                </c:pt>
              </c:strCache>
            </c:strRef>
          </c:tx>
          <c:dLbls>
            <c:dLbl>
              <c:idx val="0"/>
              <c:layout>
                <c:manualLayout>
                  <c:x val="-3.6555446398791838E-2"/>
                  <c:y val="-5.1278319779020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0D-4DEA-BCA0-5BD9E98B0D0E}"/>
                </c:ext>
              </c:extLst>
            </c:dLbl>
            <c:dLbl>
              <c:idx val="1"/>
              <c:layout>
                <c:manualLayout>
                  <c:x val="-3.1791734637089383E-2"/>
                  <c:y val="-0.112119491206328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0D-4DEA-BCA0-5BD9E98B0D0E}"/>
                </c:ext>
              </c:extLst>
            </c:dLbl>
            <c:dLbl>
              <c:idx val="2"/>
              <c:layout>
                <c:manualLayout>
                  <c:x val="-6.9782156489965136E-2"/>
                  <c:y val="-1.29718645338750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0D-4DEA-BCA0-5BD9E98B0D0E}"/>
                </c:ext>
              </c:extLst>
            </c:dLbl>
            <c:dLbl>
              <c:idx val="4"/>
              <c:layout>
                <c:manualLayout>
                  <c:x val="-1.1235397225610441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0D-4DEA-BCA0-5BD9E98B0D0E}"/>
                </c:ext>
              </c:extLst>
            </c:dLbl>
            <c:dLbl>
              <c:idx val="5"/>
              <c:layout>
                <c:manualLayout>
                  <c:x val="-3.7876533013168463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0D-4DEA-BCA0-5BD9E98B0D0E}"/>
                </c:ext>
              </c:extLst>
            </c:dLbl>
            <c:dLbl>
              <c:idx val="6"/>
              <c:layout>
                <c:manualLayout>
                  <c:x val="-5.5295543931662923E-2"/>
                  <c:y val="-1.55141113716302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0D-4DEA-BCA0-5BD9E98B0D0E}"/>
                </c:ext>
              </c:extLst>
            </c:dLbl>
            <c:dLbl>
              <c:idx val="7"/>
              <c:layout>
                <c:manualLayout>
                  <c:x val="-3.1799271398540593E-2"/>
                  <c:y val="-6.63590481267344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C0D-4DEA-BCA0-5BD9E98B0D0E}"/>
                </c:ext>
              </c:extLst>
            </c:dLbl>
            <c:dLbl>
              <c:idx val="8"/>
              <c:layout>
                <c:manualLayout>
                  <c:x val="-2.5722009783912786E-2"/>
                  <c:y val="-3.33098392359167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0D-4DEA-BCA0-5BD9E98B0D0E}"/>
                </c:ext>
              </c:extLst>
            </c:dLbl>
            <c:dLbl>
              <c:idx val="9"/>
              <c:layout>
                <c:manualLayout>
                  <c:x val="-5.0031056242424467E-2"/>
                  <c:y val="2.00773443569426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C0D-4DEA-BCA0-5BD9E98B0D0E}"/>
                </c:ext>
              </c:extLst>
            </c:dLbl>
            <c:dLbl>
              <c:idx val="10"/>
              <c:layout>
                <c:manualLayout>
                  <c:x val="-3.1799271398540593E-2"/>
                  <c:y val="-4.347882658693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C0D-4DEA-BCA0-5BD9E98B0D0E}"/>
                </c:ext>
              </c:extLst>
            </c:dLbl>
            <c:dLbl>
              <c:idx val="11"/>
              <c:layout>
                <c:manualLayout>
                  <c:x val="-4.2434479224139572E-2"/>
                  <c:y val="2.51618380324530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C0D-4DEA-BCA0-5BD9E98B0D0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90.687532799264616</c:v>
                </c:pt>
                <c:pt idx="1">
                  <c:v>-18.670403891815983</c:v>
                </c:pt>
                <c:pt idx="2">
                  <c:v>138.86057857412575</c:v>
                </c:pt>
                <c:pt idx="3">
                  <c:v>183.29944608120016</c:v>
                </c:pt>
                <c:pt idx="4">
                  <c:v>97.74672905102797</c:v>
                </c:pt>
                <c:pt idx="5">
                  <c:v>100.95903141444577</c:v>
                </c:pt>
                <c:pt idx="6">
                  <c:v>149.87619536601079</c:v>
                </c:pt>
                <c:pt idx="7">
                  <c:v>101.87364820254152</c:v>
                </c:pt>
                <c:pt idx="8">
                  <c:v>164.48181906938854</c:v>
                </c:pt>
                <c:pt idx="9">
                  <c:v>133.80054702435237</c:v>
                </c:pt>
                <c:pt idx="10">
                  <c:v>114.64916070280286</c:v>
                </c:pt>
                <c:pt idx="11">
                  <c:v>96.17323478660883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4C0D-4DEA-BCA0-5BD9E98B0D0E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2024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4.2560929332932013E-2"/>
                  <c:y val="3.0555004512988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C0D-4DEA-BCA0-5BD9E98B0D0E}"/>
                </c:ext>
              </c:extLst>
            </c:dLbl>
            <c:dLbl>
              <c:idx val="1"/>
              <c:layout>
                <c:manualLayout>
                  <c:x val="-5.9633727749207202E-3"/>
                  <c:y val="-3.07675923981615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C0D-4DEA-BCA0-5BD9E98B0D0E}"/>
                </c:ext>
              </c:extLst>
            </c:dLbl>
            <c:dLbl>
              <c:idx val="2"/>
              <c:layout>
                <c:manualLayout>
                  <c:x val="-2.5722009783912703E-2"/>
                  <c:y val="-7.1443541802244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C0D-4DEA-BCA0-5BD9E98B0D0E}"/>
                </c:ext>
              </c:extLst>
            </c:dLbl>
            <c:dLbl>
              <c:idx val="4"/>
              <c:layout>
                <c:manualLayout>
                  <c:x val="-2.7241325187569655E-2"/>
                  <c:y val="3.53308253834739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C0D-4DEA-BCA0-5BD9E98B0D0E}"/>
                </c:ext>
              </c:extLst>
            </c:dLbl>
            <c:dLbl>
              <c:idx val="6"/>
              <c:layout>
                <c:manualLayout>
                  <c:x val="-1.0528855747342985E-2"/>
                  <c:y val="-1.80563582093854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C0D-4DEA-BCA0-5BD9E98B0D0E}"/>
                </c:ext>
              </c:extLst>
            </c:dLbl>
            <c:dLbl>
              <c:idx val="7"/>
              <c:layout>
                <c:manualLayout>
                  <c:x val="-3.1799271398540593E-2"/>
                  <c:y val="-5.11055671002031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C0D-4DEA-BCA0-5BD9E98B0D0E}"/>
                </c:ext>
              </c:extLst>
            </c:dLbl>
            <c:dLbl>
              <c:idx val="9"/>
              <c:layout>
                <c:manualLayout>
                  <c:x val="-1.2048171150999964E-2"/>
                  <c:y val="-3.58520860736719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C0D-4DEA-BCA0-5BD9E98B0D0E}"/>
                </c:ext>
              </c:extLst>
            </c:dLbl>
            <c:dLbl>
              <c:idx val="10"/>
              <c:layout>
                <c:manualLayout>
                  <c:x val="-7.4902249400289125E-3"/>
                  <c:y val="1.49928506814322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C0D-4DEA-BCA0-5BD9E98B0D0E}"/>
                </c:ext>
              </c:extLst>
            </c:dLbl>
            <c:dLbl>
              <c:idx val="11"/>
              <c:layout>
                <c:manualLayout>
                  <c:x val="-1.8125432765627995E-2"/>
                  <c:y val="-3.58520860736719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C0D-4DEA-BCA0-5BD9E98B0D0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</c:f>
              <c:numCache>
                <c:formatCode>0.0</c:formatCode>
                <c:ptCount val="1"/>
                <c:pt idx="0">
                  <c:v>149.94685333652393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4C0D-4DEA-BCA0-5BD9E98B0D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48768"/>
        <c:axId val="-1303848224"/>
      </c:lineChart>
      <c:catAx>
        <c:axId val="-130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0400"/>
        <c:crosses val="autoZero"/>
        <c:auto val="1"/>
        <c:lblAlgn val="ctr"/>
        <c:lblOffset val="100"/>
        <c:noMultiLvlLbl val="0"/>
      </c:catAx>
      <c:valAx>
        <c:axId val="-1303850400"/>
        <c:scaling>
          <c:orientation val="minMax"/>
          <c:max val="100"/>
          <c:min val="-1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5504"/>
        <c:crosses val="autoZero"/>
        <c:crossBetween val="between"/>
      </c:valAx>
      <c:catAx>
        <c:axId val="-130384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48224"/>
        <c:crosses val="autoZero"/>
        <c:auto val="1"/>
        <c:lblAlgn val="ctr"/>
        <c:lblOffset val="100"/>
        <c:noMultiLvlLbl val="0"/>
      </c:catAx>
      <c:valAx>
        <c:axId val="-1303848224"/>
        <c:scaling>
          <c:orientation val="minMax"/>
          <c:max val="185"/>
          <c:min val="-3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48768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ДИНАМИКА ПОСТУПЛЕНИЯ НАЛОГОВЫХ И НЕНАЛОГОВЫХ ДОХОДОВ В БЮДЖЕТЫ ПОСЕЛЕНИЙ, %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23272544992483135"/>
          <c:y val="0.21522823354407697"/>
          <c:w val="0.75220392932376334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225.89016650085409</c:v>
                </c:pt>
                <c:pt idx="1">
                  <c:v>287.03144275570446</c:v>
                </c:pt>
                <c:pt idx="2">
                  <c:v>542.04522021184528</c:v>
                </c:pt>
                <c:pt idx="3">
                  <c:v>1506.9348715642957</c:v>
                </c:pt>
                <c:pt idx="4">
                  <c:v>183.28051485701826</c:v>
                </c:pt>
                <c:pt idx="5">
                  <c:v>140.83313031850747</c:v>
                </c:pt>
                <c:pt idx="6">
                  <c:v>4877.1441973130668</c:v>
                </c:pt>
                <c:pt idx="7">
                  <c:v>640.2336621917168</c:v>
                </c:pt>
                <c:pt idx="8">
                  <c:v>441.50533753094328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C9-4B66-BBAD-9C10AF95B2A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</a:t>
            </a:r>
            <a:r>
              <a:rPr lang="ru-RU" baseline="0"/>
              <a:t> доходов консолидированного бюджета Новокубанского района</a:t>
            </a:r>
          </a:p>
        </c:rich>
      </c:tx>
      <c:layout>
        <c:manualLayout>
          <c:xMode val="edge"/>
          <c:yMode val="edge"/>
          <c:x val="0.11451847759982302"/>
          <c:y val="4.523618013649215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9468541106589763E-2"/>
          <c:y val="0.26789338638627352"/>
          <c:w val="0.34213573589898622"/>
          <c:h val="0.68148418708932879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район'!$A$5:$A$8</c:f>
              <c:strCache>
                <c:ptCount val="4"/>
                <c:pt idx="0">
                  <c:v>Налог на доходы физических лиц</c:v>
                </c:pt>
                <c:pt idx="1">
                  <c:v>Прочие налоговые доходы</c:v>
                </c:pt>
                <c:pt idx="2">
                  <c:v>Безвозмездные поступления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'Структура конс и район'!$B$5:$B$8</c:f>
              <c:numCache>
                <c:formatCode>#\ ##0.0</c:formatCode>
                <c:ptCount val="4"/>
                <c:pt idx="0">
                  <c:v>25.021856870000004</c:v>
                </c:pt>
                <c:pt idx="1">
                  <c:v>22.623358890000002</c:v>
                </c:pt>
                <c:pt idx="2">
                  <c:v>119.22357409999999</c:v>
                </c:pt>
                <c:pt idx="3" formatCode="0.0">
                  <c:v>11.599681389999997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37-40EC-8C61-0C6DCCBF7F8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623202721110111"/>
          <c:y val="0.44220907987601982"/>
          <c:w val="0.36748333242024916"/>
          <c:h val="0.4626667132952274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бюджета Новокубанского района</a:t>
            </a:r>
          </a:p>
        </c:rich>
      </c:tx>
      <c:layout>
        <c:manualLayout>
          <c:xMode val="edge"/>
          <c:yMode val="edge"/>
          <c:x val="0.16571377653421202"/>
          <c:y val="0.1073623208684600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829280431904228"/>
          <c:y val="0.27836778955469271"/>
          <c:w val="0.39080998103286685"/>
          <c:h val="0.65968272291601082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район'!$A$15:$A$19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район'!$B$15:$B$19</c:f>
              <c:numCache>
                <c:formatCode>#\ ##0.0</c:formatCode>
                <c:ptCount val="5"/>
                <c:pt idx="0">
                  <c:v>18.41797</c:v>
                </c:pt>
                <c:pt idx="1">
                  <c:v>13.217165000000001</c:v>
                </c:pt>
                <c:pt idx="2">
                  <c:v>2.5938639999999995</c:v>
                </c:pt>
                <c:pt idx="3">
                  <c:v>98.266280030000004</c:v>
                </c:pt>
                <c:pt idx="4" formatCode="0.0">
                  <c:v>6.2505699999999988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74-4EF5-9F81-F2C099950AD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181447059455396"/>
          <c:y val="0.33297332120660905"/>
          <c:w val="0.37502614176252563"/>
          <c:h val="0.5206416669581744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12,0%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1,4 %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2,2%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2,9%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3,2%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муниципального долга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66,5%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7,1%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4,6%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122,8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2024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 dirty="0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 dirty="0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 dirty="0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2176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1" strike="noStrike" spc="-1" dirty="0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</a:t>
            </a:r>
            <a:r>
              <a:rPr lang="ru-RU" sz="1400" b="0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:</a:t>
            </a:r>
            <a:endParaRPr lang="ru-RU" sz="1400" b="0" strike="noStrike" spc="-1" dirty="0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2856142648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2024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мес. 2024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3 244,1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297,6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1 100,9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178,4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2 143,2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3 802,3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-558,1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891710615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2024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1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мес. 2024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2 612,5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697,5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1 915,0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3 153,7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-541,1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34,2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459480" y="6400426"/>
            <a:ext cx="3398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2E8A756-5D45-4B96-8257-EA6A16BA8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260005"/>
              </p:ext>
            </p:extLst>
          </p:nvPr>
        </p:nvGraphicFramePr>
        <p:xfrm>
          <a:off x="4316973" y="8043289"/>
          <a:ext cx="2207307" cy="521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7969">
                  <a:extLst>
                    <a:ext uri="{9D8B030D-6E8A-4147-A177-3AD203B41FA5}">
                      <a16:colId xmlns:a16="http://schemas.microsoft.com/office/drawing/2014/main" val="2277949693"/>
                    </a:ext>
                  </a:extLst>
                </a:gridCol>
                <a:gridCol w="1149338">
                  <a:extLst>
                    <a:ext uri="{9D8B030D-6E8A-4147-A177-3AD203B41FA5}">
                      <a16:colId xmlns:a16="http://schemas.microsoft.com/office/drawing/2014/main" val="154307641"/>
                    </a:ext>
                  </a:extLst>
                </a:gridCol>
              </a:tblGrid>
              <a:tr h="260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01.01.2024г.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36618205"/>
                  </a:ext>
                </a:extLst>
              </a:tr>
              <a:tr h="26073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effectLst/>
                        </a:rPr>
                        <a:t>на 01.02.2024г.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u="none" strike="noStrike" dirty="0">
                          <a:effectLst/>
                        </a:rPr>
                        <a:t>0,0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53980544"/>
                  </a:ext>
                </a:extLst>
              </a:tr>
            </a:tbl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5688688"/>
              </p:ext>
            </p:extLst>
          </p:nvPr>
        </p:nvGraphicFramePr>
        <p:xfrm>
          <a:off x="-9407" y="5807716"/>
          <a:ext cx="4572000" cy="320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8687098"/>
              </p:ext>
            </p:extLst>
          </p:nvPr>
        </p:nvGraphicFramePr>
        <p:xfrm>
          <a:off x="-1" y="1105382"/>
          <a:ext cx="6858001" cy="3698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0448337"/>
              </p:ext>
            </p:extLst>
          </p:nvPr>
        </p:nvGraphicFramePr>
        <p:xfrm>
          <a:off x="-1" y="5090984"/>
          <a:ext cx="6857281" cy="4052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694103" y="4190221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694103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17D79CE7-77CC-4822-9B10-B27584D2BF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484815"/>
              </p:ext>
            </p:extLst>
          </p:nvPr>
        </p:nvGraphicFramePr>
        <p:xfrm>
          <a:off x="5694103" y="4462741"/>
          <a:ext cx="965200" cy="138668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2350059322"/>
                    </a:ext>
                  </a:extLst>
                </a:gridCol>
              </a:tblGrid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25,0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572457937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74494581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8598182"/>
                  </a:ext>
                </a:extLst>
              </a:tr>
              <a:tr h="346672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26229090"/>
                  </a:ext>
                </a:extLst>
              </a:tr>
            </a:tbl>
          </a:graphicData>
        </a:graphic>
      </p:graphicFrame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9D429D0-F446-43BC-8887-F3B6E49931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21510"/>
              </p:ext>
            </p:extLst>
          </p:nvPr>
        </p:nvGraphicFramePr>
        <p:xfrm>
          <a:off x="5694103" y="6998220"/>
          <a:ext cx="965200" cy="1736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752080722"/>
                    </a:ext>
                  </a:extLst>
                </a:gridCol>
              </a:tblGrid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42338425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63123523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66124407"/>
                  </a:ext>
                </a:extLst>
              </a:tr>
              <a:tr h="33557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75261626"/>
                  </a:ext>
                </a:extLst>
              </a:tr>
              <a:tr h="35016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78287926"/>
                  </a:ext>
                </a:extLst>
              </a:tr>
            </a:tbl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5051115"/>
              </p:ext>
            </p:extLst>
          </p:nvPr>
        </p:nvGraphicFramePr>
        <p:xfrm>
          <a:off x="26639" y="709681"/>
          <a:ext cx="6830641" cy="2604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7978878"/>
              </p:ext>
            </p:extLst>
          </p:nvPr>
        </p:nvGraphicFramePr>
        <p:xfrm>
          <a:off x="-22362" y="3065429"/>
          <a:ext cx="6151313" cy="3088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144620" y="4695873"/>
            <a:ext cx="94284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i="0" u="none" strike="noStrike" dirty="0">
                <a:solidFill>
                  <a:srgbClr val="000000"/>
                </a:solidFill>
                <a:effectLst/>
                <a:latin typeface="+mj-lt"/>
              </a:rPr>
              <a:t>178,5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 err="1">
                <a:solidFill>
                  <a:srgbClr val="000000"/>
                </a:solidFill>
                <a:latin typeface="+mj-lt"/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latin typeface="+mj-lt"/>
                <a:ea typeface="DejaVu Sans"/>
              </a:rPr>
              <a:t>.</a:t>
            </a:r>
            <a:endParaRPr lang="ru-RU" sz="1200" b="0" strike="noStrike" spc="-1" dirty="0">
              <a:latin typeface="+mj-lt"/>
            </a:endParaRPr>
          </a:p>
        </p:txBody>
      </p:sp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0674699"/>
              </p:ext>
            </p:extLst>
          </p:nvPr>
        </p:nvGraphicFramePr>
        <p:xfrm>
          <a:off x="-249824" y="5820368"/>
          <a:ext cx="5790543" cy="343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1" name="CustomShape 4"/>
          <p:cNvSpPr/>
          <p:nvPr/>
        </p:nvSpPr>
        <p:spPr>
          <a:xfrm>
            <a:off x="1169727" y="7620174"/>
            <a:ext cx="892626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i="0" u="none" strike="noStrike" dirty="0">
                <a:solidFill>
                  <a:srgbClr val="000000"/>
                </a:solidFill>
                <a:effectLst/>
              </a:rPr>
              <a:t>138,7</a:t>
            </a:r>
          </a:p>
          <a:p>
            <a:pPr algn="ctr">
              <a:lnSpc>
                <a:spcPct val="100000"/>
              </a:lnSpc>
            </a:pPr>
            <a:r>
              <a:rPr lang="ru-RU" sz="1200" b="1" dirty="0"/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ea typeface="DejaVu Sans"/>
              </a:rPr>
              <a:t>млн.руб</a:t>
            </a:r>
            <a:r>
              <a:rPr lang="ru-RU" sz="1200" b="1" strike="noStrike" spc="-1" dirty="0">
                <a:solidFill>
                  <a:srgbClr val="000000"/>
                </a:solidFill>
                <a:ea typeface="DejaVu Sans"/>
              </a:rPr>
              <a:t>.</a:t>
            </a:r>
            <a:endParaRPr lang="ru-RU" sz="1200" b="0" strike="noStrike" spc="-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1948411439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2024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 2024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2024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3 802,3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335,0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2 261,3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225,9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152,5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6257453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 2024 года муниципальные программы Новокубанского района исполнены в сумме 109,9 млн. руб., что составляет 3,1%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771738"/>
              </p:ext>
            </p:extLst>
          </p:nvPr>
        </p:nvGraphicFramePr>
        <p:xfrm>
          <a:off x="390293" y="1298881"/>
          <a:ext cx="6206709" cy="6287016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2024 года,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8263</TotalTime>
  <Words>640</Words>
  <Application>Microsoft Office PowerPoint</Application>
  <PresentationFormat>Экран (4:3)</PresentationFormat>
  <Paragraphs>261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Синельников Александр</cp:lastModifiedBy>
  <cp:revision>992</cp:revision>
  <cp:lastPrinted>2021-06-28T07:36:31Z</cp:lastPrinted>
  <dcterms:modified xsi:type="dcterms:W3CDTF">2024-05-15T14:05:59Z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