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media/image2.jpeg" ContentType="image/jpeg"/>
  <Override PartName="/ppt/media/image3.gif" ContentType="image/gif"/>
  <Override PartName="/ppt/media/image4.gif" ContentType="image/gif"/>
  <Override PartName="/ppt/media/image5.jpeg" ContentType="image/jpeg"/>
  <Override PartName="/ppt/media/image6.jpeg" ContentType="image/jpeg"/>
  <Override PartName="/ppt/media/image7.gif" ContentType="image/gif"/>
  <Override PartName="/ppt/media/image8.gif" ContentType="image/gif"/>
  <Override PartName="/ppt/media/image9.jpeg" ContentType="image/jpeg"/>
  <Override PartName="/ppt/media/image10.gif" ContentType="image/gif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6858000" cy="9144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1" lang="ru-RU" sz="1400" spc="-1" strike="noStrike">
                <a:solidFill>
                  <a:srgbClr val="000000"/>
                </a:solidFill>
                <a:latin typeface="Calibri"/>
              </a:defRPr>
            </a:pPr>
            <a:r>
              <a:rPr b="1" lang="ru-RU" sz="1400" spc="-1" strike="noStrike">
                <a:solidFill>
                  <a:srgbClr val="000000"/>
                </a:solidFill>
                <a:latin typeface="Calibri"/>
              </a:rPr>
              <a:t>МУНИЦИПАЛЬНЫЙ ДОЛГ КОНСОЛИДИРОВАННОГО БЮДЖЕТА НОВОКУБАНСКОГО РАЙОНА</a:t>
            </a:r>
          </a:p>
        </c:rich>
      </c:tx>
      <c:layout>
        <c:manualLayout>
          <c:xMode val="edge"/>
          <c:yMode val="edge"/>
          <c:x val="0.137140115163148"/>
          <c:y val="0.0629399585921325"/>
        </c:manualLayout>
      </c:layout>
      <c:overlay val="0"/>
      <c:spPr>
        <a:noFill/>
        <a:ln w="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340978886756238"/>
          <c:y val="0.638647342995169"/>
          <c:w val="0.511996161228407"/>
          <c:h val="0.31428571428571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invertIfNegative val="0"/>
          <c:dLbls>
            <c:numFmt formatCode="#,##0.0" sourceLinked="0"/>
            <c:txPr>
              <a:bodyPr wrap="non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3"/>
                <c:pt idx="0">
                  <c:v>на 01.01.2020г.</c:v>
                </c:pt>
                <c:pt idx="1">
                  <c:v>на 01.04.2020г.</c:v>
                </c:pt>
                <c:pt idx="2">
                  <c:v>на 01.06.2020г.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9.1</c:v>
                </c:pt>
                <c:pt idx="1">
                  <c:v>9.7</c:v>
                </c:pt>
                <c:pt idx="2">
                  <c:v>12.8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spPr>
            <a:solidFill>
              <a:srgbClr val="c0504d"/>
            </a:solidFill>
            <a:ln w="0">
              <a:noFill/>
            </a:ln>
          </c:spPr>
          <c:invertIfNegative val="0"/>
          <c:dLbls>
            <c:numFmt formatCode="#,##0.0" sourceLinked="0"/>
            <c:txPr>
              <a:bodyPr wrap="non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3"/>
                <c:pt idx="0">
                  <c:v>на 01.01.2020г.</c:v>
                </c:pt>
                <c:pt idx="1">
                  <c:v>на 01.04.2020г.</c:v>
                </c:pt>
                <c:pt idx="2">
                  <c:v>на 01.06.2020г.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3"/>
                <c:pt idx="0">
                  <c:v>10.5</c:v>
                </c:pt>
                <c:pt idx="1">
                  <c:v>10.5</c:v>
                </c:pt>
                <c:pt idx="2">
                  <c:v>10.5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spPr>
            <a:solidFill>
              <a:srgbClr val="9bbb59"/>
            </a:solidFill>
            <a:ln w="0">
              <a:noFill/>
            </a:ln>
          </c:spPr>
          <c:invertIfNegative val="0"/>
          <c:dLbls>
            <c:numFmt formatCode="#,##0.0" sourceLinked="0"/>
            <c:txPr>
              <a:bodyPr wrap="non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3"/>
                <c:pt idx="0">
                  <c:v>на 01.01.2020г.</c:v>
                </c:pt>
                <c:pt idx="1">
                  <c:v>на 01.04.2020г.</c:v>
                </c:pt>
                <c:pt idx="2">
                  <c:v>на 01.06.2020г.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3"/>
                <c:pt idx="0">
                  <c:v>8.4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gapWidth val="95"/>
        <c:overlap val="100"/>
        <c:axId val="71518161"/>
        <c:axId val="75084794"/>
      </c:barChart>
      <c:catAx>
        <c:axId val="71518161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75084794"/>
        <c:crosses val="autoZero"/>
        <c:auto val="1"/>
        <c:lblAlgn val="ctr"/>
        <c:lblOffset val="100"/>
        <c:noMultiLvlLbl val="0"/>
      </c:catAx>
      <c:valAx>
        <c:axId val="7508479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71518161"/>
        <c:crossBetween val="between"/>
      </c:valAx>
      <c:spPr>
        <a:solidFill>
          <a:srgbClr val="ffffff"/>
        </a:solidFill>
        <a:ln w="0">
          <a:noFill/>
        </a:ln>
      </c:spPr>
    </c:plotArea>
    <c:legend>
      <c:legendPos val="t"/>
      <c:layout>
        <c:manualLayout>
          <c:xMode val="edge"/>
          <c:yMode val="edge"/>
          <c:x val="0.0541402012248469"/>
          <c:y val="0.387129386604452"/>
          <c:w val="0.852830708661417"/>
          <c:h val="0.1226023935337"/>
        </c:manualLayout>
      </c:layout>
      <c:overlay val="0"/>
      <c:spPr>
        <a:noFill/>
        <a:ln w="0">
          <a:noFill/>
        </a:ln>
      </c:spPr>
      <c:txPr>
        <a:bodyPr/>
        <a:lstStyle/>
        <a:p>
          <a:pPr>
            <a:defRPr b="0" sz="10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1" lang="ru-RU" sz="1400" spc="-1" strike="noStrike">
                <a:solidFill>
                  <a:srgbClr val="000000"/>
                </a:solidFill>
                <a:latin typeface="Calibri"/>
              </a:defRPr>
            </a:pPr>
            <a:r>
              <a:rPr b="1" lang="ru-RU" sz="1400" spc="-1" strike="noStrike">
                <a:solidFill>
                  <a:srgbClr val="000000"/>
                </a:solidFill>
                <a:latin typeface="Calibri"/>
              </a:rPr>
              <a:t>МУНИЦИПАЛЬНЫЙ ДОЛГ МУНИЦИПАЛЬНОГО ОБРАЗОВАНИЯ НОВОКУБАНСКИЙ РАЙОН</a:t>
            </a:r>
          </a:p>
        </c:rich>
      </c:tx>
      <c:overlay val="0"/>
      <c:spPr>
        <a:noFill/>
        <a:ln w="0">
          <a:noFill/>
        </a:ln>
      </c:spPr>
    </c:title>
    <c:autoTitleDeleted val="0"/>
    <c:plotArea>
      <c:barChart>
        <c:barDir val="bar"/>
        <c:grouping val="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invertIfNegative val="0"/>
          <c:dLbls>
            <c:numFmt formatCode="#,##0.0" sourceLinked="0"/>
            <c:txPr>
              <a:bodyPr wrap="non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3"/>
                <c:pt idx="0">
                  <c:v>на 01.01.2020г.</c:v>
                </c:pt>
                <c:pt idx="1">
                  <c:v>на 01.04.2020г.</c:v>
                </c:pt>
                <c:pt idx="2">
                  <c:v>на 01.06.2020г.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spPr>
            <a:solidFill>
              <a:srgbClr val="c0504d"/>
            </a:solidFill>
            <a:ln w="0">
              <a:noFill/>
            </a:ln>
          </c:spPr>
          <c:invertIfNegative val="0"/>
          <c:dLbls>
            <c:numFmt formatCode="#,##0.0" sourceLinked="0"/>
            <c:txPr>
              <a:bodyPr wrap="non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3"/>
                <c:pt idx="0">
                  <c:v>на 01.01.2020г.</c:v>
                </c:pt>
                <c:pt idx="1">
                  <c:v>на 01.04.2020г.</c:v>
                </c:pt>
                <c:pt idx="2">
                  <c:v>на 01.06.2020г.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gapWidth val="95"/>
        <c:overlap val="100"/>
        <c:axId val="569648"/>
        <c:axId val="13835896"/>
      </c:barChart>
      <c:catAx>
        <c:axId val="569648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13835896"/>
        <c:crosses val="autoZero"/>
        <c:auto val="1"/>
        <c:lblAlgn val="ctr"/>
        <c:lblOffset val="100"/>
        <c:noMultiLvlLbl val="0"/>
      </c:catAx>
      <c:valAx>
        <c:axId val="138358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569648"/>
        <c:crossBetween val="between"/>
      </c:valAx>
      <c:spPr>
        <a:solidFill>
          <a:srgbClr val="ffffff"/>
        </a:solidFill>
        <a:ln w="0">
          <a:noFill/>
        </a:ln>
      </c:spPr>
    </c:plotArea>
    <c:legend>
      <c:legendPos val="t"/>
      <c:overlay val="0"/>
      <c:spPr>
        <a:noFill/>
        <a:ln w="0">
          <a:noFill/>
        </a:ln>
      </c:spPr>
      <c:txPr>
        <a:bodyPr/>
        <a:lstStyle/>
        <a:p>
          <a:pPr>
            <a:defRPr b="0" sz="10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layout>
        <c:manualLayout>
          <c:layoutTarget val="inner"/>
          <c:xMode val="edge"/>
          <c:yMode val="edge"/>
          <c:x val="0.0577657542966263"/>
          <c:y val="0.0964526531808854"/>
          <c:w val="0.924676426904307"/>
          <c:h val="0.7510993843447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2020год</c:v>
                </c:pt>
              </c:strCache>
            </c:strRef>
          </c:tx>
          <c:spPr>
            <a:solidFill>
              <a:srgbClr val="e6b9b8"/>
            </a:solidFill>
            <a:ln w="0">
              <a:noFill/>
            </a:ln>
          </c:spPr>
          <c:invertIfNegative val="0"/>
          <c:dLbls>
            <c:numFmt formatCode="#,##0.0" sourceLinked="0"/>
            <c:txPr>
              <a:bodyPr rot="-5400000" wrap="square"/>
              <a:lstStyle/>
              <a:p>
                <a:pPr>
                  <a:defRPr b="1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2"/>
                <c:pt idx="0">
                  <c:v>49.536767</c:v>
                </c:pt>
                <c:pt idx="1">
                  <c:v>45.479109</c:v>
                </c:pt>
                <c:pt idx="2">
                  <c:v>54.017405</c:v>
                </c:pt>
                <c:pt idx="3">
                  <c:v>58.35353355</c:v>
                </c:pt>
                <c:pt idx="4">
                  <c:v>38.41525056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2019год</c:v>
                </c:pt>
              </c:strCache>
            </c:strRef>
          </c:tx>
          <c:spPr>
            <a:solidFill>
              <a:srgbClr val="c3d69b"/>
            </a:solidFill>
            <a:ln w="0">
              <a:noFill/>
            </a:ln>
          </c:spPr>
          <c:invertIfNegative val="0"/>
          <c:dLbls>
            <c:numFmt formatCode="#,##0.0" sourceLinked="0"/>
            <c:txPr>
              <a:bodyPr rot="-5400000" wrap="square"/>
              <a:lstStyle/>
              <a:p>
                <a:pPr>
                  <a:defRPr b="1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12"/>
                <c:pt idx="0">
                  <c:v>45.72414</c:v>
                </c:pt>
                <c:pt idx="1">
                  <c:v>50.94895</c:v>
                </c:pt>
                <c:pt idx="2">
                  <c:v>48.47283</c:v>
                </c:pt>
                <c:pt idx="3">
                  <c:v>69.54872</c:v>
                </c:pt>
                <c:pt idx="4">
                  <c:v>45.85227</c:v>
                </c:pt>
                <c:pt idx="5">
                  <c:v>38.50359</c:v>
                </c:pt>
                <c:pt idx="6">
                  <c:v>76.27487</c:v>
                </c:pt>
                <c:pt idx="7">
                  <c:v>49.06726</c:v>
                </c:pt>
                <c:pt idx="8">
                  <c:v>56.023661</c:v>
                </c:pt>
                <c:pt idx="9">
                  <c:v>90.992945</c:v>
                </c:pt>
                <c:pt idx="10">
                  <c:v>77.971573</c:v>
                </c:pt>
                <c:pt idx="11">
                  <c:v>90.946682</c:v>
                </c:pt>
              </c:numCache>
            </c:numRef>
          </c:val>
        </c:ser>
        <c:gapWidth val="75"/>
        <c:overlap val="0"/>
        <c:axId val="51887597"/>
        <c:axId val="3824243"/>
      </c:barChart>
      <c:lineChart>
        <c:grouping val="standard"/>
        <c:varyColors val="0"/>
        <c:ser>
          <c:idx val="2"/>
          <c:order val="2"/>
          <c:tx>
            <c:strRef>
              <c:f>label 2</c:f>
              <c:strCache>
                <c:ptCount val="1"/>
                <c:pt idx="0">
                  <c:v>динамика в 2019 году</c:v>
                </c:pt>
              </c:strCache>
            </c:strRef>
          </c:tx>
          <c:spPr>
            <a:solidFill>
              <a:srgbClr val="98b855"/>
            </a:solidFill>
            <a:ln w="28440">
              <a:solidFill>
                <a:srgbClr val="98b855"/>
              </a:solidFill>
              <a:round/>
            </a:ln>
          </c:spPr>
          <c:dPt>
            <c:idx val="0"/>
          </c:dPt>
          <c:dLbls>
            <c:numFmt formatCode="0.0" sourceLinked="0"/>
            <c:dLbl>
              <c:idx val="0"/>
              <c:layout>
                <c:manualLayout>
                  <c:x val="-0.0333015115354017"/>
                  <c:y val="0.0430927180614051"/>
                </c:manualLayout>
              </c:layout>
              <c:numFmt formatCode="0.0" sourceLinked="0"/>
              <c:txPr>
                <a:bodyPr wrap="square"/>
                <a:lstStyle/>
                <a:p>
                  <a:pPr>
                    <a:defRPr b="1" sz="1000" spc="-1" strike="noStrike">
                      <a:solidFill>
                        <a:srgbClr val="77933c"/>
                      </a:solidFill>
                      <a:latin typeface="Calibri"/>
                    </a:defRPr>
                  </a:pPr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eparator>; </c:separator>
            </c:dLbl>
            <c:txPr>
              <a:bodyPr wrap="square"/>
              <a:lstStyle/>
              <a:p>
                <a:pPr>
                  <a:defRPr b="1" sz="1000" spc="-1" strike="noStrike">
                    <a:solidFill>
                      <a:srgbClr val="77933c"/>
                    </a:solidFill>
                    <a:latin typeface="Calibri"/>
                  </a:defRPr>
                </a:pPr>
              </a:p>
            </c:txPr>
            <c:dLblPos val="t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12"/>
                <c:pt idx="0">
                  <c:v>107.824720045446</c:v>
                </c:pt>
                <c:pt idx="1">
                  <c:v>116.878658411812</c:v>
                </c:pt>
                <c:pt idx="2">
                  <c:v>76.7312800141961</c:v>
                </c:pt>
                <c:pt idx="3">
                  <c:v>113.95029611238</c:v>
                </c:pt>
                <c:pt idx="4">
                  <c:v>108.295445581221</c:v>
                </c:pt>
                <c:pt idx="5">
                  <c:v>70.298419090321</c:v>
                </c:pt>
                <c:pt idx="6">
                  <c:v>105.977875072396</c:v>
                </c:pt>
                <c:pt idx="7">
                  <c:v>90.1113810950935</c:v>
                </c:pt>
                <c:pt idx="8">
                  <c:v>111.634008247863</c:v>
                </c:pt>
                <c:pt idx="9">
                  <c:v>111.728582177273</c:v>
                </c:pt>
                <c:pt idx="10">
                  <c:v>96.5053836837777</c:v>
                </c:pt>
                <c:pt idx="11">
                  <c:v>114.569807744975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динамика в 2020 году</c:v>
                </c:pt>
              </c:strCache>
            </c:strRef>
          </c:tx>
          <c:spPr>
            <a:solidFill>
              <a:srgbClr val="7d5fa0"/>
            </a:solidFill>
            <a:ln w="28440">
              <a:solidFill>
                <a:srgbClr val="7d5fa0"/>
              </a:solidFill>
              <a:round/>
            </a:ln>
          </c:spPr>
          <c:marker>
            <c:symbol val="square"/>
            <c:size val="7"/>
            <c:spPr>
              <a:solidFill>
                <a:srgbClr val="7d5fa0"/>
              </a:solidFill>
            </c:spPr>
          </c:marker>
          <c:dPt>
            <c:idx val="0"/>
            <c:marker>
              <c:symbol val="square"/>
              <c:size val="7"/>
              <c:spPr>
                <a:solidFill>
                  <a:srgbClr val="7d5fa0"/>
                </a:solidFill>
              </c:spPr>
            </c:marker>
          </c:dPt>
          <c:dLbls>
            <c:numFmt formatCode="0.0" sourceLinked="0"/>
            <c:dLbl>
              <c:idx val="0"/>
              <c:layout>
                <c:manualLayout>
                  <c:x val="-0.0364836913285601"/>
                  <c:y val="-0.0375271928218275"/>
                </c:manualLayout>
              </c:layout>
              <c:numFmt formatCode="0.0" sourceLinked="0"/>
              <c:txPr>
                <a:bodyPr wrap="square"/>
                <a:lstStyle/>
                <a:p>
                  <a:pPr>
                    <a:defRPr b="1" sz="1000" spc="-1" strike="noStrike">
                      <a:solidFill>
                        <a:srgbClr val="953735"/>
                      </a:solidFill>
                      <a:latin typeface="Calibri"/>
                    </a:defRPr>
                  </a:pPr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eparator>; </c:separator>
            </c:dLbl>
            <c:txPr>
              <a:bodyPr wrap="square"/>
              <a:lstStyle/>
              <a:p>
                <a:pPr>
                  <a:defRPr b="1" sz="1000" spc="-1" strike="noStrike">
                    <a:solidFill>
                      <a:srgbClr val="953735"/>
                    </a:solidFill>
                    <a:latin typeface="Calibri"/>
                  </a:defRPr>
                </a:pPr>
              </a:p>
            </c:txPr>
            <c:dLblPos val="t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12"/>
                <c:pt idx="0">
                  <c:v>108.338324132504</c:v>
                </c:pt>
                <c:pt idx="1">
                  <c:v>89.2640751183293</c:v>
                </c:pt>
                <c:pt idx="2">
                  <c:v>111.438521332466</c:v>
                </c:pt>
                <c:pt idx="3">
                  <c:v>83.9031020987877</c:v>
                </c:pt>
                <c:pt idx="4">
                  <c:v>83.7804770843407</c:v>
                </c:pt>
              </c:numCache>
            </c:numRef>
          </c:val>
          <c:smooth val="0"/>
        </c:ser>
        <c:hiLowLines>
          <c:spPr>
            <a:ln w="0">
              <a:noFill/>
            </a:ln>
          </c:spPr>
        </c:hiLowLines>
        <c:marker val="1"/>
        <c:axId val="98986339"/>
        <c:axId val="91404358"/>
      </c:lineChart>
      <c:catAx>
        <c:axId val="51887597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3824243"/>
        <c:crosses val="autoZero"/>
        <c:auto val="1"/>
        <c:lblAlgn val="ctr"/>
        <c:lblOffset val="100"/>
        <c:noMultiLvlLbl val="0"/>
      </c:catAx>
      <c:valAx>
        <c:axId val="3824243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/>
              <a:lstStyle/>
              <a:p>
                <a:pPr>
                  <a:defRPr b="1" lang="ru-RU" sz="1000" spc="-1" strike="noStrike">
                    <a:solidFill>
                      <a:srgbClr val="000000"/>
                    </a:solidFill>
                    <a:latin typeface="Calibri"/>
                  </a:defRPr>
                </a:pPr>
                <a:r>
                  <a:rPr b="1" lang="ru-RU" sz="1000" spc="-1" strike="noStrike">
                    <a:solidFill>
                      <a:srgbClr val="000000"/>
                    </a:solidFill>
                    <a:latin typeface="Calibri"/>
                  </a:rPr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0.00811101338805824"/>
            </c:manualLayout>
          </c:layout>
          <c:overlay val="0"/>
          <c:spPr>
            <a:noFill/>
            <a:ln w="0">
              <a:noFill/>
            </a:ln>
          </c:spPr>
        </c:title>
        <c:numFmt formatCode="#,##0.0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51887597"/>
        <c:crosses val="autoZero"/>
        <c:crossBetween val="between"/>
      </c:valAx>
      <c:catAx>
        <c:axId val="98986339"/>
        <c:scaling>
          <c:orientation val="minMax"/>
        </c:scaling>
        <c:delete val="1"/>
        <c:axPos val="t"/>
        <c:numFmt formatCode="[$-419]dd/mm/yyyy" sourceLinked="1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91404358"/>
        <c:auto val="1"/>
        <c:lblAlgn val="ctr"/>
        <c:lblOffset val="100"/>
        <c:noMultiLvlLbl val="0"/>
      </c:catAx>
      <c:valAx>
        <c:axId val="91404358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/>
              <a:lstStyle/>
              <a:p>
                <a:pPr>
                  <a:defRPr b="1" lang="ru-RU" sz="1000" spc="-1" strike="noStrike">
                    <a:solidFill>
                      <a:srgbClr val="000000"/>
                    </a:solidFill>
                    <a:latin typeface="Calibri"/>
                  </a:defRPr>
                </a:pPr>
                <a:r>
                  <a:rPr b="1" lang="ru-RU" sz="1000" spc="-1" strike="noStrike">
                    <a:solidFill>
                      <a:srgbClr val="000000"/>
                    </a:solidFill>
                    <a:latin typeface="Calibri"/>
                  </a:rPr>
                  <a:t>Динамика 
с начала года, %</a:t>
                </a:r>
              </a:p>
            </c:rich>
          </c:tx>
          <c:layout>
            <c:manualLayout>
              <c:xMode val="edge"/>
              <c:yMode val="edge"/>
              <c:x val="0.877625716104392"/>
              <c:y val="9.77230528681716E-005"/>
            </c:manualLayout>
          </c:layout>
          <c:overlay val="0"/>
          <c:spPr>
            <a:noFill/>
            <a:ln w="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98986339"/>
        <c:crosses val="max"/>
        <c:crossBetween val="between"/>
      </c:valAx>
      <c:spPr>
        <a:solidFill>
          <a:srgbClr val="ffffff"/>
        </a:solidFill>
        <a:ln w="0">
          <a:noFill/>
        </a:ln>
      </c:spPr>
    </c:plotArea>
    <c:legend>
      <c:legendPos val="b"/>
      <c:overlay val="0"/>
      <c:spPr>
        <a:noFill/>
        <a:ln w="0">
          <a:noFill/>
        </a:ln>
      </c:spPr>
      <c:txPr>
        <a:bodyPr/>
        <a:lstStyle/>
        <a:p>
          <a:pPr>
            <a:defRPr b="0" sz="10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layout>
        <c:manualLayout>
          <c:layoutTarget val="inner"/>
          <c:xMode val="edge"/>
          <c:yMode val="edge"/>
          <c:x val="0.0533630384044133"/>
          <c:y val="0.108853410740203"/>
          <c:w val="0.924676426904307"/>
          <c:h val="0.7511792452830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2020год</c:v>
                </c:pt>
              </c:strCache>
            </c:strRef>
          </c:tx>
          <c:spPr>
            <a:solidFill>
              <a:srgbClr val="e6b9b8"/>
            </a:solidFill>
            <a:ln w="0">
              <a:noFill/>
            </a:ln>
          </c:spPr>
          <c:invertIfNegative val="0"/>
          <c:dLbls>
            <c:numFmt formatCode="#,##0.0" sourceLinked="0"/>
            <c:txPr>
              <a:bodyPr rot="-5400000" wrap="square"/>
              <a:lstStyle/>
              <a:p>
                <a:pPr>
                  <a:defRPr b="1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2"/>
                <c:pt idx="0">
                  <c:v>26.56492</c:v>
                </c:pt>
                <c:pt idx="1">
                  <c:v>28.651189</c:v>
                </c:pt>
                <c:pt idx="2">
                  <c:v>34.66689</c:v>
                </c:pt>
                <c:pt idx="3">
                  <c:v>34.71307312</c:v>
                </c:pt>
                <c:pt idx="4">
                  <c:v>25.85096654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c3d69b"/>
            </a:solidFill>
            <a:ln w="0">
              <a:noFill/>
            </a:ln>
          </c:spPr>
          <c:invertIfNegative val="0"/>
          <c:dLbls>
            <c:numFmt formatCode="#,##0.0" sourceLinked="0"/>
            <c:txPr>
              <a:bodyPr rot="-5400000" wrap="square"/>
              <a:lstStyle/>
              <a:p>
                <a:pPr>
                  <a:defRPr b="1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12"/>
                <c:pt idx="0">
                  <c:v>24.563</c:v>
                </c:pt>
                <c:pt idx="1">
                  <c:v>31.28033</c:v>
                </c:pt>
                <c:pt idx="2">
                  <c:v>31.81648</c:v>
                </c:pt>
                <c:pt idx="3">
                  <c:v>42.5985</c:v>
                </c:pt>
                <c:pt idx="4">
                  <c:v>29.70221</c:v>
                </c:pt>
                <c:pt idx="5">
                  <c:v>26.23953</c:v>
                </c:pt>
                <c:pt idx="6">
                  <c:v>43.75081</c:v>
                </c:pt>
                <c:pt idx="7">
                  <c:v>31.34482</c:v>
                </c:pt>
                <c:pt idx="8">
                  <c:v>33.08987</c:v>
                </c:pt>
                <c:pt idx="9">
                  <c:v>47.88691</c:v>
                </c:pt>
                <c:pt idx="10">
                  <c:v>36.09499</c:v>
                </c:pt>
                <c:pt idx="11">
                  <c:v>53.84362</c:v>
                </c:pt>
              </c:numCache>
            </c:numRef>
          </c:val>
        </c:ser>
        <c:gapWidth val="75"/>
        <c:overlap val="0"/>
        <c:axId val="42432701"/>
        <c:axId val="8794857"/>
      </c:barChart>
      <c:lineChart>
        <c:grouping val="standard"/>
        <c:varyColors val="0"/>
        <c:ser>
          <c:idx val="2"/>
          <c:order val="2"/>
          <c:tx>
            <c:strRef>
              <c:f>label 2</c:f>
              <c:strCache>
                <c:ptCount val="1"/>
                <c:pt idx="0">
                  <c:v>динамика в 2019 году</c:v>
                </c:pt>
              </c:strCache>
            </c:strRef>
          </c:tx>
          <c:spPr>
            <a:solidFill>
              <a:srgbClr val="98b855"/>
            </a:solidFill>
            <a:ln w="28440">
              <a:solidFill>
                <a:srgbClr val="98b855"/>
              </a:solidFill>
              <a:round/>
            </a:ln>
          </c:spPr>
          <c:dPt>
            <c:idx val="0"/>
          </c:dPt>
          <c:dLbls>
            <c:numFmt formatCode="#,##0.0" sourceLinked="0"/>
            <c:dLbl>
              <c:idx val="0"/>
              <c:layout>
                <c:manualLayout>
                  <c:x val="-0.0380747812251392"/>
                  <c:y val="0.055496062992126"/>
                </c:manualLayout>
              </c:layout>
              <c:numFmt formatCode="#,##0.0" sourceLinked="0"/>
              <c:txPr>
                <a:bodyPr wrap="square"/>
                <a:lstStyle/>
                <a:p>
                  <a:pPr>
                    <a:defRPr b="1" sz="1000" spc="-1" strike="noStrike">
                      <a:solidFill>
                        <a:srgbClr val="77933c"/>
                      </a:solidFill>
                      <a:latin typeface="Calibri"/>
                    </a:defRPr>
                  </a:pPr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eparator>; </c:separator>
            </c:dLbl>
            <c:txPr>
              <a:bodyPr wrap="square"/>
              <a:lstStyle/>
              <a:p>
                <a:pPr>
                  <a:defRPr b="1" sz="1000" spc="-1" strike="noStrike">
                    <a:solidFill>
                      <a:srgbClr val="77933c"/>
                    </a:solidFill>
                    <a:latin typeface="Calibri"/>
                  </a:defRPr>
                </a:pPr>
              </a:p>
            </c:txPr>
            <c:dLblPos val="t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12"/>
                <c:pt idx="0">
                  <c:v>108.654747517334</c:v>
                </c:pt>
                <c:pt idx="1">
                  <c:v>137.02963365987</c:v>
                </c:pt>
                <c:pt idx="2">
                  <c:v>93.8493830976909</c:v>
                </c:pt>
                <c:pt idx="3">
                  <c:v>136.520701882129</c:v>
                </c:pt>
                <c:pt idx="4">
                  <c:v>111.144951045602</c:v>
                </c:pt>
                <c:pt idx="5">
                  <c:v>106.184637510962</c:v>
                </c:pt>
                <c:pt idx="6">
                  <c:v>115.684903946063</c:v>
                </c:pt>
                <c:pt idx="7">
                  <c:v>112.021640367906</c:v>
                </c:pt>
                <c:pt idx="8">
                  <c:v>118.286931119487</c:v>
                </c:pt>
                <c:pt idx="9">
                  <c:v>123.87556338922</c:v>
                </c:pt>
                <c:pt idx="10">
                  <c:v>110.932143746216</c:v>
                </c:pt>
                <c:pt idx="11">
                  <c:v>124.354038751786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динамика в 2020 году</c:v>
                </c:pt>
              </c:strCache>
            </c:strRef>
          </c:tx>
          <c:spPr>
            <a:solidFill>
              <a:srgbClr val="7d5fa0"/>
            </a:solidFill>
            <a:ln w="28440">
              <a:solidFill>
                <a:srgbClr val="7d5fa0"/>
              </a:solidFill>
              <a:round/>
            </a:ln>
          </c:spPr>
          <c:marker>
            <c:symbol val="square"/>
            <c:size val="7"/>
            <c:spPr>
              <a:solidFill>
                <a:srgbClr val="7d5fa0"/>
              </a:solidFill>
            </c:spPr>
          </c:marker>
          <c:dPt>
            <c:idx val="0"/>
            <c:marker>
              <c:symbol val="square"/>
              <c:size val="7"/>
              <c:spPr>
                <a:solidFill>
                  <a:srgbClr val="7d5fa0"/>
                </a:solidFill>
              </c:spPr>
            </c:marker>
          </c:dPt>
          <c:dLbls>
            <c:numFmt formatCode="#,##0.0" sourceLinked="0"/>
            <c:dLbl>
              <c:idx val="0"/>
              <c:layout>
                <c:manualLayout>
                  <c:x val="-0.0364836913285601"/>
                  <c:y val="-0.040627968015626"/>
                </c:manualLayout>
              </c:layout>
              <c:numFmt formatCode="#,##0.0" sourceLinked="0"/>
              <c:txPr>
                <a:bodyPr wrap="square"/>
                <a:lstStyle/>
                <a:p>
                  <a:pPr>
                    <a:defRPr b="1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eparator>; </c:separator>
            </c:dLbl>
            <c:txPr>
              <a:bodyPr wrap="square"/>
              <a:lstStyle/>
              <a:p>
                <a:pPr>
                  <a:defRPr b="1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t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12"/>
                <c:pt idx="0">
                  <c:v>108.15014452632</c:v>
                </c:pt>
                <c:pt idx="1">
                  <c:v>91.5949064475982</c:v>
                </c:pt>
                <c:pt idx="2">
                  <c:v>108.958910602304</c:v>
                </c:pt>
                <c:pt idx="3">
                  <c:v>81.4889564656032</c:v>
                </c:pt>
                <c:pt idx="4">
                  <c:v>87.0338151268879</c:v>
                </c:pt>
              </c:numCache>
            </c:numRef>
          </c:val>
          <c:smooth val="0"/>
        </c:ser>
        <c:hiLowLines>
          <c:spPr>
            <a:ln w="0">
              <a:noFill/>
            </a:ln>
          </c:spPr>
        </c:hiLowLines>
        <c:marker val="1"/>
        <c:axId val="86797105"/>
        <c:axId val="35477"/>
      </c:lineChart>
      <c:catAx>
        <c:axId val="42432701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8794857"/>
        <c:crosses val="autoZero"/>
        <c:auto val="1"/>
        <c:lblAlgn val="ctr"/>
        <c:lblOffset val="100"/>
        <c:noMultiLvlLbl val="0"/>
      </c:catAx>
      <c:valAx>
        <c:axId val="8794857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/>
              <a:lstStyle/>
              <a:p>
                <a:pPr>
                  <a:defRPr b="1" lang="ru-RU" sz="1000" spc="-1" strike="noStrike">
                    <a:solidFill>
                      <a:srgbClr val="000000"/>
                    </a:solidFill>
                    <a:latin typeface="Calibri"/>
                  </a:defRPr>
                </a:pPr>
                <a:r>
                  <a:rPr b="1" lang="ru-RU" sz="1000" spc="-1" strike="noStrike">
                    <a:solidFill>
                      <a:srgbClr val="000000"/>
                    </a:solidFill>
                    <a:latin typeface="Calibri"/>
                  </a:rPr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0.00816400580551524"/>
            </c:manualLayout>
          </c:layout>
          <c:overlay val="0"/>
          <c:spPr>
            <a:noFill/>
            <a:ln w="0">
              <a:noFill/>
            </a:ln>
          </c:spPr>
        </c:title>
        <c:numFmt formatCode="#,##0.0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42432701"/>
        <c:crosses val="autoZero"/>
        <c:crossBetween val="between"/>
      </c:valAx>
      <c:catAx>
        <c:axId val="86797105"/>
        <c:scaling>
          <c:orientation val="minMax"/>
        </c:scaling>
        <c:delete val="1"/>
        <c:axPos val="t"/>
        <c:numFmt formatCode="[$-419]dd/mm/yyyy" sourceLinked="1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35477"/>
        <c:auto val="1"/>
        <c:lblAlgn val="ctr"/>
        <c:lblOffset val="100"/>
        <c:noMultiLvlLbl val="0"/>
      </c:catAx>
      <c:valAx>
        <c:axId val="35477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/>
              <a:lstStyle/>
              <a:p>
                <a:pPr>
                  <a:defRPr b="1" lang="ru-RU" sz="1000" spc="-1" strike="noStrike">
                    <a:solidFill>
                      <a:srgbClr val="000000"/>
                    </a:solidFill>
                    <a:latin typeface="Calibri"/>
                  </a:defRPr>
                </a:pPr>
                <a:r>
                  <a:rPr b="1" lang="ru-RU" sz="1000" spc="-1" strike="noStrike">
                    <a:solidFill>
                      <a:srgbClr val="000000"/>
                    </a:solidFill>
                    <a:latin typeface="Calibri"/>
                  </a:rPr>
                  <a:t>Динамика 
с начала года, %</a:t>
                </a:r>
              </a:p>
            </c:rich>
          </c:tx>
          <c:layout>
            <c:manualLayout>
              <c:xMode val="edge"/>
              <c:yMode val="edge"/>
              <c:x val="0.877625716104392"/>
              <c:y val="9.0711175616836E-005"/>
            </c:manualLayout>
          </c:layout>
          <c:overlay val="0"/>
          <c:spPr>
            <a:noFill/>
            <a:ln w="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86797105"/>
        <c:crosses val="max"/>
        <c:crossBetween val="between"/>
      </c:valAx>
      <c:spPr>
        <a:solidFill>
          <a:srgbClr val="ffffff"/>
        </a:solidFill>
        <a:ln w="0">
          <a:noFill/>
        </a:ln>
      </c:spPr>
    </c:plotArea>
    <c:legend>
      <c:legendPos val="b"/>
      <c:overlay val="0"/>
      <c:spPr>
        <a:noFill/>
        <a:ln w="0">
          <a:noFill/>
        </a:ln>
      </c:spPr>
      <c:txPr>
        <a:bodyPr/>
        <a:lstStyle/>
        <a:p>
          <a:pPr>
            <a:defRPr b="0" sz="10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1" lang="ru-RU" sz="1400" spc="-1" strike="noStrike">
                <a:solidFill>
                  <a:srgbClr val="376092"/>
                </a:solidFill>
                <a:latin typeface="Calibri"/>
              </a:defRPr>
            </a:pPr>
            <a:r>
              <a:rPr b="1" lang="ru-RU" sz="1400" spc="-1" strike="noStrike">
                <a:solidFill>
                  <a:srgbClr val="376092"/>
                </a:solidFill>
                <a:latin typeface="Calibri"/>
              </a:rPr>
              <a:t>ДИНАМИКА ПОСТУПЛЕНИЯ НАЛОГОВЫХ И НЕНАЛОГОВЫХ ДОХОДОВ В БЮДЖЕТЫ ПОСЕЛЕНИЙ, %</a:t>
            </a:r>
          </a:p>
        </c:rich>
      </c:tx>
      <c:overlay val="0"/>
      <c:spPr>
        <a:noFill/>
        <a:ln w="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76957352005092"/>
          <c:y val="0.215248468345813"/>
          <c:w val="0.807924888605983"/>
          <c:h val="0.74458815520762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d99694"/>
            </a:solidFill>
            <a:ln w="0">
              <a:noFill/>
            </a:ln>
          </c:spPr>
          <c:invertIfNegative val="0"/>
          <c:dLbls>
            <c:numFmt formatCode="#,##0.0" sourceLinked="0"/>
            <c:txPr>
              <a:bodyPr wrap="non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9"/>
                <c:pt idx="0">
                  <c:v>91.8630380964831</c:v>
                </c:pt>
                <c:pt idx="1">
                  <c:v>99.4283711059306</c:v>
                </c:pt>
                <c:pt idx="2">
                  <c:v>94.6649135482855</c:v>
                </c:pt>
                <c:pt idx="3">
                  <c:v>102.441453989563</c:v>
                </c:pt>
                <c:pt idx="4">
                  <c:v>85.3952898154445</c:v>
                </c:pt>
                <c:pt idx="5">
                  <c:v>80.7869172854462</c:v>
                </c:pt>
                <c:pt idx="6">
                  <c:v>89.464387204673</c:v>
                </c:pt>
                <c:pt idx="7">
                  <c:v>103.37988998087</c:v>
                </c:pt>
                <c:pt idx="8">
                  <c:v>104.485546605453</c:v>
                </c:pt>
              </c:numCache>
            </c:numRef>
          </c:val>
        </c:ser>
        <c:gapWidth val="150"/>
        <c:overlap val="-25"/>
        <c:axId val="33585922"/>
        <c:axId val="64952429"/>
      </c:barChart>
      <c:catAx>
        <c:axId val="33585922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64952429"/>
        <c:crosses val="autoZero"/>
        <c:auto val="1"/>
        <c:lblAlgn val="ctr"/>
        <c:lblOffset val="100"/>
        <c:noMultiLvlLbl val="0"/>
      </c:catAx>
      <c:valAx>
        <c:axId val="6495242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33585922"/>
        <c:crossBetween val="between"/>
      </c:valAx>
      <c:spPr>
        <a:solidFill>
          <a:srgbClr val="ffffff"/>
        </a:solidFill>
        <a:ln w="0">
          <a:noFill/>
        </a:ln>
      </c:spPr>
    </c:plotArea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1" lang="ru-RU" sz="1400" spc="-1" strike="noStrike">
                <a:solidFill>
                  <a:srgbClr val="376092"/>
                </a:solidFill>
                <a:latin typeface="Calibri"/>
              </a:defRPr>
            </a:pPr>
            <a:r>
              <a:rPr b="1" lang="ru-RU" sz="1400" spc="-1" strike="noStrike">
                <a:solidFill>
                  <a:srgbClr val="376092"/>
                </a:solidFill>
                <a:latin typeface="Calibri"/>
              </a:rPr>
              <a:t>СТРУКТУРА ДОХОДОВ КОНСОЛИДИРОВАННОГО БЮДЖЕТА НОВОКУБАНСКОГО РАЙОНА</a:t>
            </a:r>
          </a:p>
        </c:rich>
      </c:tx>
      <c:overlay val="0"/>
      <c:spPr>
        <a:noFill/>
        <a:ln w="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0497727993236817"/>
          <c:y val="0.226158763985083"/>
          <c:w val="0.284846243263236"/>
          <c:h val="0.681672882258924"/>
        </c:manualLayout>
      </c:layout>
      <c:doughnutChart>
        <c:varyColors val="1"/>
        <c:ser>
          <c:idx val="0"/>
          <c:order val="0"/>
          <c:spPr>
            <a:solidFill>
              <a:srgbClr val="4f81bd"/>
            </a:solidFill>
            <a:ln w="0">
              <a:noFill/>
            </a:ln>
          </c:spPr>
          <c:explosion val="0"/>
          <c:dPt>
            <c:idx val="0"/>
            <c:spPr>
              <a:solidFill>
                <a:srgbClr val="4672a8"/>
              </a:solidFill>
              <a:ln w="0">
                <a:noFill/>
              </a:ln>
            </c:spPr>
          </c:dPt>
          <c:dPt>
            <c:idx val="1"/>
            <c:spPr>
              <a:solidFill>
                <a:srgbClr val="ab4744"/>
              </a:solidFill>
              <a:ln w="0">
                <a:noFill/>
              </a:ln>
            </c:spPr>
          </c:dPt>
          <c:dPt>
            <c:idx val="2"/>
            <c:spPr>
              <a:solidFill>
                <a:srgbClr val="8aa64f"/>
              </a:solidFill>
              <a:ln w="0">
                <a:noFill/>
              </a:ln>
            </c:spPr>
          </c:dPt>
          <c:dPt>
            <c:idx val="3"/>
            <c:spPr>
              <a:solidFill>
                <a:srgbClr val="725990"/>
              </a:solidFill>
              <a:ln w="0">
                <a:noFill/>
              </a:ln>
            </c:spPr>
          </c:dPt>
          <c:dPt>
            <c:idx val="4"/>
            <c:spPr>
              <a:solidFill>
                <a:srgbClr val="4299b0"/>
              </a:solidFill>
              <a:ln w="0">
                <a:noFill/>
              </a:ln>
            </c:spPr>
          </c:dPt>
          <c:dPt>
            <c:idx val="5"/>
            <c:spPr>
              <a:solidFill>
                <a:srgbClr val="dc853e"/>
              </a:solidFill>
              <a:ln w="0">
                <a:noFill/>
              </a:ln>
            </c:spPr>
          </c:dPt>
          <c:dPt>
            <c:idx val="6"/>
            <c:spPr>
              <a:solidFill>
                <a:srgbClr val="93a9ce"/>
              </a:solidFill>
              <a:ln w="0">
                <a:noFill/>
              </a:ln>
            </c:spPr>
          </c:dPt>
          <c:dPt>
            <c:idx val="7"/>
            <c:spPr>
              <a:solidFill>
                <a:srgbClr val="d09493"/>
              </a:solidFill>
              <a:ln w="0">
                <a:noFill/>
              </a:ln>
            </c:spPr>
          </c:dPt>
          <c:dLbls>
            <c:dLbl>
              <c:idx val="0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4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5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6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
</c:separator>
            </c:dLbl>
            <c:dLbl>
              <c:idx val="7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
</c:separator>
            </c:dLbl>
            <c:txPr>
              <a:bodyPr wrap="non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8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Земельный налог</c:v>
                </c:pt>
                <c:pt idx="4">
                  <c:v>Акцизы на нефтепродукты</c:v>
                </c:pt>
                <c:pt idx="5">
                  <c:v>Прочие налоговые доходы</c:v>
                </c:pt>
                <c:pt idx="6">
                  <c:v>Безвозмездные поступления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8"/>
                <c:pt idx="0">
                  <c:v>231.86886444</c:v>
                </c:pt>
                <c:pt idx="1">
                  <c:v>144.75136948</c:v>
                </c:pt>
                <c:pt idx="2">
                  <c:v>28.29257498</c:v>
                </c:pt>
                <c:pt idx="3">
                  <c:v>29.39636523</c:v>
                </c:pt>
                <c:pt idx="4">
                  <c:v>20.20665727</c:v>
                </c:pt>
                <c:pt idx="5">
                  <c:v>9.22189748</c:v>
                </c:pt>
                <c:pt idx="6">
                  <c:v>581.5</c:v>
                </c:pt>
                <c:pt idx="7">
                  <c:v>13.93320067</c:v>
                </c:pt>
              </c:numCache>
            </c:numRef>
          </c:val>
        </c:ser>
        <c:ser>
          <c:idx val="1"/>
          <c:order val="1"/>
          <c:spPr>
            <a:solidFill>
              <a:srgbClr val="c0504d"/>
            </a:solidFill>
            <a:ln w="0">
              <a:noFill/>
            </a:ln>
          </c:spPr>
          <c:explosion val="0"/>
          <c:dPt>
            <c:idx val="0"/>
            <c:spPr>
              <a:solidFill>
                <a:srgbClr val="4672a8"/>
              </a:solidFill>
              <a:ln w="0">
                <a:noFill/>
              </a:ln>
            </c:spPr>
          </c:dPt>
          <c:dPt>
            <c:idx val="1"/>
            <c:spPr>
              <a:solidFill>
                <a:srgbClr val="ab4744"/>
              </a:solidFill>
              <a:ln w="0">
                <a:noFill/>
              </a:ln>
            </c:spPr>
          </c:dPt>
          <c:dPt>
            <c:idx val="2"/>
            <c:spPr>
              <a:solidFill>
                <a:srgbClr val="8aa64f"/>
              </a:solidFill>
              <a:ln w="0">
                <a:noFill/>
              </a:ln>
            </c:spPr>
          </c:dPt>
          <c:dPt>
            <c:idx val="3"/>
            <c:spPr>
              <a:solidFill>
                <a:srgbClr val="725990"/>
              </a:solidFill>
              <a:ln w="0">
                <a:noFill/>
              </a:ln>
            </c:spPr>
          </c:dPt>
          <c:dPt>
            <c:idx val="4"/>
            <c:spPr>
              <a:solidFill>
                <a:srgbClr val="4299b0"/>
              </a:solidFill>
              <a:ln w="0">
                <a:noFill/>
              </a:ln>
            </c:spPr>
          </c:dPt>
          <c:dPt>
            <c:idx val="5"/>
            <c:spPr>
              <a:solidFill>
                <a:srgbClr val="dc853e"/>
              </a:solidFill>
              <a:ln w="0">
                <a:noFill/>
              </a:ln>
            </c:spPr>
          </c:dPt>
          <c:dPt>
            <c:idx val="6"/>
            <c:spPr>
              <a:solidFill>
                <a:srgbClr val="93a9ce"/>
              </a:solidFill>
              <a:ln w="0">
                <a:noFill/>
              </a:ln>
            </c:spPr>
          </c:dPt>
          <c:dPt>
            <c:idx val="7"/>
            <c:spPr>
              <a:solidFill>
                <a:srgbClr val="d09493"/>
              </a:solidFill>
              <a:ln w="0">
                <a:noFill/>
              </a:ln>
            </c:spPr>
          </c:dPt>
          <c:dLbls>
            <c:dLbl>
              <c:idx val="0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4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5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6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7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non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8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Земельный налог</c:v>
                </c:pt>
                <c:pt idx="4">
                  <c:v>Акцизы на нефтепродукты</c:v>
                </c:pt>
                <c:pt idx="5">
                  <c:v>Прочие налоговые доходы</c:v>
                </c:pt>
                <c:pt idx="6">
                  <c:v>Безвозмездные поступления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8"/>
                <c:pt idx="0">
                  <c:v>245.80206511</c:v>
                </c:pt>
                <c:pt idx="6">
                  <c:v>581.5</c:v>
                </c:pt>
                <c:pt idx="7">
                  <c:v>13.93320067</c:v>
                </c:pt>
              </c:numCache>
            </c:numRef>
          </c:val>
        </c:ser>
        <c:firstSliceAng val="0"/>
        <c:holeSize val="50"/>
      </c:doughnutChart>
      <c:spPr>
        <a:solidFill>
          <a:srgbClr val="ffffff"/>
        </a:solidFill>
        <a:ln w="0">
          <a:noFill/>
        </a:ln>
      </c:spPr>
    </c:plotArea>
    <c:legend>
      <c:legendPos val="r"/>
      <c:layout>
        <c:manualLayout>
          <c:xMode val="edge"/>
          <c:yMode val="edge"/>
          <c:x val="0.437032243633699"/>
          <c:y val="0.287021591164157"/>
          <c:w val="0.298282525432326"/>
          <c:h val="0.661349179364099"/>
        </c:manualLayout>
      </c:layout>
      <c:overlay val="0"/>
      <c:spPr>
        <a:noFill/>
        <a:ln w="0">
          <a:noFill/>
        </a:ln>
      </c:spPr>
      <c:txPr>
        <a:bodyPr/>
        <a:lstStyle/>
        <a:p>
          <a:pPr>
            <a:defRPr b="0" sz="10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1" lang="ru-RU" sz="1400" spc="-1" strike="noStrike">
                <a:solidFill>
                  <a:srgbClr val="376092"/>
                </a:solidFill>
                <a:latin typeface="Calibri"/>
              </a:defRPr>
            </a:pPr>
            <a:r>
              <a:rPr b="1" lang="ru-RU" sz="1400" spc="-1" strike="noStrike">
                <a:solidFill>
                  <a:srgbClr val="376092"/>
                </a:solidFill>
                <a:latin typeface="Calibri"/>
              </a:rPr>
              <a:t>СТРУКТУРА ДОХОДОВ БЮДЖЕТА НОВОКУБАНСКОГО РАЙОНА</a:t>
            </a:r>
          </a:p>
        </c:rich>
      </c:tx>
      <c:overlay val="0"/>
      <c:spPr>
        <a:noFill/>
        <a:ln w="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0551135158073414"/>
          <c:y val="0.193764705882353"/>
          <c:w val="0.275991937194993"/>
          <c:h val="0.612117647058824"/>
        </c:manualLayout>
      </c:layout>
      <c:doughnutChart>
        <c:varyColors val="1"/>
        <c:ser>
          <c:idx val="0"/>
          <c:order val="0"/>
          <c:spPr>
            <a:solidFill>
              <a:srgbClr val="4f81bd"/>
            </a:solidFill>
            <a:ln w="0">
              <a:noFill/>
            </a:ln>
          </c:spPr>
          <c:explosion val="0"/>
          <c:dPt>
            <c:idx val="0"/>
            <c:spPr>
              <a:solidFill>
                <a:srgbClr val="4f81bd"/>
              </a:solidFill>
              <a:ln w="0">
                <a:noFill/>
              </a:ln>
            </c:spPr>
          </c:dPt>
          <c:dPt>
            <c:idx val="1"/>
            <c:spPr>
              <a:solidFill>
                <a:srgbClr val="c0504d"/>
              </a:solidFill>
              <a:ln w="0">
                <a:noFill/>
              </a:ln>
            </c:spPr>
          </c:dPt>
          <c:dPt>
            <c:idx val="2"/>
            <c:spPr>
              <a:solidFill>
                <a:srgbClr val="9bbb59"/>
              </a:solidFill>
              <a:ln w="0">
                <a:noFill/>
              </a:ln>
            </c:spPr>
          </c:dPt>
          <c:dPt>
            <c:idx val="3"/>
            <c:spPr>
              <a:solidFill>
                <a:srgbClr val="8064a2"/>
              </a:solidFill>
              <a:ln w="0">
                <a:noFill/>
              </a:ln>
            </c:spPr>
          </c:dPt>
          <c:dPt>
            <c:idx val="4"/>
            <c:spPr>
              <a:solidFill>
                <a:srgbClr val="4bacc6"/>
              </a:solidFill>
              <a:ln w="0">
                <a:noFill/>
              </a:ln>
            </c:spPr>
          </c:dPt>
          <c:dPt>
            <c:idx val="5"/>
            <c:spPr>
              <a:solidFill>
                <a:srgbClr val="f79646"/>
              </a:solidFill>
              <a:ln w="0">
                <a:noFill/>
              </a:ln>
            </c:spPr>
          </c:dPt>
          <c:dLbls>
            <c:dLbl>
              <c:idx val="0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4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
</c:separator>
            </c:dLbl>
            <c:dLbl>
              <c:idx val="5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
</c:separator>
            </c:dLbl>
            <c:txPr>
              <a:bodyPr wrap="non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6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Прочие налоговые доходы</c:v>
                </c:pt>
                <c:pt idx="4">
                  <c:v>Безвозмездные поступления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6"/>
                <c:pt idx="0">
                  <c:v>140.09286349</c:v>
                </c:pt>
                <c:pt idx="1">
                  <c:v>108.20067</c:v>
                </c:pt>
                <c:pt idx="2">
                  <c:v>22.38912849</c:v>
                </c:pt>
                <c:pt idx="3">
                  <c:v>9.503065</c:v>
                </c:pt>
                <c:pt idx="4">
                  <c:v>531.6</c:v>
                </c:pt>
                <c:pt idx="5">
                  <c:v>10.35417517</c:v>
                </c:pt>
              </c:numCache>
            </c:numRef>
          </c:val>
        </c:ser>
        <c:ser>
          <c:idx val="1"/>
          <c:order val="1"/>
          <c:spPr>
            <a:solidFill>
              <a:srgbClr val="c0504d"/>
            </a:solidFill>
            <a:ln w="0">
              <a:noFill/>
            </a:ln>
          </c:spPr>
          <c:explosion val="0"/>
          <c:dPt>
            <c:idx val="0"/>
            <c:spPr>
              <a:solidFill>
                <a:srgbClr val="4f81bd"/>
              </a:solidFill>
              <a:ln w="0">
                <a:noFill/>
              </a:ln>
            </c:spPr>
          </c:dPt>
          <c:dPt>
            <c:idx val="1"/>
            <c:spPr>
              <a:solidFill>
                <a:srgbClr val="c0504d"/>
              </a:solidFill>
              <a:ln w="0">
                <a:noFill/>
              </a:ln>
            </c:spPr>
          </c:dPt>
          <c:dPt>
            <c:idx val="2"/>
            <c:spPr>
              <a:solidFill>
                <a:srgbClr val="9bbb59"/>
              </a:solidFill>
              <a:ln w="0">
                <a:noFill/>
              </a:ln>
            </c:spPr>
          </c:dPt>
          <c:dPt>
            <c:idx val="3"/>
            <c:spPr>
              <a:solidFill>
                <a:srgbClr val="8064a2"/>
              </a:solidFill>
              <a:ln w="0">
                <a:noFill/>
              </a:ln>
            </c:spPr>
          </c:dPt>
          <c:dPt>
            <c:idx val="4"/>
            <c:spPr>
              <a:solidFill>
                <a:srgbClr val="4bacc6"/>
              </a:solidFill>
              <a:ln w="0">
                <a:noFill/>
              </a:ln>
            </c:spPr>
          </c:dPt>
          <c:dPt>
            <c:idx val="5"/>
            <c:spPr>
              <a:solidFill>
                <a:srgbClr val="f79646"/>
              </a:solidFill>
              <a:ln w="0">
                <a:noFill/>
              </a:ln>
            </c:spPr>
          </c:dPt>
          <c:dLbls>
            <c:dLbl>
              <c:idx val="0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4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5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non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6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Прочие налоговые доходы</c:v>
                </c:pt>
                <c:pt idx="4">
                  <c:v>Безвозмездные поступления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6"/>
                <c:pt idx="0">
                  <c:v>150.54703866</c:v>
                </c:pt>
                <c:pt idx="4">
                  <c:v>531.6</c:v>
                </c:pt>
                <c:pt idx="5">
                  <c:v>10.35417517</c:v>
                </c:pt>
              </c:numCache>
            </c:numRef>
          </c:val>
        </c:ser>
        <c:firstSliceAng val="0"/>
        <c:holeSize val="50"/>
      </c:doughnutChart>
      <c:spPr>
        <a:solidFill>
          <a:srgbClr val="ffffff"/>
        </a:solidFill>
        <a:ln w="0">
          <a:noFill/>
        </a:ln>
      </c:spPr>
    </c:plotArea>
    <c:legend>
      <c:legendPos val="r"/>
      <c:layout>
        <c:manualLayout>
          <c:xMode val="edge"/>
          <c:yMode val="edge"/>
          <c:x val="0.427341370030139"/>
          <c:y val="0.262572585684443"/>
          <c:w val="0.301322496587117"/>
          <c:h val="0.450324723710321"/>
        </c:manualLayout>
      </c:layout>
      <c:overlay val="0"/>
      <c:spPr>
        <a:noFill/>
        <a:ln w="0">
          <a:noFill/>
        </a:ln>
      </c:spPr>
      <c:txPr>
        <a:bodyPr/>
        <a:lstStyle/>
        <a:p>
          <a:pPr>
            <a:defRPr b="0" sz="10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layout>
        <c:manualLayout>
          <c:layoutTarget val="inner"/>
          <c:xMode val="edge"/>
          <c:yMode val="edge"/>
          <c:x val="0.0253247551530549"/>
          <c:y val="0.245510999855582"/>
          <c:w val="0.571487112240298"/>
          <c:h val="0.476580176190247"/>
        </c:manualLayout>
      </c:layout>
      <c:doughnut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>
              <a:gsLst>
                <a:gs pos="0">
                  <a:srgbClr val="2e5f99"/>
                </a:gs>
                <a:gs pos="100000">
                  <a:srgbClr val="3c7ac7"/>
                </a:gs>
              </a:gsLst>
              <a:lin ang="16200000"/>
            </a:gradFill>
            <a:ln w="0">
              <a:noFill/>
            </a:ln>
          </c:spPr>
          <c:explosion val="0"/>
          <c:dPt>
            <c:idx val="0"/>
            <c:spPr>
              <a:gradFill>
                <a:gsLst>
                  <a:gs pos="0">
                    <a:srgbClr val="295488"/>
                  </a:gs>
                  <a:gs pos="100000">
                    <a:srgbClr val="356db0"/>
                  </a:gs>
                </a:gsLst>
                <a:lin ang="16200000"/>
              </a:gradFill>
              <a:ln w="0">
                <a:noFill/>
              </a:ln>
            </c:spPr>
          </c:dPt>
          <c:dPt>
            <c:idx val="1"/>
            <c:spPr>
              <a:gradFill>
                <a:gsLst>
                  <a:gs pos="0">
                    <a:srgbClr val="8b2926"/>
                  </a:gs>
                  <a:gs pos="100000">
                    <a:srgbClr val="b43632"/>
                  </a:gs>
                </a:gsLst>
                <a:lin ang="16200000"/>
              </a:gradFill>
              <a:ln w="0">
                <a:noFill/>
              </a:ln>
            </c:spPr>
          </c:dPt>
          <c:dPt>
            <c:idx val="2"/>
            <c:spPr>
              <a:gradFill>
                <a:gsLst>
                  <a:gs pos="0">
                    <a:srgbClr val="698530"/>
                  </a:gs>
                  <a:gs pos="100000">
                    <a:srgbClr val="8aad3f"/>
                  </a:gs>
                </a:gsLst>
                <a:lin ang="16200000"/>
              </a:gradFill>
              <a:ln w="0">
                <a:noFill/>
              </a:ln>
            </c:spPr>
          </c:dPt>
          <c:dPt>
            <c:idx val="3"/>
            <c:spPr>
              <a:gradFill>
                <a:gsLst>
                  <a:gs pos="0">
                    <a:srgbClr val="553c71"/>
                  </a:gs>
                  <a:gs pos="100000">
                    <a:srgbClr val="6d4e93"/>
                  </a:gs>
                </a:gsLst>
                <a:lin ang="16200000"/>
              </a:gradFill>
              <a:ln w="0">
                <a:noFill/>
              </a:ln>
            </c:spPr>
          </c:dPt>
          <c:dPt>
            <c:idx val="4"/>
            <c:spPr>
              <a:gradFill>
                <a:gsLst>
                  <a:gs pos="0">
                    <a:srgbClr val="25798f"/>
                  </a:gs>
                  <a:gs pos="100000">
                    <a:srgbClr val="2f9dba"/>
                  </a:gs>
                </a:gsLst>
                <a:lin ang="16200000"/>
              </a:gradFill>
              <a:ln w="0">
                <a:noFill/>
              </a:ln>
            </c:spPr>
          </c:dPt>
          <c:dPt>
            <c:idx val="5"/>
            <c:spPr>
              <a:gradFill>
                <a:gsLst>
                  <a:gs pos="0">
                    <a:srgbClr val="b6611c"/>
                  </a:gs>
                  <a:gs pos="100000">
                    <a:srgbClr val="ec7d25"/>
                  </a:gs>
                </a:gsLst>
                <a:lin ang="16200000"/>
              </a:gradFill>
              <a:ln w="0">
                <a:noFill/>
              </a:ln>
            </c:spPr>
          </c:dPt>
          <c:dPt>
            <c:idx val="6"/>
            <c:spPr>
              <a:gradFill>
                <a:gsLst>
                  <a:gs pos="0">
                    <a:srgbClr val="667da0"/>
                  </a:gs>
                  <a:gs pos="100000">
                    <a:srgbClr val="85a1d0"/>
                  </a:gs>
                </a:gsLst>
                <a:lin ang="16200000"/>
              </a:gradFill>
              <a:ln w="0">
                <a:noFill/>
              </a:ln>
            </c:spPr>
          </c:dPt>
          <c:dPt>
            <c:idx val="7"/>
            <c:spPr>
              <a:solidFill>
                <a:srgbClr val="ffc000"/>
              </a:solidFill>
              <a:ln w="0">
                <a:noFill/>
              </a:ln>
            </c:spPr>
          </c:dPt>
          <c:dPt>
            <c:idx val="8"/>
            <c:spPr>
              <a:gradFill>
                <a:gsLst>
                  <a:gs pos="0">
                    <a:srgbClr val="8b9e6a"/>
                  </a:gs>
                  <a:gs pos="100000">
                    <a:srgbClr val="b4ce8a"/>
                  </a:gs>
                </a:gsLst>
                <a:lin ang="16200000"/>
              </a:gradFill>
              <a:ln w="0">
                <a:noFill/>
              </a:ln>
            </c:spPr>
          </c:dPt>
          <c:dPt>
            <c:idx val="9"/>
            <c:spPr>
              <a:gradFill>
                <a:gsLst>
                  <a:gs pos="0">
                    <a:srgbClr val="7d6f91"/>
                  </a:gs>
                  <a:gs pos="100000">
                    <a:srgbClr val="a291bc"/>
                  </a:gs>
                </a:gsLst>
                <a:lin ang="16200000"/>
              </a:gradFill>
              <a:ln w="0">
                <a:noFill/>
              </a:ln>
            </c:spPr>
          </c:dPt>
          <c:dPt>
            <c:idx val="10"/>
            <c:explosion val="1"/>
            <c:spPr>
              <a:gradFill>
                <a:gsLst>
                  <a:gs pos="0">
                    <a:srgbClr val="6595a5"/>
                  </a:gs>
                  <a:gs pos="100000">
                    <a:srgbClr val="83c0d8"/>
                  </a:gs>
                </a:gsLst>
                <a:lin ang="16200000"/>
              </a:gradFill>
              <a:ln w="0">
                <a:noFill/>
              </a:ln>
            </c:spPr>
          </c:dPt>
          <c:dLbls>
            <c:numFmt formatCode="_-* #\ ##0.0\ _₽_-;\-* #\ ##0.0\ _₽_-;_-* \-??\ _₽_-;_-@_-" sourceLinked="0"/>
            <c:dLbl>
              <c:idx val="0"/>
              <c:numFmt formatCode="_-* #\ ##0.0\ _₽_-;\-* #\ ##0.0\ _₽_-;_-* \-??\ _₽_-;_-@_-" sourceLinked="0"/>
              <c:txPr>
                <a:bodyPr wrap="square"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tx>
                <c:rich>
                  <a:bodyPr/>
                  <a:p>
                    <a:r>
                      <a:rPr b="0" lang="ru-RU" sz="1600" spc="-1" strike="noStrike">
                        <a:latin typeface="Times New Roman"/>
                      </a:rPr>
                      <a:t>Общегосударственные вопросы </a:t>
                    </a:r>
                    <a:r>
                      <a:rPr b="0" lang="ru-RU" sz="1600" spc="-1" strike="noStrike">
                        <a:latin typeface="Times New Roman"/>
                      </a:rPr>
                      <a:t>10,6%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eparator>; </c:separator>
            </c:dLbl>
            <c:dLbl>
              <c:idx val="1"/>
              <c:numFmt formatCode="_-* #\ ##0.0\ _₽_-;\-* #\ ##0.0\ _₽_-;_-* \-??\ _₽_-;_-@_-" sourceLinked="0"/>
              <c:txPr>
                <a:bodyPr wrap="square"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tx>
                <c:rich>
                  <a:bodyPr/>
                  <a:p>
                    <a:r>
                      <a:rPr b="0" lang="ru-RU" sz="1600" spc="-1" strike="noStrike">
                        <a:latin typeface="Times New Roman"/>
                      </a:rPr>
                      <a:t>Национальная безопасность 1,1 %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eparator>; </c:separator>
            </c:dLbl>
            <c:dLbl>
              <c:idx val="2"/>
              <c:numFmt formatCode="_-* #\ ##0.0\ _₽_-;\-* #\ ##0.0\ _₽_-;_-* \-??\ _₽_-;_-@_-" sourceLinked="0"/>
              <c:txPr>
                <a:bodyPr wrap="square"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tx>
                <c:rich>
                  <a:bodyPr/>
                  <a:p>
                    <a:r>
                      <a:rPr b="0" lang="ru-RU" sz="1600" spc="-1" strike="noStrike">
                        <a:latin typeface="Times New Roman"/>
                      </a:rPr>
                      <a:t>Национальная экономика</a:t>
                    </a:r>
                    <a:r>
                      <a:rPr b="0" lang="ru-RU" sz="1600" spc="-1" strike="noStrike">
                        <a:latin typeface="Times New Roman"/>
                      </a:rPr>
                      <a:t> </a:t>
                    </a:r>
                    <a:r>
                      <a:rPr b="0" lang="ru-RU" sz="1600" spc="-1" strike="noStrike">
                        <a:latin typeface="Times New Roman"/>
                      </a:rPr>
                      <a:t>3,2%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eparator>; </c:separator>
            </c:dLbl>
            <c:dLbl>
              <c:idx val="3"/>
              <c:numFmt formatCode="_-* #\ ##0.0\ _₽_-;\-* #\ ##0.0\ _₽_-;_-* \-??\ _₽_-;_-@_-" sourceLinked="0"/>
              <c:txPr>
                <a:bodyPr wrap="square"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tx>
                <c:rich>
                  <a:bodyPr/>
                  <a:p>
                    <a:r>
                      <a:rPr b="0" lang="ru-RU" sz="1600" spc="-1" strike="noStrike">
                        <a:latin typeface="Times New Roman"/>
                      </a:rPr>
                      <a:t>Жилищно-коммунальное хозяйство </a:t>
                    </a:r>
                    <a:r>
                      <a:rPr b="0" lang="ru-RU" sz="1600" spc="-1" strike="noStrike">
                        <a:latin typeface="Times New Roman"/>
                      </a:rPr>
                      <a:t>5,4%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eparator>; </c:separator>
            </c:dLbl>
            <c:dLbl>
              <c:idx val="4"/>
              <c:numFmt formatCode="_-* #\ ##0.0\ _₽_-;\-* #\ ##0.0\ _₽_-;_-* \-??\ _₽_-;_-@_-" sourceLinked="0"/>
              <c:txPr>
                <a:bodyPr wrap="square"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tx>
                <c:rich>
                  <a:bodyPr/>
                  <a:p>
                    <a:r>
                      <a:rPr b="0" lang="ru-RU" sz="1600" spc="-1" strike="noStrike">
                        <a:latin typeface="Times New Roman"/>
                      </a:rPr>
                      <a:t>Физическая культура и спорт </a:t>
                    </a:r>
                    <a:r>
                      <a:rPr b="0" lang="ru-RU" sz="1600" spc="-1" strike="noStrike">
                        <a:latin typeface="Times New Roman"/>
                      </a:rPr>
                      <a:t>2,1% 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eparator>; </c:separator>
            </c:dLbl>
            <c:dLbl>
              <c:idx val="5"/>
              <c:numFmt formatCode="_-* #\ ##0.0\ _₽_-;\-* #\ ##0.0\ _₽_-;_-* \-??\ _₽_-;_-@_-" sourceLinked="0"/>
              <c:txPr>
                <a:bodyPr wrap="square"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tx>
                <c:rich>
                  <a:bodyPr/>
                  <a:p>
                    <a:r>
                      <a:rPr b="0" lang="ru-RU" sz="1600" spc="-1" strike="noStrike">
                        <a:latin typeface="Times New Roman"/>
                      </a:rPr>
                      <a:t>Обслуживание </a:t>
                    </a:r>
                    <a:r>
                      <a:rPr b="0" lang="ru-RU" sz="1600" spc="-1" strike="noStrike">
                        <a:latin typeface="Times New Roman"/>
                      </a:rPr>
                      <a:t>мун</a:t>
                    </a:r>
                    <a:r>
                      <a:rPr b="0" lang="ru-RU" sz="1600" spc="-1" strike="noStrike">
                        <a:latin typeface="Times New Roman"/>
                      </a:rPr>
                      <a:t> долга 0,1%</a:t>
                    </a:r>
                    <a:r>
                      <a:rPr b="0" lang="ru-RU" sz="1600" spc="-1" strike="noStrike">
                        <a:latin typeface="Times New Roman"/>
                      </a:rPr>
                      <a:t> </a:t>
                    </a:r>
                    <a:r>
                      <a:rPr b="0" lang="ru-RU" sz="1600" spc="-1" strike="noStrike">
                        <a:latin typeface="Times New Roman"/>
                      </a:rPr>
                      <a:t>Средства массовой информации 0,1%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eparator>; </c:separator>
            </c:dLbl>
            <c:dLbl>
              <c:idx val="6"/>
              <c:numFmt formatCode="_-* #\ ##0.0\ _₽_-;\-* #\ ##0.0\ _₽_-;_-* \-??\ _₽_-;_-@_-" sourceLinked="0"/>
              <c:txPr>
                <a:bodyPr wrap="square"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tx>
                <c:rich>
                  <a:bodyPr/>
                  <a:p>
                    <a:r>
                      <a:rPr b="0" lang="ru-RU" sz="1600" spc="-1" strike="noStrike">
                        <a:latin typeface="Times New Roman"/>
                      </a:rPr>
                      <a:t>Здравоохранение 0,0%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eparator>; </c:separator>
            </c:dLbl>
            <c:dLbl>
              <c:idx val="7"/>
              <c:numFmt formatCode="_-* #\ ##0.0\ _₽_-;\-* #\ ##0.0\ _₽_-;_-* \-??\ _₽_-;_-@_-" sourceLinked="0"/>
              <c:txPr>
                <a:bodyPr wrap="square"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tx>
                <c:rich>
                  <a:bodyPr/>
                  <a:p>
                    <a:r>
                      <a:rPr b="0" lang="ru-RU" sz="1600" spc="-1" strike="noStrike">
                        <a:latin typeface="Times New Roman"/>
                      </a:rPr>
                      <a:t>Образование </a:t>
                    </a:r>
                    <a:r>
                      <a:rPr b="0" lang="ru-RU" sz="1600" spc="-1" strike="noStrike">
                        <a:latin typeface="Times New Roman"/>
                      </a:rPr>
                      <a:t>62,4%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eparator>; </c:separator>
            </c:dLbl>
            <c:dLbl>
              <c:idx val="8"/>
              <c:numFmt formatCode="_-* #\ ##0.0\ _₽_-;\-* #\ ##0.0\ _₽_-;_-* \-??\ _₽_-;_-@_-" sourceLinked="0"/>
              <c:txPr>
                <a:bodyPr wrap="square"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tx>
                <c:rich>
                  <a:bodyPr/>
                  <a:p>
                    <a:r>
                      <a:rPr b="0" lang="ru-RU" sz="1600" spc="-1" strike="noStrike">
                        <a:latin typeface="Times New Roman"/>
                      </a:rPr>
                      <a:t>Культура </a:t>
                    </a:r>
                  </a:p>
                  <a:p>
                    <a:r>
                      <a:rPr b="0" lang="ru-RU" sz="1600" spc="-1" strike="noStrike">
                        <a:latin typeface="Times New Roman"/>
                      </a:rPr>
                      <a:t>8,6 </a:t>
                    </a:r>
                    <a:r>
                      <a:rPr b="0" lang="ru-RU" sz="1600" spc="-1" strike="noStrike">
                        <a:latin typeface="Times New Roman"/>
                      </a:rPr>
                      <a:t>%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eparator>; </c:separator>
            </c:dLbl>
            <c:dLbl>
              <c:idx val="9"/>
              <c:numFmt formatCode="_-* #\ ##0.0\ _₽_-;\-* #\ ##0.0\ _₽_-;_-* \-??\ _₽_-;_-@_-" sourceLinked="0"/>
              <c:txPr>
                <a:bodyPr wrap="square"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Calibri"/>
                    </a:defRPr>
                  </a:pPr>
                </a:p>
              </c:txPr>
              <c:tx>
                <c:rich>
                  <a:bodyPr/>
                  <a:p>
                    <a:r>
                      <a:rPr b="0" lang="ru-RU" sz="1600" spc="-1" strike="noStrike">
                        <a:latin typeface="Times New Roman"/>
                      </a:rPr>
                      <a:t>Социальная политика </a:t>
                    </a:r>
                    <a:r>
                      <a:rPr b="0" lang="ru-RU" sz="1600" spc="-1" strike="noStrike">
                        <a:latin typeface="Times New Roman"/>
                      </a:rPr>
                      <a:t>6,4%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eparator>; </c:separator>
            </c:dLbl>
            <c:dLbl>
              <c:idx val="10"/>
              <c:txPr>
                <a:bodyPr wrap="square"/>
                <a:lstStyle/>
                <a:p>
                  <a:pPr>
                    <a:defRPr b="0" sz="1800" spc="-1" strike="noStrike">
                      <a:solidFill>
                        <a:srgbClr val="000000"/>
                      </a:solidFill>
                      <a:latin typeface="Times New Roman"/>
                    </a:defRPr>
                  </a:pPr>
                </a:p>
              </c:txPr>
              <c:showLegendKey val="0"/>
              <c:showVal val="0"/>
              <c:showCatName val="0"/>
              <c:showSerName val="0"/>
              <c:showPercent val="0"/>
              <c:separator>; </c:separator>
            </c:dLbl>
            <c:txPr>
              <a:bodyPr wrap="square"/>
              <a:lstStyle/>
              <a:p>
                <a:pPr>
                  <a:defRPr b="0" sz="1800" spc="-1" strike="noStrike">
                    <a:solidFill>
                      <a:srgbClr val="000000"/>
                    </a:solidFill>
                    <a:latin typeface="Times New Roman"/>
                  </a:defRPr>
                </a:pPr>
              </a:p>
            </c:txPr>
            <c:showLegendKey val="1"/>
            <c:showVal val="1"/>
            <c:showCatName val="0"/>
            <c:showSerName val="0"/>
            <c:showPercent val="0"/>
            <c:separator>; </c:separator>
            <c:showLeaderLines val="0"/>
          </c:dLbls>
          <c:val>
            <c:numRef>
              <c:f>0</c:f>
              <c:numCache>
                <c:formatCode>General</c:formatCode>
                <c:ptCount val="11"/>
                <c:pt idx="0">
                  <c:v>11.9951040391677</c:v>
                </c:pt>
                <c:pt idx="1">
                  <c:v>0.979192166462668</c:v>
                </c:pt>
                <c:pt idx="2">
                  <c:v>2.32558139534884</c:v>
                </c:pt>
                <c:pt idx="3">
                  <c:v>8.20073439412485</c:v>
                </c:pt>
                <c:pt idx="4">
                  <c:v>2.937576499388</c:v>
                </c:pt>
                <c:pt idx="5">
                  <c:v>0.122399020807834</c:v>
                </c:pt>
                <c:pt idx="6">
                  <c:v>0</c:v>
                </c:pt>
                <c:pt idx="7">
                  <c:v>60.0979192166463</c:v>
                </c:pt>
                <c:pt idx="8">
                  <c:v>7.22154222766218</c:v>
                </c:pt>
                <c:pt idx="9">
                  <c:v>0.122399020807834</c:v>
                </c:pt>
                <c:pt idx="10">
                  <c:v>5.99755201958384</c:v>
                </c:pt>
              </c:numCache>
            </c:numRef>
          </c:val>
        </c:ser>
        <c:firstSliceAng val="0"/>
        <c:holeSize val="50"/>
      </c:doughnutChart>
      <c:spPr>
        <a:solidFill>
          <a:srgbClr val="ffffff"/>
        </a:solidFill>
        <a:ln w="0">
          <a:noFill/>
        </a:ln>
      </c:spPr>
    </c:plotArea>
    <c:plotVisOnly val="1"/>
    <c:dispBlanksAs val="zero"/>
  </c:chart>
  <c:spPr>
    <a:noFill/>
    <a:ln w="9360">
      <a:solidFill>
        <a:srgbClr val="d9d9d9"/>
      </a:solidFill>
      <a:round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2878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43080" y="5285880"/>
            <a:ext cx="6171840" cy="2878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3011760" cy="2878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05680" y="5285880"/>
            <a:ext cx="3011760" cy="2878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1987200" cy="2878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430000" y="2133720"/>
            <a:ext cx="1987200" cy="2878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16920" y="2133720"/>
            <a:ext cx="1987200" cy="2878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43080" y="5285880"/>
            <a:ext cx="1987200" cy="2878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430000" y="5285880"/>
            <a:ext cx="1987200" cy="2878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16920" y="5285880"/>
            <a:ext cx="1987200" cy="2878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60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60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43080" y="366120"/>
            <a:ext cx="6171840" cy="7063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60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3011760" cy="2878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6034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5680" y="5285880"/>
            <a:ext cx="3011760" cy="2878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6171840" cy="2878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343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828823A7-EECD-4131-91D5-12D9A5B655FE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3.9.20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343240" y="8475120"/>
            <a:ext cx="2171520" cy="48636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4915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14F34323-3D10-474E-B4BD-B1FE66DF2E9C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gif"/><Relationship Id="rId4" Type="http://schemas.openxmlformats.org/officeDocument/2006/relationships/image" Target="../media/image4.gif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gif"/><Relationship Id="rId8" Type="http://schemas.openxmlformats.org/officeDocument/2006/relationships/image" Target="../media/image8.gif"/><Relationship Id="rId9" Type="http://schemas.openxmlformats.org/officeDocument/2006/relationships/image" Target="../media/image9.jpeg"/><Relationship Id="rId10" Type="http://schemas.openxmlformats.org/officeDocument/2006/relationships/image" Target="../media/image10.gif"/><Relationship Id="rId1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chart" Target="../charts/chart2.xml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chart" Target="../charts/chart3.xml"/><Relationship Id="rId2" Type="http://schemas.openxmlformats.org/officeDocument/2006/relationships/chart" Target="../charts/chart4.xml"/><Relationship Id="rId3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chart" Target="../charts/chart5.xml"/><Relationship Id="rId2" Type="http://schemas.openxmlformats.org/officeDocument/2006/relationships/chart" Target="../charts/chart6.xml"/><Relationship Id="rId3" Type="http://schemas.openxmlformats.org/officeDocument/2006/relationships/chart" Target="../charts/chart7.xml"/><Relationship Id="rId4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chart" Target="../charts/chart8.xml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6185520"/>
            <a:ext cx="6873480" cy="295812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0" y="-60120"/>
            <a:ext cx="6873480" cy="295812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3"/>
          <p:cNvSpPr/>
          <p:nvPr/>
        </p:nvSpPr>
        <p:spPr>
          <a:xfrm>
            <a:off x="2288880" y="1465560"/>
            <a:ext cx="4454280" cy="100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Segoe UI"/>
              </a:rPr>
              <a:t>Основные параметры исполнения консолидированного бюджета Новокубанского района</a:t>
            </a:r>
            <a:endParaRPr b="0" lang="ru-RU" sz="2000" spc="-1" strike="noStrike">
              <a:latin typeface="Arial"/>
            </a:endParaRPr>
          </a:p>
        </p:txBody>
      </p:sp>
      <p:grpSp>
        <p:nvGrpSpPr>
          <p:cNvPr id="44" name="Group 4"/>
          <p:cNvGrpSpPr/>
          <p:nvPr/>
        </p:nvGrpSpPr>
        <p:grpSpPr>
          <a:xfrm>
            <a:off x="1946880" y="0"/>
            <a:ext cx="4926960" cy="3431520"/>
            <a:chOff x="1946880" y="0"/>
            <a:chExt cx="4926960" cy="3431520"/>
          </a:xfrm>
        </p:grpSpPr>
        <p:grpSp>
          <p:nvGrpSpPr>
            <p:cNvPr id="45" name="Group 5"/>
            <p:cNvGrpSpPr/>
            <p:nvPr/>
          </p:nvGrpSpPr>
          <p:grpSpPr>
            <a:xfrm>
              <a:off x="1946880" y="25920"/>
              <a:ext cx="1835640" cy="3377520"/>
              <a:chOff x="1946880" y="25920"/>
              <a:chExt cx="1835640" cy="3377520"/>
            </a:xfrm>
          </p:grpSpPr>
          <p:grpSp>
            <p:nvGrpSpPr>
              <p:cNvPr id="46" name="Group 6"/>
              <p:cNvGrpSpPr/>
              <p:nvPr/>
            </p:nvGrpSpPr>
            <p:grpSpPr>
              <a:xfrm>
                <a:off x="1946880" y="25920"/>
                <a:ext cx="1835640" cy="1732680"/>
                <a:chOff x="1946880" y="25920"/>
                <a:chExt cx="1835640" cy="1732680"/>
              </a:xfrm>
            </p:grpSpPr>
            <p:sp>
              <p:nvSpPr>
                <p:cNvPr id="47" name="CustomShape 7"/>
                <p:cNvSpPr/>
                <p:nvPr/>
              </p:nvSpPr>
              <p:spPr>
                <a:xfrm>
                  <a:off x="1946880" y="2592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8" name="CustomShape 8"/>
                <p:cNvSpPr/>
                <p:nvPr/>
              </p:nvSpPr>
              <p:spPr>
                <a:xfrm>
                  <a:off x="2873160" y="2592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9" name="CustomShape 9"/>
                <p:cNvSpPr/>
                <p:nvPr/>
              </p:nvSpPr>
              <p:spPr>
                <a:xfrm>
                  <a:off x="1946880" y="92304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50" name="CustomShape 10"/>
                <p:cNvSpPr/>
                <p:nvPr/>
              </p:nvSpPr>
              <p:spPr>
                <a:xfrm>
                  <a:off x="2873160" y="92304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51" name="Group 11"/>
              <p:cNvGrpSpPr/>
              <p:nvPr/>
            </p:nvGrpSpPr>
            <p:grpSpPr>
              <a:xfrm>
                <a:off x="1997640" y="1702080"/>
                <a:ext cx="1720440" cy="1701360"/>
                <a:chOff x="1997640" y="1702080"/>
                <a:chExt cx="1720440" cy="1701360"/>
              </a:xfrm>
            </p:grpSpPr>
            <p:sp>
              <p:nvSpPr>
                <p:cNvPr id="52" name="CustomShape 12"/>
                <p:cNvSpPr/>
                <p:nvPr/>
              </p:nvSpPr>
              <p:spPr>
                <a:xfrm rot="2502000">
                  <a:off x="1957320" y="208152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53" name="CustomShape 13"/>
                <p:cNvSpPr/>
                <p:nvPr/>
              </p:nvSpPr>
              <p:spPr>
                <a:xfrm rot="8298000">
                  <a:off x="2614680" y="205056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54" name="CustomShape 14"/>
                <p:cNvSpPr/>
                <p:nvPr/>
              </p:nvSpPr>
              <p:spPr>
                <a:xfrm rot="8298000">
                  <a:off x="1965960" y="267912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55" name="CustomShape 15"/>
                <p:cNvSpPr/>
                <p:nvPr/>
              </p:nvSpPr>
              <p:spPr>
                <a:xfrm rot="13302000">
                  <a:off x="2586960" y="267948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  <p:grpSp>
          <p:nvGrpSpPr>
            <p:cNvPr id="56" name="Group 16"/>
            <p:cNvGrpSpPr/>
            <p:nvPr/>
          </p:nvGrpSpPr>
          <p:grpSpPr>
            <a:xfrm>
              <a:off x="4050000" y="0"/>
              <a:ext cx="1286280" cy="1372680"/>
              <a:chOff x="4050000" y="0"/>
              <a:chExt cx="1286280" cy="1372680"/>
            </a:xfrm>
          </p:grpSpPr>
          <p:grpSp>
            <p:nvGrpSpPr>
              <p:cNvPr id="57" name="Group 17"/>
              <p:cNvGrpSpPr/>
              <p:nvPr/>
            </p:nvGrpSpPr>
            <p:grpSpPr>
              <a:xfrm>
                <a:off x="4708080" y="716760"/>
                <a:ext cx="628200" cy="645840"/>
                <a:chOff x="4708080" y="716760"/>
                <a:chExt cx="628200" cy="645840"/>
              </a:xfrm>
            </p:grpSpPr>
            <p:sp>
              <p:nvSpPr>
                <p:cNvPr id="58" name="CustomShape 18"/>
                <p:cNvSpPr/>
                <p:nvPr/>
              </p:nvSpPr>
              <p:spPr>
                <a:xfrm rot="2763000">
                  <a:off x="4705560" y="837360"/>
                  <a:ext cx="399600" cy="1519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59" name="CustomShape 19"/>
                <p:cNvSpPr/>
                <p:nvPr/>
              </p:nvSpPr>
              <p:spPr>
                <a:xfrm rot="8037000">
                  <a:off x="4926240" y="843840"/>
                  <a:ext cx="412200" cy="147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60" name="CustomShape 20"/>
                <p:cNvSpPr/>
                <p:nvPr/>
              </p:nvSpPr>
              <p:spPr>
                <a:xfrm rot="8037000">
                  <a:off x="4701960" y="1089360"/>
                  <a:ext cx="412200" cy="147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61" name="CustomShape 21"/>
                <p:cNvSpPr/>
                <p:nvPr/>
              </p:nvSpPr>
              <p:spPr>
                <a:xfrm rot="13563600">
                  <a:off x="4938840" y="1087200"/>
                  <a:ext cx="399600" cy="1519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62" name="Group 22"/>
              <p:cNvGrpSpPr/>
              <p:nvPr/>
            </p:nvGrpSpPr>
            <p:grpSpPr>
              <a:xfrm>
                <a:off x="4050000" y="730440"/>
                <a:ext cx="635760" cy="642240"/>
                <a:chOff x="4050000" y="730440"/>
                <a:chExt cx="635760" cy="642240"/>
              </a:xfrm>
            </p:grpSpPr>
            <p:sp>
              <p:nvSpPr>
                <p:cNvPr id="63" name="CustomShape 23"/>
                <p:cNvSpPr/>
                <p:nvPr/>
              </p:nvSpPr>
              <p:spPr>
                <a:xfrm rot="10800000">
                  <a:off x="4371480" y="104544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64" name="CustomShape 24"/>
                <p:cNvSpPr/>
                <p:nvPr/>
              </p:nvSpPr>
              <p:spPr>
                <a:xfrm rot="10800000">
                  <a:off x="4371480" y="73008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65" name="CustomShape 25"/>
                <p:cNvSpPr/>
                <p:nvPr/>
              </p:nvSpPr>
              <p:spPr>
                <a:xfrm rot="10800000">
                  <a:off x="4051440" y="73764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66" name="CustomShape 26"/>
                <p:cNvSpPr/>
                <p:nvPr/>
              </p:nvSpPr>
              <p:spPr>
                <a:xfrm rot="10800000">
                  <a:off x="4050000" y="104652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67" name="Group 27"/>
              <p:cNvGrpSpPr/>
              <p:nvPr/>
            </p:nvGrpSpPr>
            <p:grpSpPr>
              <a:xfrm>
                <a:off x="4693680" y="0"/>
                <a:ext cx="635040" cy="676440"/>
                <a:chOff x="4693680" y="0"/>
                <a:chExt cx="635040" cy="676440"/>
              </a:xfrm>
            </p:grpSpPr>
            <p:sp>
              <p:nvSpPr>
                <p:cNvPr id="68" name="CustomShape 28"/>
                <p:cNvSpPr/>
                <p:nvPr/>
              </p:nvSpPr>
              <p:spPr>
                <a:xfrm>
                  <a:off x="4693680" y="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69" name="CustomShape 29"/>
                <p:cNvSpPr/>
                <p:nvPr/>
              </p:nvSpPr>
              <p:spPr>
                <a:xfrm>
                  <a:off x="5014440" y="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70" name="CustomShape 30"/>
                <p:cNvSpPr/>
                <p:nvPr/>
              </p:nvSpPr>
              <p:spPr>
                <a:xfrm>
                  <a:off x="4693680" y="35028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71" name="CustomShape 31"/>
                <p:cNvSpPr/>
                <p:nvPr/>
              </p:nvSpPr>
              <p:spPr>
                <a:xfrm>
                  <a:off x="5014440" y="35028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sp>
            <p:nvSpPr>
              <p:cNvPr id="72" name="CustomShape 32"/>
              <p:cNvSpPr/>
              <p:nvPr/>
            </p:nvSpPr>
            <p:spPr>
              <a:xfrm rot="10800000">
                <a:off x="4050000" y="22320"/>
                <a:ext cx="628920" cy="6523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73" name="Group 33"/>
            <p:cNvGrpSpPr/>
            <p:nvPr/>
          </p:nvGrpSpPr>
          <p:grpSpPr>
            <a:xfrm>
              <a:off x="3880800" y="1507680"/>
              <a:ext cx="618120" cy="655200"/>
              <a:chOff x="3880800" y="1507680"/>
              <a:chExt cx="618120" cy="655200"/>
            </a:xfrm>
          </p:grpSpPr>
          <p:sp>
            <p:nvSpPr>
              <p:cNvPr id="74" name="CustomShape 34"/>
              <p:cNvSpPr/>
              <p:nvPr/>
            </p:nvSpPr>
            <p:spPr>
              <a:xfrm rot="5400000">
                <a:off x="4185360" y="1512360"/>
                <a:ext cx="31824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5" name="CustomShape 35"/>
              <p:cNvSpPr/>
              <p:nvPr/>
            </p:nvSpPr>
            <p:spPr>
              <a:xfrm rot="5400000">
                <a:off x="4185360" y="183744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6" name="CustomShape 36"/>
              <p:cNvSpPr/>
              <p:nvPr/>
            </p:nvSpPr>
            <p:spPr>
              <a:xfrm rot="5400000">
                <a:off x="3875760" y="152460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7" name="CustomShape 37"/>
              <p:cNvSpPr/>
              <p:nvPr/>
            </p:nvSpPr>
            <p:spPr>
              <a:xfrm rot="5400000">
                <a:off x="3875760" y="184932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78" name="Group 38"/>
            <p:cNvGrpSpPr/>
            <p:nvPr/>
          </p:nvGrpSpPr>
          <p:grpSpPr>
            <a:xfrm>
              <a:off x="4898160" y="2727000"/>
              <a:ext cx="630360" cy="648000"/>
              <a:chOff x="4898160" y="2727000"/>
              <a:chExt cx="630360" cy="648000"/>
            </a:xfrm>
          </p:grpSpPr>
          <p:sp>
            <p:nvSpPr>
              <p:cNvPr id="79" name="CustomShape 39"/>
              <p:cNvSpPr/>
              <p:nvPr/>
            </p:nvSpPr>
            <p:spPr>
              <a:xfrm rot="2771400">
                <a:off x="4896000" y="2847960"/>
                <a:ext cx="400320" cy="1522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0" name="CustomShape 40"/>
              <p:cNvSpPr/>
              <p:nvPr/>
            </p:nvSpPr>
            <p:spPr>
              <a:xfrm rot="8028600">
                <a:off x="5116680" y="2854800"/>
                <a:ext cx="412920" cy="147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1" name="CustomShape 41"/>
              <p:cNvSpPr/>
              <p:nvPr/>
            </p:nvSpPr>
            <p:spPr>
              <a:xfrm rot="8028600">
                <a:off x="4893120" y="3101040"/>
                <a:ext cx="412560" cy="147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2" name="CustomShape 42"/>
              <p:cNvSpPr/>
              <p:nvPr/>
            </p:nvSpPr>
            <p:spPr>
              <a:xfrm rot="13571400">
                <a:off x="5130000" y="3099240"/>
                <a:ext cx="400320" cy="1522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83" name="Group 43"/>
            <p:cNvGrpSpPr/>
            <p:nvPr/>
          </p:nvGrpSpPr>
          <p:grpSpPr>
            <a:xfrm>
              <a:off x="3830400" y="2247480"/>
              <a:ext cx="702000" cy="1184040"/>
              <a:chOff x="3830400" y="2247480"/>
              <a:chExt cx="702000" cy="1184040"/>
            </a:xfrm>
          </p:grpSpPr>
          <p:sp>
            <p:nvSpPr>
              <p:cNvPr id="84" name="CustomShape 44"/>
              <p:cNvSpPr/>
              <p:nvPr/>
            </p:nvSpPr>
            <p:spPr>
              <a:xfrm rot="2391600">
                <a:off x="3808080" y="26539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5" name="CustomShape 45"/>
              <p:cNvSpPr/>
              <p:nvPr/>
            </p:nvSpPr>
            <p:spPr>
              <a:xfrm rot="8408400">
                <a:off x="4082040" y="26352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6" name="CustomShape 46"/>
              <p:cNvSpPr/>
              <p:nvPr/>
            </p:nvSpPr>
            <p:spPr>
              <a:xfrm rot="2391600">
                <a:off x="3807720" y="28969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7" name="CustomShape 47"/>
              <p:cNvSpPr/>
              <p:nvPr/>
            </p:nvSpPr>
            <p:spPr>
              <a:xfrm rot="8408400">
                <a:off x="4082040" y="287856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8" name="CustomShape 48"/>
              <p:cNvSpPr/>
              <p:nvPr/>
            </p:nvSpPr>
            <p:spPr>
              <a:xfrm rot="2391600">
                <a:off x="3808080" y="24102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9" name="CustomShape 49"/>
              <p:cNvSpPr/>
              <p:nvPr/>
            </p:nvSpPr>
            <p:spPr>
              <a:xfrm rot="8408400">
                <a:off x="4082040" y="239148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0" name="CustomShape 50"/>
              <p:cNvSpPr/>
              <p:nvPr/>
            </p:nvSpPr>
            <p:spPr>
              <a:xfrm rot="2391600">
                <a:off x="3808080" y="31237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1" name="CustomShape 51"/>
              <p:cNvSpPr/>
              <p:nvPr/>
            </p:nvSpPr>
            <p:spPr>
              <a:xfrm rot="8408400">
                <a:off x="4082040" y="31050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92" name="Group 52"/>
            <p:cNvGrpSpPr/>
            <p:nvPr/>
          </p:nvGrpSpPr>
          <p:grpSpPr>
            <a:xfrm>
              <a:off x="4543920" y="1539000"/>
              <a:ext cx="1302840" cy="1264680"/>
              <a:chOff x="4543920" y="1539000"/>
              <a:chExt cx="1302840" cy="1264680"/>
            </a:xfrm>
          </p:grpSpPr>
          <p:sp>
            <p:nvSpPr>
              <p:cNvPr id="93" name="CustomShape 53"/>
              <p:cNvSpPr/>
              <p:nvPr/>
            </p:nvSpPr>
            <p:spPr>
              <a:xfrm rot="10800000">
                <a:off x="5202720" y="215892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4" name="CustomShape 54"/>
              <p:cNvSpPr/>
              <p:nvPr/>
            </p:nvSpPr>
            <p:spPr>
              <a:xfrm rot="10800000">
                <a:off x="5202720" y="153900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5" name="CustomShape 55"/>
              <p:cNvSpPr/>
              <p:nvPr/>
            </p:nvSpPr>
            <p:spPr>
              <a:xfrm rot="10800000">
                <a:off x="4546800" y="155268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6" name="CustomShape 56"/>
              <p:cNvSpPr/>
              <p:nvPr/>
            </p:nvSpPr>
            <p:spPr>
              <a:xfrm rot="10800000">
                <a:off x="4543920" y="216108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97" name="Group 57"/>
            <p:cNvGrpSpPr/>
            <p:nvPr/>
          </p:nvGrpSpPr>
          <p:grpSpPr>
            <a:xfrm>
              <a:off x="5514840" y="360"/>
              <a:ext cx="1260360" cy="1313640"/>
              <a:chOff x="5514840" y="360"/>
              <a:chExt cx="1260360" cy="1313640"/>
            </a:xfrm>
          </p:grpSpPr>
          <p:sp>
            <p:nvSpPr>
              <p:cNvPr id="98" name="CustomShape 58"/>
              <p:cNvSpPr/>
              <p:nvPr/>
            </p:nvSpPr>
            <p:spPr>
              <a:xfrm rot="10800000">
                <a:off x="6148440" y="656640"/>
                <a:ext cx="621000" cy="6559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9" name="CustomShape 59"/>
              <p:cNvSpPr/>
              <p:nvPr/>
            </p:nvSpPr>
            <p:spPr>
              <a:xfrm rot="10800000">
                <a:off x="5528520" y="23400"/>
                <a:ext cx="621000" cy="6559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0" name="CustomShape 60"/>
              <p:cNvSpPr/>
              <p:nvPr/>
            </p:nvSpPr>
            <p:spPr>
              <a:xfrm rot="10800000">
                <a:off x="6154200" y="0"/>
                <a:ext cx="621000" cy="655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1" name="CustomShape 61"/>
              <p:cNvSpPr/>
              <p:nvPr/>
            </p:nvSpPr>
            <p:spPr>
              <a:xfrm rot="10800000">
                <a:off x="5832360" y="98496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2" name="CustomShape 62"/>
              <p:cNvSpPr/>
              <p:nvPr/>
            </p:nvSpPr>
            <p:spPr>
              <a:xfrm rot="10800000">
                <a:off x="5832360" y="66816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3" name="CustomShape 63"/>
              <p:cNvSpPr/>
              <p:nvPr/>
            </p:nvSpPr>
            <p:spPr>
              <a:xfrm rot="10800000">
                <a:off x="5515920" y="67500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4" name="CustomShape 64"/>
              <p:cNvSpPr/>
              <p:nvPr/>
            </p:nvSpPr>
            <p:spPr>
              <a:xfrm rot="10800000">
                <a:off x="5514840" y="98604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05" name="CustomShape 65"/>
            <p:cNvSpPr/>
            <p:nvPr/>
          </p:nvSpPr>
          <p:spPr>
            <a:xfrm>
              <a:off x="5965560" y="2507040"/>
              <a:ext cx="779760" cy="74952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6" name="CustomShape 66"/>
            <p:cNvSpPr/>
            <p:nvPr/>
          </p:nvSpPr>
          <p:spPr>
            <a:xfrm rot="10800000">
              <a:off x="5965560" y="1577880"/>
              <a:ext cx="908280" cy="92880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07" name="CustomShape 67"/>
          <p:cNvSpPr/>
          <p:nvPr/>
        </p:nvSpPr>
        <p:spPr>
          <a:xfrm flipH="1" rot="10800000">
            <a:off x="-360" y="-59400"/>
            <a:ext cx="6857640" cy="276696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CustomShape 68"/>
          <p:cNvSpPr/>
          <p:nvPr/>
        </p:nvSpPr>
        <p:spPr>
          <a:xfrm flipV="1" rot="10800000">
            <a:off x="-119160" y="6423840"/>
            <a:ext cx="6993000" cy="272016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CustomShape 69"/>
          <p:cNvSpPr/>
          <p:nvPr/>
        </p:nvSpPr>
        <p:spPr>
          <a:xfrm>
            <a:off x="195120" y="543960"/>
            <a:ext cx="1781280" cy="54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3000" spc="-1" strike="noStrike">
                <a:solidFill>
                  <a:srgbClr val="ffffff"/>
                </a:solidFill>
                <a:latin typeface="Segoe UI"/>
              </a:rPr>
              <a:t>2020 год</a:t>
            </a:r>
            <a:endParaRPr b="0" lang="ru-RU" sz="3000" spc="-1" strike="noStrike">
              <a:latin typeface="Arial"/>
            </a:endParaRPr>
          </a:p>
        </p:txBody>
      </p:sp>
      <p:grpSp>
        <p:nvGrpSpPr>
          <p:cNvPr id="110" name="Group 70"/>
          <p:cNvGrpSpPr/>
          <p:nvPr/>
        </p:nvGrpSpPr>
        <p:grpSpPr>
          <a:xfrm>
            <a:off x="109800" y="4327200"/>
            <a:ext cx="6645240" cy="4740120"/>
            <a:chOff x="109800" y="4327200"/>
            <a:chExt cx="6645240" cy="4740120"/>
          </a:xfrm>
        </p:grpSpPr>
        <p:grpSp>
          <p:nvGrpSpPr>
            <p:cNvPr id="111" name="Group 71"/>
            <p:cNvGrpSpPr/>
            <p:nvPr/>
          </p:nvGrpSpPr>
          <p:grpSpPr>
            <a:xfrm>
              <a:off x="109800" y="4363200"/>
              <a:ext cx="2476080" cy="4672080"/>
              <a:chOff x="109800" y="4363200"/>
              <a:chExt cx="2476080" cy="4672080"/>
            </a:xfrm>
          </p:grpSpPr>
          <p:grpSp>
            <p:nvGrpSpPr>
              <p:cNvPr id="112" name="Group 72"/>
              <p:cNvGrpSpPr/>
              <p:nvPr/>
            </p:nvGrpSpPr>
            <p:grpSpPr>
              <a:xfrm>
                <a:off x="109800" y="4363200"/>
                <a:ext cx="2476080" cy="2396880"/>
                <a:chOff x="109800" y="4363200"/>
                <a:chExt cx="2476080" cy="2396880"/>
              </a:xfrm>
            </p:grpSpPr>
            <p:sp>
              <p:nvSpPr>
                <p:cNvPr id="113" name="CustomShape 73"/>
                <p:cNvSpPr/>
                <p:nvPr/>
              </p:nvSpPr>
              <p:spPr>
                <a:xfrm>
                  <a:off x="109800" y="436320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14" name="CustomShape 74"/>
                <p:cNvSpPr/>
                <p:nvPr/>
              </p:nvSpPr>
              <p:spPr>
                <a:xfrm>
                  <a:off x="1358640" y="436320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15" name="CustomShape 75"/>
                <p:cNvSpPr/>
                <p:nvPr/>
              </p:nvSpPr>
              <p:spPr>
                <a:xfrm>
                  <a:off x="109800" y="560412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16" name="CustomShape 76"/>
                <p:cNvSpPr/>
                <p:nvPr/>
              </p:nvSpPr>
              <p:spPr>
                <a:xfrm>
                  <a:off x="1359360" y="5604120"/>
                  <a:ext cx="122652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117" name="Group 77"/>
              <p:cNvGrpSpPr/>
              <p:nvPr/>
            </p:nvGrpSpPr>
            <p:grpSpPr>
              <a:xfrm>
                <a:off x="157320" y="6701040"/>
                <a:ext cx="2340360" cy="2334240"/>
                <a:chOff x="157320" y="6701040"/>
                <a:chExt cx="2340360" cy="2334240"/>
              </a:xfrm>
            </p:grpSpPr>
            <p:sp>
              <p:nvSpPr>
                <p:cNvPr id="118" name="CustomShape 78"/>
                <p:cNvSpPr/>
                <p:nvPr/>
              </p:nvSpPr>
              <p:spPr>
                <a:xfrm rot="2545800">
                  <a:off x="109800" y="7205400"/>
                  <a:ext cx="151200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19" name="CustomShape 79"/>
                <p:cNvSpPr/>
                <p:nvPr/>
              </p:nvSpPr>
              <p:spPr>
                <a:xfrm rot="8254200">
                  <a:off x="995760" y="7171920"/>
                  <a:ext cx="151200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20" name="CustomShape 80"/>
                <p:cNvSpPr/>
                <p:nvPr/>
              </p:nvSpPr>
              <p:spPr>
                <a:xfrm rot="8254200">
                  <a:off x="121320" y="8040960"/>
                  <a:ext cx="151164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21" name="CustomShape 81"/>
                <p:cNvSpPr/>
                <p:nvPr/>
              </p:nvSpPr>
              <p:spPr>
                <a:xfrm rot="13345800">
                  <a:off x="969480" y="8041320"/>
                  <a:ext cx="151164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  <p:grpSp>
          <p:nvGrpSpPr>
            <p:cNvPr id="122" name="Group 82"/>
            <p:cNvGrpSpPr/>
            <p:nvPr/>
          </p:nvGrpSpPr>
          <p:grpSpPr>
            <a:xfrm>
              <a:off x="2946240" y="4327200"/>
              <a:ext cx="1742400" cy="1898640"/>
              <a:chOff x="2946240" y="4327200"/>
              <a:chExt cx="1742400" cy="1898640"/>
            </a:xfrm>
          </p:grpSpPr>
          <p:grpSp>
            <p:nvGrpSpPr>
              <p:cNvPr id="123" name="Group 83"/>
              <p:cNvGrpSpPr/>
              <p:nvPr/>
            </p:nvGrpSpPr>
            <p:grpSpPr>
              <a:xfrm>
                <a:off x="3826800" y="5318640"/>
                <a:ext cx="861840" cy="893160"/>
                <a:chOff x="3826800" y="5318640"/>
                <a:chExt cx="861840" cy="893160"/>
              </a:xfrm>
            </p:grpSpPr>
            <p:sp>
              <p:nvSpPr>
                <p:cNvPr id="124" name="CustomShape 84"/>
                <p:cNvSpPr/>
                <p:nvPr/>
              </p:nvSpPr>
              <p:spPr>
                <a:xfrm rot="2806800">
                  <a:off x="3825000" y="5484960"/>
                  <a:ext cx="546480" cy="207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25" name="CustomShape 85"/>
                <p:cNvSpPr/>
                <p:nvPr/>
              </p:nvSpPr>
              <p:spPr>
                <a:xfrm rot="7993200">
                  <a:off x="4122720" y="5497560"/>
                  <a:ext cx="563400" cy="201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26" name="CustomShape 86"/>
                <p:cNvSpPr/>
                <p:nvPr/>
              </p:nvSpPr>
              <p:spPr>
                <a:xfrm rot="7993200">
                  <a:off x="3820320" y="5837040"/>
                  <a:ext cx="563400" cy="201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27" name="CustomShape 87"/>
                <p:cNvSpPr/>
                <p:nvPr/>
              </p:nvSpPr>
              <p:spPr>
                <a:xfrm rot="13606800">
                  <a:off x="4143600" y="5834160"/>
                  <a:ext cx="546480" cy="207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128" name="Group 88"/>
              <p:cNvGrpSpPr/>
              <p:nvPr/>
            </p:nvGrpSpPr>
            <p:grpSpPr>
              <a:xfrm>
                <a:off x="2946240" y="5337720"/>
                <a:ext cx="857880" cy="888120"/>
                <a:chOff x="2946240" y="5337720"/>
                <a:chExt cx="857880" cy="888120"/>
              </a:xfrm>
            </p:grpSpPr>
            <p:sp>
              <p:nvSpPr>
                <p:cNvPr id="129" name="CustomShape 89"/>
                <p:cNvSpPr/>
                <p:nvPr/>
              </p:nvSpPr>
              <p:spPr>
                <a:xfrm rot="10800000">
                  <a:off x="3380040" y="577332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30" name="CustomShape 90"/>
                <p:cNvSpPr/>
                <p:nvPr/>
              </p:nvSpPr>
              <p:spPr>
                <a:xfrm rot="10800000">
                  <a:off x="3380040" y="533772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31" name="CustomShape 91"/>
                <p:cNvSpPr/>
                <p:nvPr/>
              </p:nvSpPr>
              <p:spPr>
                <a:xfrm rot="10800000">
                  <a:off x="2948040" y="534744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32" name="CustomShape 92"/>
                <p:cNvSpPr/>
                <p:nvPr/>
              </p:nvSpPr>
              <p:spPr>
                <a:xfrm rot="10800000">
                  <a:off x="2946240" y="577476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grpSp>
            <p:nvGrpSpPr>
              <p:cNvPr id="133" name="Group 93"/>
              <p:cNvGrpSpPr/>
              <p:nvPr/>
            </p:nvGrpSpPr>
            <p:grpSpPr>
              <a:xfrm>
                <a:off x="3814920" y="4327200"/>
                <a:ext cx="856080" cy="935640"/>
                <a:chOff x="3814920" y="4327200"/>
                <a:chExt cx="856080" cy="935640"/>
              </a:xfrm>
            </p:grpSpPr>
            <p:sp>
              <p:nvSpPr>
                <p:cNvPr id="134" name="CustomShape 94"/>
                <p:cNvSpPr/>
                <p:nvPr/>
              </p:nvSpPr>
              <p:spPr>
                <a:xfrm>
                  <a:off x="3814920" y="432720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35" name="CustomShape 95"/>
                <p:cNvSpPr/>
                <p:nvPr/>
              </p:nvSpPr>
              <p:spPr>
                <a:xfrm>
                  <a:off x="4246920" y="432720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36" name="CustomShape 96"/>
                <p:cNvSpPr/>
                <p:nvPr/>
              </p:nvSpPr>
              <p:spPr>
                <a:xfrm>
                  <a:off x="3814920" y="481176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37" name="CustomShape 97"/>
                <p:cNvSpPr/>
                <p:nvPr/>
              </p:nvSpPr>
              <p:spPr>
                <a:xfrm>
                  <a:off x="4246920" y="481176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sp>
            <p:nvSpPr>
              <p:cNvPr id="138" name="CustomShape 98"/>
              <p:cNvSpPr/>
              <p:nvPr/>
            </p:nvSpPr>
            <p:spPr>
              <a:xfrm rot="10800000">
                <a:off x="2946600" y="4358160"/>
                <a:ext cx="848160" cy="9025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139" name="Group 99"/>
            <p:cNvGrpSpPr/>
            <p:nvPr/>
          </p:nvGrpSpPr>
          <p:grpSpPr>
            <a:xfrm>
              <a:off x="2718000" y="6413040"/>
              <a:ext cx="834120" cy="905760"/>
              <a:chOff x="2718000" y="6413040"/>
              <a:chExt cx="834120" cy="905760"/>
            </a:xfrm>
          </p:grpSpPr>
          <p:sp>
            <p:nvSpPr>
              <p:cNvPr id="140" name="CustomShape 100"/>
              <p:cNvSpPr/>
              <p:nvPr/>
            </p:nvSpPr>
            <p:spPr>
              <a:xfrm rot="5400000">
                <a:off x="3123720" y="642528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1" name="CustomShape 101"/>
              <p:cNvSpPr/>
              <p:nvPr/>
            </p:nvSpPr>
            <p:spPr>
              <a:xfrm rot="5400000">
                <a:off x="3123720" y="687420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2" name="CustomShape 102"/>
              <p:cNvSpPr/>
              <p:nvPr/>
            </p:nvSpPr>
            <p:spPr>
              <a:xfrm rot="5400000">
                <a:off x="2705760" y="644148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3" name="CustomShape 103"/>
              <p:cNvSpPr/>
              <p:nvPr/>
            </p:nvSpPr>
            <p:spPr>
              <a:xfrm rot="5400000">
                <a:off x="2705760" y="689040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144" name="Group 104"/>
            <p:cNvGrpSpPr/>
            <p:nvPr/>
          </p:nvGrpSpPr>
          <p:grpSpPr>
            <a:xfrm>
              <a:off x="4083480" y="8099640"/>
              <a:ext cx="864000" cy="896760"/>
              <a:chOff x="4083480" y="8099640"/>
              <a:chExt cx="864000" cy="896760"/>
            </a:xfrm>
          </p:grpSpPr>
          <p:sp>
            <p:nvSpPr>
              <p:cNvPr id="145" name="CustomShape 105"/>
              <p:cNvSpPr/>
              <p:nvPr/>
            </p:nvSpPr>
            <p:spPr>
              <a:xfrm rot="2815200">
                <a:off x="4082040" y="8266320"/>
                <a:ext cx="547200" cy="2077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6" name="CustomShape 106"/>
              <p:cNvSpPr/>
              <p:nvPr/>
            </p:nvSpPr>
            <p:spPr>
              <a:xfrm rot="7985400">
                <a:off x="4379760" y="8279640"/>
                <a:ext cx="564480" cy="201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7" name="CustomShape 107"/>
              <p:cNvSpPr/>
              <p:nvPr/>
            </p:nvSpPr>
            <p:spPr>
              <a:xfrm rot="7985400">
                <a:off x="4077360" y="8620560"/>
                <a:ext cx="564480" cy="201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8" name="CustomShape 108"/>
              <p:cNvSpPr/>
              <p:nvPr/>
            </p:nvSpPr>
            <p:spPr>
              <a:xfrm rot="13614600">
                <a:off x="4401000" y="8618040"/>
                <a:ext cx="547560" cy="2077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149" name="Group 109"/>
            <p:cNvGrpSpPr/>
            <p:nvPr/>
          </p:nvGrpSpPr>
          <p:grpSpPr>
            <a:xfrm>
              <a:off x="2642040" y="7443000"/>
              <a:ext cx="955080" cy="1624320"/>
              <a:chOff x="2642040" y="7443000"/>
              <a:chExt cx="955080" cy="1624320"/>
            </a:xfrm>
          </p:grpSpPr>
          <p:sp>
            <p:nvSpPr>
              <p:cNvPr id="150" name="CustomShape 110"/>
              <p:cNvSpPr/>
              <p:nvPr/>
            </p:nvSpPr>
            <p:spPr>
              <a:xfrm rot="2434200">
                <a:off x="2614320" y="79981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1" name="CustomShape 111"/>
              <p:cNvSpPr/>
              <p:nvPr/>
            </p:nvSpPr>
            <p:spPr>
              <a:xfrm rot="8365800">
                <a:off x="2984400" y="797544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2" name="CustomShape 112"/>
              <p:cNvSpPr/>
              <p:nvPr/>
            </p:nvSpPr>
            <p:spPr>
              <a:xfrm rot="2434200">
                <a:off x="2614320" y="833436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3" name="CustomShape 113"/>
              <p:cNvSpPr/>
              <p:nvPr/>
            </p:nvSpPr>
            <p:spPr>
              <a:xfrm rot="8365800">
                <a:off x="2984400" y="831168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4" name="CustomShape 114"/>
              <p:cNvSpPr/>
              <p:nvPr/>
            </p:nvSpPr>
            <p:spPr>
              <a:xfrm rot="2434200">
                <a:off x="2614320" y="766080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5" name="CustomShape 115"/>
              <p:cNvSpPr/>
              <p:nvPr/>
            </p:nvSpPr>
            <p:spPr>
              <a:xfrm rot="8365800">
                <a:off x="2984400" y="76381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6" name="CustomShape 116"/>
              <p:cNvSpPr/>
              <p:nvPr/>
            </p:nvSpPr>
            <p:spPr>
              <a:xfrm rot="2434200">
                <a:off x="2614320" y="86479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7" name="CustomShape 117"/>
              <p:cNvSpPr/>
              <p:nvPr/>
            </p:nvSpPr>
            <p:spPr>
              <a:xfrm rot="8365800">
                <a:off x="2984400" y="862524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158" name="Group 118"/>
            <p:cNvGrpSpPr/>
            <p:nvPr/>
          </p:nvGrpSpPr>
          <p:grpSpPr>
            <a:xfrm>
              <a:off x="3612240" y="6455880"/>
              <a:ext cx="1757880" cy="1749960"/>
              <a:chOff x="3612240" y="6455880"/>
              <a:chExt cx="1757880" cy="1749960"/>
            </a:xfrm>
          </p:grpSpPr>
          <p:sp>
            <p:nvSpPr>
              <p:cNvPr id="159" name="CustomShape 119"/>
              <p:cNvSpPr/>
              <p:nvPr/>
            </p:nvSpPr>
            <p:spPr>
              <a:xfrm rot="10800000">
                <a:off x="4501080" y="731340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0" name="CustomShape 120"/>
              <p:cNvSpPr/>
              <p:nvPr/>
            </p:nvSpPr>
            <p:spPr>
              <a:xfrm rot="10800000">
                <a:off x="4501080" y="645588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1" name="CustomShape 121"/>
              <p:cNvSpPr/>
              <p:nvPr/>
            </p:nvSpPr>
            <p:spPr>
              <a:xfrm rot="10800000">
                <a:off x="3615840" y="647496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2" name="CustomShape 122"/>
              <p:cNvSpPr/>
              <p:nvPr/>
            </p:nvSpPr>
            <p:spPr>
              <a:xfrm rot="10800000">
                <a:off x="3612240" y="731664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163" name="Group 123"/>
            <p:cNvGrpSpPr/>
            <p:nvPr/>
          </p:nvGrpSpPr>
          <p:grpSpPr>
            <a:xfrm>
              <a:off x="4921920" y="4327560"/>
              <a:ext cx="1699920" cy="1816920"/>
              <a:chOff x="4921920" y="4327560"/>
              <a:chExt cx="1699920" cy="1816920"/>
            </a:xfrm>
          </p:grpSpPr>
          <p:sp>
            <p:nvSpPr>
              <p:cNvPr id="164" name="CustomShape 124"/>
              <p:cNvSpPr/>
              <p:nvPr/>
            </p:nvSpPr>
            <p:spPr>
              <a:xfrm rot="10800000">
                <a:off x="5776920" y="5235840"/>
                <a:ext cx="837360" cy="907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5" name="CustomShape 125"/>
              <p:cNvSpPr/>
              <p:nvPr/>
            </p:nvSpPr>
            <p:spPr>
              <a:xfrm rot="10800000">
                <a:off x="4940640" y="4359960"/>
                <a:ext cx="837360" cy="907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6" name="CustomShape 126"/>
              <p:cNvSpPr/>
              <p:nvPr/>
            </p:nvSpPr>
            <p:spPr>
              <a:xfrm rot="10800000">
                <a:off x="5784480" y="4327560"/>
                <a:ext cx="837360" cy="907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7" name="CustomShape 127"/>
              <p:cNvSpPr/>
              <p:nvPr/>
            </p:nvSpPr>
            <p:spPr>
              <a:xfrm rot="10800000">
                <a:off x="5350320" y="568980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8" name="CustomShape 128"/>
              <p:cNvSpPr/>
              <p:nvPr/>
            </p:nvSpPr>
            <p:spPr>
              <a:xfrm rot="10800000">
                <a:off x="5350320" y="525168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9" name="CustomShape 129"/>
              <p:cNvSpPr/>
              <p:nvPr/>
            </p:nvSpPr>
            <p:spPr>
              <a:xfrm rot="10800000">
                <a:off x="4923720" y="526140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0" name="CustomShape 130"/>
              <p:cNvSpPr/>
              <p:nvPr/>
            </p:nvSpPr>
            <p:spPr>
              <a:xfrm rot="10800000">
                <a:off x="4921920" y="569088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71" name="CustomShape 131"/>
            <p:cNvSpPr/>
            <p:nvPr/>
          </p:nvSpPr>
          <p:spPr>
            <a:xfrm>
              <a:off x="5529960" y="7795080"/>
              <a:ext cx="1051920" cy="103680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2" name="CustomShape 132"/>
            <p:cNvSpPr/>
            <p:nvPr/>
          </p:nvSpPr>
          <p:spPr>
            <a:xfrm rot="10800000">
              <a:off x="5529960" y="6510240"/>
              <a:ext cx="1225080" cy="12848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73" name="CustomShape 133"/>
          <p:cNvSpPr/>
          <p:nvPr/>
        </p:nvSpPr>
        <p:spPr>
          <a:xfrm>
            <a:off x="1511280" y="7002720"/>
            <a:ext cx="3428640" cy="63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215968"/>
                </a:solidFill>
                <a:latin typeface="Calibri"/>
              </a:rPr>
              <a:t>Консолидированный</a:t>
            </a:r>
            <a:r>
              <a:rPr b="1" lang="ru-RU" sz="1600" spc="-1" strike="noStrike">
                <a:solidFill>
                  <a:srgbClr val="215968"/>
                </a:solidFill>
                <a:latin typeface="Calibri"/>
              </a:rPr>
              <a:t> </a:t>
            </a:r>
            <a:r>
              <a:rPr b="1" lang="ru-RU" sz="1800" spc="-1" strike="noStrike">
                <a:solidFill>
                  <a:srgbClr val="215968"/>
                </a:solidFill>
                <a:latin typeface="Calibri"/>
              </a:rPr>
              <a:t>бюджет 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215968"/>
                </a:solidFill>
                <a:latin typeface="Calibri"/>
              </a:rPr>
              <a:t>Новокубанского района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74" name="CustomShape 134"/>
          <p:cNvSpPr/>
          <p:nvPr/>
        </p:nvSpPr>
        <p:spPr>
          <a:xfrm>
            <a:off x="783360" y="7278840"/>
            <a:ext cx="6059880" cy="173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>
              <a:lnSpc>
                <a:spcPct val="100000"/>
              </a:lnSpc>
            </a:pPr>
            <a:r>
              <a:rPr b="0" lang="ru-RU" sz="1800" spc="-1" strike="noStrike">
                <a:solidFill>
                  <a:srgbClr val="ffffff"/>
                </a:solidFill>
                <a:latin typeface="Calibri"/>
              </a:rPr>
              <a:t>- </a:t>
            </a:r>
            <a:r>
              <a:rPr b="1" lang="ru-RU" sz="1800" spc="-1" strike="noStrike">
                <a:solidFill>
                  <a:srgbClr val="ffffff"/>
                </a:solidFill>
                <a:latin typeface="Calibri"/>
              </a:rPr>
              <a:t>это свод бюджетов </a:t>
            </a:r>
            <a:endParaRPr b="0" lang="ru-RU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lang="ru-RU" sz="1800" spc="-1" strike="noStrike">
                <a:solidFill>
                  <a:srgbClr val="ffffff"/>
                </a:solidFill>
                <a:latin typeface="Calibri"/>
              </a:rPr>
              <a:t>муниципального образования </a:t>
            </a:r>
            <a:endParaRPr b="0" lang="ru-RU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lang="ru-RU" sz="1800" spc="-1" strike="noStrike">
                <a:solidFill>
                  <a:srgbClr val="ffffff"/>
                </a:solidFill>
                <a:latin typeface="Calibri"/>
              </a:rPr>
              <a:t>Новокубанский район, городского </a:t>
            </a:r>
            <a:endParaRPr b="0" lang="ru-RU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lang="ru-RU" sz="1800" spc="-1" strike="noStrike">
                <a:solidFill>
                  <a:srgbClr val="ffffff"/>
                </a:solidFill>
                <a:latin typeface="Calibri"/>
              </a:rPr>
              <a:t>поселения  и 8 сельских поселений района </a:t>
            </a:r>
            <a:endParaRPr b="0" lang="ru-RU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lang="ru-RU" sz="1800" spc="-1" strike="noStrike">
                <a:solidFill>
                  <a:srgbClr val="ffffff"/>
                </a:solidFill>
                <a:latin typeface="Calibri"/>
              </a:rPr>
              <a:t>без учета межбюджетных трансфертами между </a:t>
            </a:r>
            <a:endParaRPr b="0" lang="ru-RU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1" lang="ru-RU" sz="1800" spc="-1" strike="noStrike">
                <a:solidFill>
                  <a:srgbClr val="ffffff"/>
                </a:solidFill>
                <a:latin typeface="Calibri"/>
              </a:rPr>
              <a:t>этими бюджетами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75" name="CustomShape 135"/>
          <p:cNvSpPr/>
          <p:nvPr/>
        </p:nvSpPr>
        <p:spPr>
          <a:xfrm>
            <a:off x="82440" y="147960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100" spc="-1" strike="noStrike">
                <a:solidFill>
                  <a:srgbClr val="215968"/>
                </a:solidFill>
                <a:latin typeface="Times New Roman"/>
              </a:rPr>
              <a:t>январь</a:t>
            </a:r>
            <a:endParaRPr b="0" lang="ru-RU" sz="2100" spc="-1" strike="noStrike">
              <a:latin typeface="Arial"/>
            </a:endParaRPr>
          </a:p>
        </p:txBody>
      </p:sp>
      <p:sp>
        <p:nvSpPr>
          <p:cNvPr id="176" name="CustomShape 136"/>
          <p:cNvSpPr/>
          <p:nvPr/>
        </p:nvSpPr>
        <p:spPr>
          <a:xfrm>
            <a:off x="82440" y="226584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100" spc="-1" strike="noStrike">
                <a:solidFill>
                  <a:srgbClr val="215968"/>
                </a:solidFill>
                <a:latin typeface="Times New Roman"/>
              </a:rPr>
              <a:t>март</a:t>
            </a:r>
            <a:endParaRPr b="0" lang="ru-RU" sz="2100" spc="-1" strike="noStrike">
              <a:latin typeface="Arial"/>
            </a:endParaRPr>
          </a:p>
        </p:txBody>
      </p:sp>
      <p:sp>
        <p:nvSpPr>
          <p:cNvPr id="177" name="CustomShape 137"/>
          <p:cNvSpPr/>
          <p:nvPr/>
        </p:nvSpPr>
        <p:spPr>
          <a:xfrm>
            <a:off x="82440" y="45655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100" spc="-1" strike="noStrike">
                <a:solidFill>
                  <a:srgbClr val="215968"/>
                </a:solidFill>
                <a:latin typeface="Times New Roman"/>
              </a:rPr>
              <a:t>сентябрь</a:t>
            </a:r>
            <a:endParaRPr b="0" lang="ru-RU" sz="2100" spc="-1" strike="noStrike">
              <a:latin typeface="Arial"/>
            </a:endParaRPr>
          </a:p>
        </p:txBody>
      </p:sp>
      <p:sp>
        <p:nvSpPr>
          <p:cNvPr id="178" name="CustomShape 138"/>
          <p:cNvSpPr/>
          <p:nvPr/>
        </p:nvSpPr>
        <p:spPr>
          <a:xfrm>
            <a:off x="82440" y="187380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100" spc="-1" strike="noStrike">
                <a:solidFill>
                  <a:srgbClr val="215968"/>
                </a:solidFill>
                <a:latin typeface="Times New Roman"/>
              </a:rPr>
              <a:t>февраль</a:t>
            </a:r>
            <a:endParaRPr b="0" lang="ru-RU" sz="2100" spc="-1" strike="noStrike">
              <a:latin typeface="Arial"/>
            </a:endParaRPr>
          </a:p>
        </p:txBody>
      </p:sp>
      <p:sp>
        <p:nvSpPr>
          <p:cNvPr id="179" name="CustomShape 139"/>
          <p:cNvSpPr/>
          <p:nvPr/>
        </p:nvSpPr>
        <p:spPr>
          <a:xfrm>
            <a:off x="82440" y="26463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100" spc="-1" strike="noStrike">
                <a:solidFill>
                  <a:srgbClr val="215968"/>
                </a:solidFill>
                <a:latin typeface="Times New Roman"/>
              </a:rPr>
              <a:t>апрель</a:t>
            </a:r>
            <a:endParaRPr b="0" lang="ru-RU" sz="2100" spc="-1" strike="noStrike">
              <a:latin typeface="Arial"/>
            </a:endParaRPr>
          </a:p>
        </p:txBody>
      </p:sp>
      <p:sp>
        <p:nvSpPr>
          <p:cNvPr id="180" name="CustomShape 140"/>
          <p:cNvSpPr/>
          <p:nvPr/>
        </p:nvSpPr>
        <p:spPr>
          <a:xfrm>
            <a:off x="82440" y="37875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100" spc="-1" strike="noStrike">
                <a:solidFill>
                  <a:srgbClr val="215968"/>
                </a:solidFill>
                <a:latin typeface="Times New Roman"/>
              </a:rPr>
              <a:t>июль</a:t>
            </a:r>
            <a:endParaRPr b="0" lang="ru-RU" sz="2100" spc="-1" strike="noStrike">
              <a:latin typeface="Arial"/>
            </a:endParaRPr>
          </a:p>
        </p:txBody>
      </p:sp>
      <p:sp>
        <p:nvSpPr>
          <p:cNvPr id="181" name="CustomShape 141"/>
          <p:cNvSpPr/>
          <p:nvPr/>
        </p:nvSpPr>
        <p:spPr>
          <a:xfrm>
            <a:off x="82440" y="30243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100" spc="-1" strike="noStrike">
                <a:solidFill>
                  <a:srgbClr val="215968"/>
                </a:solidFill>
                <a:latin typeface="Times New Roman"/>
              </a:rPr>
              <a:t>май</a:t>
            </a:r>
            <a:endParaRPr b="0" lang="ru-RU" sz="2100" spc="-1" strike="noStrike">
              <a:latin typeface="Arial"/>
            </a:endParaRPr>
          </a:p>
        </p:txBody>
      </p:sp>
      <p:sp>
        <p:nvSpPr>
          <p:cNvPr id="182" name="CustomShape 142"/>
          <p:cNvSpPr/>
          <p:nvPr/>
        </p:nvSpPr>
        <p:spPr>
          <a:xfrm>
            <a:off x="79920" y="53373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100" spc="-1" strike="noStrike">
                <a:solidFill>
                  <a:srgbClr val="215968"/>
                </a:solidFill>
                <a:latin typeface="Times New Roman"/>
              </a:rPr>
              <a:t>ноябрь</a:t>
            </a:r>
            <a:endParaRPr b="0" lang="ru-RU" sz="2100" spc="-1" strike="noStrike">
              <a:latin typeface="Arial"/>
            </a:endParaRPr>
          </a:p>
        </p:txBody>
      </p:sp>
      <p:sp>
        <p:nvSpPr>
          <p:cNvPr id="183" name="CustomShape 143"/>
          <p:cNvSpPr/>
          <p:nvPr/>
        </p:nvSpPr>
        <p:spPr>
          <a:xfrm>
            <a:off x="82440" y="34045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100" spc="-1" strike="noStrike">
                <a:solidFill>
                  <a:srgbClr val="215968"/>
                </a:solidFill>
                <a:latin typeface="Times New Roman"/>
              </a:rPr>
              <a:t>июнь</a:t>
            </a:r>
            <a:endParaRPr b="0" lang="ru-RU" sz="2100" spc="-1" strike="noStrike">
              <a:latin typeface="Arial"/>
            </a:endParaRPr>
          </a:p>
        </p:txBody>
      </p:sp>
      <p:sp>
        <p:nvSpPr>
          <p:cNvPr id="184" name="CustomShape 144"/>
          <p:cNvSpPr/>
          <p:nvPr/>
        </p:nvSpPr>
        <p:spPr>
          <a:xfrm>
            <a:off x="81000" y="49507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100" spc="-1" strike="noStrike">
                <a:solidFill>
                  <a:srgbClr val="215968"/>
                </a:solidFill>
                <a:latin typeface="Times New Roman"/>
              </a:rPr>
              <a:t>октябрь</a:t>
            </a:r>
            <a:endParaRPr b="0" lang="ru-RU" sz="2100" spc="-1" strike="noStrike">
              <a:latin typeface="Arial"/>
            </a:endParaRPr>
          </a:p>
        </p:txBody>
      </p:sp>
      <p:sp>
        <p:nvSpPr>
          <p:cNvPr id="185" name="CustomShape 145"/>
          <p:cNvSpPr/>
          <p:nvPr/>
        </p:nvSpPr>
        <p:spPr>
          <a:xfrm>
            <a:off x="82440" y="417420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100" spc="-1" strike="noStrike">
                <a:solidFill>
                  <a:srgbClr val="215968"/>
                </a:solidFill>
                <a:latin typeface="Times New Roman"/>
              </a:rPr>
              <a:t>август</a:t>
            </a:r>
            <a:endParaRPr b="0" lang="ru-RU" sz="2100" spc="-1" strike="noStrike">
              <a:latin typeface="Arial"/>
            </a:endParaRPr>
          </a:p>
        </p:txBody>
      </p:sp>
      <p:sp>
        <p:nvSpPr>
          <p:cNvPr id="186" name="CustomShape 146"/>
          <p:cNvSpPr/>
          <p:nvPr/>
        </p:nvSpPr>
        <p:spPr>
          <a:xfrm>
            <a:off x="65160" y="5722560"/>
            <a:ext cx="1337400" cy="33588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100" spc="-1" strike="noStrike">
                <a:solidFill>
                  <a:srgbClr val="215968"/>
                </a:solidFill>
                <a:latin typeface="Times New Roman"/>
              </a:rPr>
              <a:t>декабрь</a:t>
            </a:r>
            <a:endParaRPr b="0" lang="ru-RU" sz="2100" spc="-1" strike="noStrike">
              <a:latin typeface="Arial"/>
            </a:endParaRPr>
          </a:p>
        </p:txBody>
      </p:sp>
      <p:pic>
        <p:nvPicPr>
          <p:cNvPr id="187" name="Picture 14" descr="https://adm-sovetskoe.ru/upload/medialibrary/fa2/fa2f3e881a6ab5a94ea44ef797fc9f51.jpg"/>
          <p:cNvPicPr/>
          <p:nvPr/>
        </p:nvPicPr>
        <p:blipFill>
          <a:blip r:embed="rId1"/>
          <a:stretch/>
        </p:blipFill>
        <p:spPr>
          <a:xfrm flipH="1">
            <a:off x="3501360" y="5387400"/>
            <a:ext cx="406800" cy="550440"/>
          </a:xfrm>
          <a:prstGeom prst="rect">
            <a:avLst/>
          </a:prstGeom>
          <a:ln cap="sq" w="88900">
            <a:solidFill>
              <a:srgbClr val="ffffff"/>
            </a:solidFill>
            <a:miter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8" name="Picture 12" descr="https://pp.userapi.com/c850016/v850016452/9e08b/6XKAfjYz5OY.jpg?ava=1"/>
          <p:cNvPicPr/>
          <p:nvPr/>
        </p:nvPicPr>
        <p:blipFill>
          <a:blip r:embed="rId2"/>
          <a:stretch/>
        </p:blipFill>
        <p:spPr>
          <a:xfrm>
            <a:off x="3501000" y="4662360"/>
            <a:ext cx="406800" cy="554400"/>
          </a:xfrm>
          <a:prstGeom prst="rect">
            <a:avLst/>
          </a:prstGeom>
          <a:ln cap="sq" w="88900">
            <a:solidFill>
              <a:srgbClr val="ffffff"/>
            </a:solidFill>
            <a:miter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9" name="Рисунок 229" descr="прикубанска.gif"/>
          <p:cNvPicPr/>
          <p:nvPr/>
        </p:nvPicPr>
        <p:blipFill>
          <a:blip r:embed="rId3"/>
          <a:stretch/>
        </p:blipFill>
        <p:spPr>
          <a:xfrm>
            <a:off x="2925000" y="5387400"/>
            <a:ext cx="402840" cy="552600"/>
          </a:xfrm>
          <a:prstGeom prst="rect">
            <a:avLst/>
          </a:prstGeom>
          <a:ln cap="sq" w="88900">
            <a:solidFill>
              <a:srgbClr val="ffffff"/>
            </a:solidFill>
            <a:miter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0" name="Рисунок 230" descr="novoselskoe_selo_coa.gif"/>
          <p:cNvPicPr/>
          <p:nvPr/>
        </p:nvPicPr>
        <p:blipFill>
          <a:blip r:embed="rId4"/>
          <a:stretch/>
        </p:blipFill>
        <p:spPr>
          <a:xfrm>
            <a:off x="2927880" y="4659480"/>
            <a:ext cx="399960" cy="557280"/>
          </a:xfrm>
          <a:prstGeom prst="rect">
            <a:avLst/>
          </a:prstGeom>
          <a:ln cap="sq" w="88900">
            <a:solidFill>
              <a:srgbClr val="ffffff"/>
            </a:solidFill>
            <a:miter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8" descr="https://im0-tub-ru.yandex.net/i?id=b8e081db8a79e9bc73b1c35eff5f8794&amp;n=13"/>
          <p:cNvPicPr/>
          <p:nvPr/>
        </p:nvPicPr>
        <p:blipFill>
          <a:blip r:embed="rId5"/>
          <a:stretch/>
        </p:blipFill>
        <p:spPr>
          <a:xfrm>
            <a:off x="2349000" y="5387400"/>
            <a:ext cx="399960" cy="552600"/>
          </a:xfrm>
          <a:prstGeom prst="rect">
            <a:avLst/>
          </a:prstGeom>
          <a:ln cap="sq" w="88900">
            <a:solidFill>
              <a:srgbClr val="ffffff"/>
            </a:solidFill>
            <a:miter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Picture 6" descr="https://cdn.turkaramamotoru.com/ru/selskoe-poselenie-komsomolskij-5686.jpg"/>
          <p:cNvPicPr/>
          <p:nvPr/>
        </p:nvPicPr>
        <p:blipFill>
          <a:blip r:embed="rId6"/>
          <a:stretch/>
        </p:blipFill>
        <p:spPr>
          <a:xfrm>
            <a:off x="2349000" y="4659480"/>
            <a:ext cx="399960" cy="557280"/>
          </a:xfrm>
          <a:prstGeom prst="rect">
            <a:avLst/>
          </a:prstGeom>
          <a:ln cap="sq" w="88900">
            <a:solidFill>
              <a:srgbClr val="ffffff"/>
            </a:solidFill>
            <a:miter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3" descr="верхнекубанка.gif"/>
          <p:cNvPicPr/>
          <p:nvPr/>
        </p:nvPicPr>
        <p:blipFill>
          <a:blip r:embed="rId7"/>
          <a:stretch/>
        </p:blipFill>
        <p:spPr>
          <a:xfrm>
            <a:off x="1769040" y="5387400"/>
            <a:ext cx="403560" cy="552600"/>
          </a:xfrm>
          <a:prstGeom prst="rect">
            <a:avLst/>
          </a:prstGeom>
          <a:ln cap="sq" w="88900">
            <a:solidFill>
              <a:srgbClr val="ffffff"/>
            </a:solidFill>
            <a:miter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Рисунок 234" descr="бесскорбная.gif"/>
          <p:cNvPicPr/>
          <p:nvPr/>
        </p:nvPicPr>
        <p:blipFill>
          <a:blip r:embed="rId8"/>
          <a:stretch/>
        </p:blipFill>
        <p:spPr>
          <a:xfrm>
            <a:off x="1767960" y="4662360"/>
            <a:ext cx="405000" cy="557640"/>
          </a:xfrm>
          <a:prstGeom prst="rect">
            <a:avLst/>
          </a:prstGeom>
          <a:ln cap="sq" w="88900">
            <a:solidFill>
              <a:srgbClr val="ffffff"/>
            </a:solidFill>
            <a:miter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2" descr="https://www.bankgorodov.ru/public/photos/coa/313609_bi.jpg"/>
          <p:cNvPicPr/>
          <p:nvPr/>
        </p:nvPicPr>
        <p:blipFill>
          <a:blip r:embed="rId9"/>
          <a:stretch/>
        </p:blipFill>
        <p:spPr>
          <a:xfrm>
            <a:off x="1767960" y="3938400"/>
            <a:ext cx="404640" cy="577080"/>
          </a:xfrm>
          <a:prstGeom prst="rect">
            <a:avLst/>
          </a:prstGeom>
          <a:ln cap="sq" w="88900">
            <a:solidFill>
              <a:srgbClr val="ffffff"/>
            </a:solidFill>
            <a:miter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6" name="CustomShape 147"/>
          <p:cNvSpPr/>
          <p:nvPr/>
        </p:nvSpPr>
        <p:spPr>
          <a:xfrm>
            <a:off x="2463480" y="3904200"/>
            <a:ext cx="3550680" cy="51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1400" spc="-1" strike="noStrike">
                <a:solidFill>
                  <a:srgbClr val="10243e"/>
                </a:solidFill>
                <a:latin typeface="Calibri"/>
              </a:rPr>
              <a:t>городское поселение  Новокубанское – административный центр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97" name="CustomShape 148"/>
          <p:cNvSpPr/>
          <p:nvPr/>
        </p:nvSpPr>
        <p:spPr>
          <a:xfrm>
            <a:off x="2264760" y="3204000"/>
            <a:ext cx="4311000" cy="30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1400" spc="-1" strike="noStrike">
                <a:solidFill>
                  <a:srgbClr val="10243e"/>
                </a:solidFill>
                <a:latin typeface="Calibri"/>
              </a:rPr>
              <a:t>Муниципальное образование Новокубанский район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98" name="CustomShape 149"/>
          <p:cNvSpPr/>
          <p:nvPr/>
        </p:nvSpPr>
        <p:spPr>
          <a:xfrm>
            <a:off x="4014360" y="4883760"/>
            <a:ext cx="2721960" cy="1155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1400" spc="-1" strike="noStrike">
                <a:solidFill>
                  <a:srgbClr val="10243e"/>
                </a:solidFill>
                <a:latin typeface="Calibri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199" name="CustomShape 150"/>
          <p:cNvSpPr/>
          <p:nvPr/>
        </p:nvSpPr>
        <p:spPr>
          <a:xfrm>
            <a:off x="4138560" y="4599360"/>
            <a:ext cx="2539080" cy="30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1400" spc="-1" strike="noStrike">
                <a:solidFill>
                  <a:srgbClr val="10243e"/>
                </a:solidFill>
                <a:latin typeface="Calibri"/>
              </a:rPr>
              <a:t>восемь сельских  поселений:</a:t>
            </a:r>
            <a:endParaRPr b="0" lang="ru-RU" sz="1400" spc="-1" strike="noStrike">
              <a:latin typeface="Arial"/>
            </a:endParaRPr>
          </a:p>
        </p:txBody>
      </p:sp>
      <p:pic>
        <p:nvPicPr>
          <p:cNvPr id="200" name="Рисунок 240" descr="novokubanskii_rayon_coa.gif"/>
          <p:cNvPicPr/>
          <p:nvPr/>
        </p:nvPicPr>
        <p:blipFill>
          <a:blip r:embed="rId10"/>
          <a:stretch/>
        </p:blipFill>
        <p:spPr>
          <a:xfrm>
            <a:off x="1714680" y="3086640"/>
            <a:ext cx="516240" cy="696960"/>
          </a:xfrm>
          <a:prstGeom prst="rect">
            <a:avLst/>
          </a:prstGeom>
          <a:ln w="0">
            <a:noFill/>
          </a:ln>
        </p:spPr>
      </p:pic>
      <p:grpSp>
        <p:nvGrpSpPr>
          <p:cNvPr id="201" name="Group 151"/>
          <p:cNvGrpSpPr/>
          <p:nvPr/>
        </p:nvGrpSpPr>
        <p:grpSpPr>
          <a:xfrm>
            <a:off x="5566680" y="434880"/>
            <a:ext cx="1276560" cy="807120"/>
            <a:chOff x="5566680" y="434880"/>
            <a:chExt cx="1276560" cy="807120"/>
          </a:xfrm>
        </p:grpSpPr>
        <p:sp>
          <p:nvSpPr>
            <p:cNvPr id="202" name="CustomShape 152"/>
            <p:cNvSpPr/>
            <p:nvPr/>
          </p:nvSpPr>
          <p:spPr>
            <a:xfrm>
              <a:off x="6437520" y="434880"/>
              <a:ext cx="405720" cy="807120"/>
            </a:xfrm>
            <a:custGeom>
              <a:avLst/>
              <a:gdLst/>
              <a:ah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3" name="CustomShape 153"/>
            <p:cNvSpPr/>
            <p:nvPr/>
          </p:nvSpPr>
          <p:spPr>
            <a:xfrm>
              <a:off x="6304320" y="113328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4" name="CustomShape 154"/>
            <p:cNvSpPr/>
            <p:nvPr/>
          </p:nvSpPr>
          <p:spPr>
            <a:xfrm>
              <a:off x="6219360" y="434880"/>
              <a:ext cx="405720" cy="807120"/>
            </a:xfrm>
            <a:custGeom>
              <a:avLst/>
              <a:gdLst/>
              <a:ah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5" name="CustomShape 155"/>
            <p:cNvSpPr/>
            <p:nvPr/>
          </p:nvSpPr>
          <p:spPr>
            <a:xfrm>
              <a:off x="5784840" y="434880"/>
              <a:ext cx="407880" cy="807120"/>
            </a:xfrm>
            <a:custGeom>
              <a:avLst/>
              <a:gdLst/>
              <a:ah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6"/>
            <p:cNvSpPr/>
            <p:nvPr/>
          </p:nvSpPr>
          <p:spPr>
            <a:xfrm>
              <a:off x="6000840" y="434880"/>
              <a:ext cx="405720" cy="807120"/>
            </a:xfrm>
            <a:custGeom>
              <a:avLst/>
              <a:gdLst/>
              <a:ah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7"/>
            <p:cNvSpPr/>
            <p:nvPr/>
          </p:nvSpPr>
          <p:spPr>
            <a:xfrm>
              <a:off x="5566680" y="434880"/>
              <a:ext cx="405720" cy="807120"/>
            </a:xfrm>
            <a:custGeom>
              <a:avLst/>
              <a:gdLst/>
              <a:ah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8"/>
            <p:cNvSpPr/>
            <p:nvPr/>
          </p:nvSpPr>
          <p:spPr>
            <a:xfrm flipV="1">
              <a:off x="6086160" y="43452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9"/>
            <p:cNvSpPr/>
            <p:nvPr/>
          </p:nvSpPr>
          <p:spPr>
            <a:xfrm flipV="1">
              <a:off x="5651640" y="43452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60"/>
            <p:cNvSpPr/>
            <p:nvPr/>
          </p:nvSpPr>
          <p:spPr>
            <a:xfrm>
              <a:off x="5870160" y="113328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 flipH="1" rot="10800000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2" name="CustomShape 2"/>
          <p:cNvSpPr/>
          <p:nvPr/>
        </p:nvSpPr>
        <p:spPr>
          <a:xfrm flipV="1" rot="10800000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CustomShape 3"/>
          <p:cNvSpPr/>
          <p:nvPr/>
        </p:nvSpPr>
        <p:spPr>
          <a:xfrm>
            <a:off x="26640" y="126360"/>
            <a:ext cx="4454280" cy="39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Segoe UI"/>
              </a:rPr>
              <a:t>ОСНОВНЫЕ ПАРАМЕТРЫ</a:t>
            </a:r>
            <a:endParaRPr b="0" lang="ru-RU" sz="2000" spc="-1" strike="noStrike">
              <a:latin typeface="Arial"/>
            </a:endParaRPr>
          </a:p>
        </p:txBody>
      </p:sp>
      <p:graphicFrame>
        <p:nvGraphicFramePr>
          <p:cNvPr id="214" name="Table 4"/>
          <p:cNvGraphicFramePr/>
          <p:nvPr/>
        </p:nvGraphicFramePr>
        <p:xfrm>
          <a:off x="158760" y="1314000"/>
          <a:ext cx="6366240" cy="1889640"/>
        </p:xfrm>
        <a:graphic>
          <a:graphicData uri="http://schemas.openxmlformats.org/drawingml/2006/table">
            <a:tbl>
              <a:tblPr/>
              <a:tblGrid>
                <a:gridCol w="2804400"/>
                <a:gridCol w="1582920"/>
                <a:gridCol w="1028880"/>
                <a:gridCol w="950040"/>
              </a:tblGrid>
              <a:tr h="83988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показателя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Утвержденные бюджетные назначения </a:t>
                      </a:r>
                      <a:endParaRPr b="0" lang="ru-RU" sz="11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2020 года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Исполнено за январь-май</a:t>
                      </a:r>
                      <a:endParaRPr b="0" lang="ru-RU" sz="11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2020 года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% исполнения годового бюджетного назначения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  <a:tr h="20988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Доходы всего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2 222,8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827,3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37,2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</a:tr>
              <a:tr h="20988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Налоговые и неналоговые доходы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753,3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245,8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32,6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  <a:tr h="20988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Безвозмездные поступления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1 469,5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581,5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39,6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</a:tr>
              <a:tr h="20988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Расходы всего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2 174,1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81,7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3,8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  <a:tr h="21024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Дефицит (-)/ профицит (+)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-37,7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39,3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-104,3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5" name="CustomShape 5"/>
          <p:cNvSpPr/>
          <p:nvPr/>
        </p:nvSpPr>
        <p:spPr>
          <a:xfrm>
            <a:off x="109800" y="89964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215968"/>
                </a:solidFill>
                <a:latin typeface="Segoe UI"/>
              </a:rPr>
              <a:t>Консолидированный бюджет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216" name="CustomShape 6"/>
          <p:cNvSpPr/>
          <p:nvPr/>
        </p:nvSpPr>
        <p:spPr>
          <a:xfrm>
            <a:off x="109800" y="339444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215968"/>
                </a:solidFill>
                <a:latin typeface="Segoe UI"/>
              </a:rPr>
              <a:t>Районный бюджет</a:t>
            </a:r>
            <a:endParaRPr b="0" lang="ru-RU" sz="1600" spc="-1" strike="noStrike">
              <a:latin typeface="Arial"/>
            </a:endParaRPr>
          </a:p>
        </p:txBody>
      </p:sp>
      <p:graphicFrame>
        <p:nvGraphicFramePr>
          <p:cNvPr id="217" name="Table 7"/>
          <p:cNvGraphicFramePr/>
          <p:nvPr/>
        </p:nvGraphicFramePr>
        <p:xfrm>
          <a:off x="167040" y="3902400"/>
          <a:ext cx="6357600" cy="2109240"/>
        </p:xfrm>
        <a:graphic>
          <a:graphicData uri="http://schemas.openxmlformats.org/drawingml/2006/table">
            <a:tbl>
              <a:tblPr/>
              <a:tblGrid>
                <a:gridCol w="2800440"/>
                <a:gridCol w="1275120"/>
                <a:gridCol w="1140840"/>
                <a:gridCol w="1141200"/>
              </a:tblGrid>
              <a:tr h="937440"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показателя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Утвержденные бюджетные назначения 2020 года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Исполнено за 5 мес. 2020 года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 lIns="9360" rIns="9360" tIns="936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% исполнения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  <a:tr h="2343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Доходы всего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1 699,3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682,1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40,1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</a:tr>
              <a:tr h="2343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Налоговые и неналоговые доходы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446,2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150,5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33,7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  <a:tr h="2343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Безвозмездные поступления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1 253,1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531,6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42,4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</a:tr>
              <a:tr h="2343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Расходы всего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1 672,6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66,3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4,0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  <a:tr h="234360">
                <a:tc>
                  <a:txBody>
                    <a:bodyPr lIns="9360" rIns="9360" tIns="93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Дефицит (-)/ профицит (+)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-15,7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8,2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 lIns="9360" rIns="9360" tIns="93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-51,9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8" name="CustomShape 8"/>
          <p:cNvSpPr/>
          <p:nvPr/>
        </p:nvSpPr>
        <p:spPr>
          <a:xfrm>
            <a:off x="5413320" y="95976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млн.рублей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219" name="CustomShape 9"/>
          <p:cNvSpPr/>
          <p:nvPr/>
        </p:nvSpPr>
        <p:spPr>
          <a:xfrm>
            <a:off x="5426640" y="358092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млн.рублей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220" name="CustomShape 10"/>
          <p:cNvSpPr/>
          <p:nvPr/>
        </p:nvSpPr>
        <p:spPr>
          <a:xfrm>
            <a:off x="3084120" y="745236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млн.рублей</a:t>
            </a:r>
            <a:endParaRPr b="0" lang="ru-RU" sz="1200" spc="-1" strike="noStrike">
              <a:latin typeface="Arial"/>
            </a:endParaRPr>
          </a:p>
        </p:txBody>
      </p:sp>
      <p:graphicFrame>
        <p:nvGraphicFramePr>
          <p:cNvPr id="221" name="Диаграмма 14"/>
          <p:cNvGraphicFramePr/>
          <p:nvPr/>
        </p:nvGraphicFramePr>
        <p:xfrm>
          <a:off x="109800" y="6148080"/>
          <a:ext cx="3750840" cy="2607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222" name="Диаграмма 17"/>
          <p:cNvGraphicFramePr/>
          <p:nvPr/>
        </p:nvGraphicFramePr>
        <p:xfrm>
          <a:off x="3530160" y="6156000"/>
          <a:ext cx="3066840" cy="2727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 flipH="1" rot="10800000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CustomShape 2"/>
          <p:cNvSpPr/>
          <p:nvPr/>
        </p:nvSpPr>
        <p:spPr>
          <a:xfrm flipV="1" rot="10800000">
            <a:off x="-119160" y="8244720"/>
            <a:ext cx="6993000" cy="899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CustomShape 3"/>
          <p:cNvSpPr/>
          <p:nvPr/>
        </p:nvSpPr>
        <p:spPr>
          <a:xfrm>
            <a:off x="26640" y="0"/>
            <a:ext cx="445428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Calibri"/>
              </a:rPr>
              <a:t>ДИНАМИКА ПОСТУПЛЕНИЯ НАЛОГОВЫХ И НЕНАЛОГОВЫХ ДОХОДОВ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226" name="CustomShape 4"/>
          <p:cNvSpPr/>
          <p:nvPr/>
        </p:nvSpPr>
        <p:spPr>
          <a:xfrm>
            <a:off x="1201680" y="82764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215968"/>
                </a:solidFill>
                <a:latin typeface="Calibri"/>
              </a:rPr>
              <a:t>В консолидированный районный бюджет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227" name="CustomShape 5"/>
          <p:cNvSpPr/>
          <p:nvPr/>
        </p:nvSpPr>
        <p:spPr>
          <a:xfrm>
            <a:off x="1238040" y="486000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215968"/>
                </a:solidFill>
                <a:latin typeface="Calibri"/>
              </a:rPr>
              <a:t>В районный бюджет</a:t>
            </a:r>
            <a:endParaRPr b="0" lang="ru-RU" sz="1600" spc="-1" strike="noStrike">
              <a:latin typeface="Arial"/>
            </a:endParaRPr>
          </a:p>
        </p:txBody>
      </p:sp>
      <p:graphicFrame>
        <p:nvGraphicFramePr>
          <p:cNvPr id="228" name="Диаграмма 11"/>
          <p:cNvGraphicFramePr/>
          <p:nvPr/>
        </p:nvGraphicFramePr>
        <p:xfrm>
          <a:off x="26640" y="1176120"/>
          <a:ext cx="6786360" cy="368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229" name="Диаграмма 15"/>
          <p:cNvGraphicFramePr/>
          <p:nvPr/>
        </p:nvGraphicFramePr>
        <p:xfrm>
          <a:off x="26640" y="5175360"/>
          <a:ext cx="6786360" cy="3968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 flipH="1" rot="10800000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CustomShape 2"/>
          <p:cNvSpPr/>
          <p:nvPr/>
        </p:nvSpPr>
        <p:spPr>
          <a:xfrm flipV="1" rot="10800000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2" name="CustomShape 3"/>
          <p:cNvSpPr/>
          <p:nvPr/>
        </p:nvSpPr>
        <p:spPr>
          <a:xfrm>
            <a:off x="26640" y="126360"/>
            <a:ext cx="412200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ffffff"/>
                </a:solidFill>
                <a:latin typeface="Segoe UI"/>
              </a:rPr>
              <a:t>НАЛОГОВЫЕ И НЕНАЛОГОВЫЕ ДОХОДЫ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233" name="CustomShape 4"/>
          <p:cNvSpPr/>
          <p:nvPr/>
        </p:nvSpPr>
        <p:spPr>
          <a:xfrm>
            <a:off x="908640" y="7380360"/>
            <a:ext cx="8071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latin typeface="Calibri"/>
              </a:rPr>
              <a:t>682,1 млн.руб</a:t>
            </a:r>
            <a:endParaRPr b="0" lang="ru-RU" sz="1200" spc="-1" strike="noStrike">
              <a:latin typeface="Arial"/>
            </a:endParaRPr>
          </a:p>
        </p:txBody>
      </p:sp>
      <p:graphicFrame>
        <p:nvGraphicFramePr>
          <p:cNvPr id="234" name="Table 5"/>
          <p:cNvGraphicFramePr/>
          <p:nvPr/>
        </p:nvGraphicFramePr>
        <p:xfrm>
          <a:off x="5085360" y="4212000"/>
          <a:ext cx="1223640" cy="1728000"/>
        </p:xfrm>
        <a:graphic>
          <a:graphicData uri="http://schemas.openxmlformats.org/drawingml/2006/table">
            <a:tbl>
              <a:tblPr/>
              <a:tblGrid>
                <a:gridCol w="1224000"/>
              </a:tblGrid>
              <a:tr h="216000">
                <a:tc>
                  <a:txBody>
                    <a:bodyPr lIns="9360" rIns="9360" tIns="9360" bIns="0" anchor="ctr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231,9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  <a:tr h="216000">
                <a:tc>
                  <a:txBody>
                    <a:bodyPr lIns="9360" rIns="9360" tIns="9360" bIns="0" anchor="ctr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144,8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</a:tr>
              <a:tr h="216000">
                <a:tc>
                  <a:txBody>
                    <a:bodyPr lIns="9360" rIns="9360" tIns="9360" bIns="0" anchor="ctr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28,3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  <a:tr h="216000">
                <a:tc>
                  <a:txBody>
                    <a:bodyPr lIns="9360" rIns="9360" tIns="9360" bIns="0" anchor="ctr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29,4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</a:tr>
              <a:tr h="216000">
                <a:tc>
                  <a:txBody>
                    <a:bodyPr lIns="9360" rIns="9360" tIns="9360" bIns="0" anchor="ctr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20,2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  <a:tr h="216000">
                <a:tc>
                  <a:txBody>
                    <a:bodyPr lIns="9360" rIns="9360" tIns="9360" bIns="0" anchor="ctr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9,2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</a:tr>
              <a:tr h="216000">
                <a:tc>
                  <a:txBody>
                    <a:bodyPr lIns="9360" rIns="9360" tIns="9360" bIns="0" anchor="ctr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581,5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  <a:tr h="216000">
                <a:tc>
                  <a:txBody>
                    <a:bodyPr lIns="9360" rIns="9360" tIns="93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13,9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35" name="Table 6"/>
          <p:cNvGraphicFramePr/>
          <p:nvPr/>
        </p:nvGraphicFramePr>
        <p:xfrm>
          <a:off x="5085360" y="6890400"/>
          <a:ext cx="1223640" cy="1357920"/>
        </p:xfrm>
        <a:graphic>
          <a:graphicData uri="http://schemas.openxmlformats.org/drawingml/2006/table">
            <a:tbl>
              <a:tblPr/>
              <a:tblGrid>
                <a:gridCol w="1224000"/>
              </a:tblGrid>
              <a:tr h="226080">
                <a:tc>
                  <a:txBody>
                    <a:bodyPr lIns="9360" rIns="9360" tIns="9360" bIns="0" anchor="ctr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140,1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  <a:tr h="226080">
                <a:tc>
                  <a:txBody>
                    <a:bodyPr lIns="9360" rIns="9360" tIns="9360" bIns="0" anchor="ctr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108,2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</a:tr>
              <a:tr h="226080">
                <a:tc>
                  <a:txBody>
                    <a:bodyPr lIns="9360" rIns="9360" tIns="9360" bIns="0" anchor="ctr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22,4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  <a:tr h="226080">
                <a:tc>
                  <a:txBody>
                    <a:bodyPr lIns="9360" rIns="9360" tIns="9360" bIns="0" anchor="ctr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9,5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</a:tr>
              <a:tr h="226080">
                <a:tc>
                  <a:txBody>
                    <a:bodyPr lIns="9360" rIns="9360" tIns="9360" bIns="0" anchor="ctr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531,6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</a:tr>
              <a:tr h="227520">
                <a:tc>
                  <a:txBody>
                    <a:bodyPr lIns="9360" rIns="9360" tIns="93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10,4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36" name="CustomShape 7"/>
          <p:cNvSpPr/>
          <p:nvPr/>
        </p:nvSpPr>
        <p:spPr>
          <a:xfrm>
            <a:off x="5309280" y="393300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млн.рублей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316480" y="658836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млн.рублей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238" name="CustomShape 9"/>
          <p:cNvSpPr/>
          <p:nvPr/>
        </p:nvSpPr>
        <p:spPr>
          <a:xfrm>
            <a:off x="908640" y="4686480"/>
            <a:ext cx="8071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latin typeface="Calibri"/>
              </a:rPr>
              <a:t>827,3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200" spc="-1" strike="noStrike">
                <a:solidFill>
                  <a:srgbClr val="10243e"/>
                </a:solidFill>
                <a:latin typeface="Calibri"/>
              </a:rPr>
              <a:t> </a:t>
            </a:r>
            <a:r>
              <a:rPr b="1" lang="ru-RU" sz="1200" spc="-1" strike="noStrike">
                <a:solidFill>
                  <a:srgbClr val="10243e"/>
                </a:solidFill>
                <a:latin typeface="Calibri"/>
              </a:rPr>
              <a:t>млн.руб</a:t>
            </a:r>
            <a:endParaRPr b="0" lang="ru-RU" sz="1200" spc="-1" strike="noStrike">
              <a:latin typeface="Arial"/>
            </a:endParaRPr>
          </a:p>
        </p:txBody>
      </p:sp>
      <p:graphicFrame>
        <p:nvGraphicFramePr>
          <p:cNvPr id="239" name="Диаграмма 14"/>
          <p:cNvGraphicFramePr/>
          <p:nvPr/>
        </p:nvGraphicFramePr>
        <p:xfrm>
          <a:off x="26640" y="703440"/>
          <a:ext cx="6786360" cy="2643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240" name="Диаграмма 17"/>
          <p:cNvGraphicFramePr/>
          <p:nvPr/>
        </p:nvGraphicFramePr>
        <p:xfrm>
          <a:off x="0" y="3381480"/>
          <a:ext cx="6813000" cy="2702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41" name="Диаграмма 19"/>
          <p:cNvGraphicFramePr/>
          <p:nvPr/>
        </p:nvGraphicFramePr>
        <p:xfrm>
          <a:off x="26640" y="6084000"/>
          <a:ext cx="6786360" cy="305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 flipH="1" rot="10800000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3" name="CustomShape 2"/>
          <p:cNvSpPr/>
          <p:nvPr/>
        </p:nvSpPr>
        <p:spPr>
          <a:xfrm flipV="1" rot="10800000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Segoe UI"/>
              </a:rPr>
              <a:t>части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Times New Roman"/>
              </a:rPr>
              <a:t>Консолидированный бюджет Новокубанского района</a:t>
            </a:r>
            <a:endParaRPr b="0" lang="ru-RU" sz="2200" spc="-1" strike="noStrike">
              <a:latin typeface="Arial"/>
            </a:endParaRPr>
          </a:p>
        </p:txBody>
      </p:sp>
      <p:graphicFrame>
        <p:nvGraphicFramePr>
          <p:cNvPr id="246" name="Table 5"/>
          <p:cNvGraphicFramePr/>
          <p:nvPr/>
        </p:nvGraphicFramePr>
        <p:xfrm>
          <a:off x="208440" y="1289160"/>
          <a:ext cx="6440400" cy="7247160"/>
        </p:xfrm>
        <a:graphic>
          <a:graphicData uri="http://schemas.openxmlformats.org/drawingml/2006/table">
            <a:tbl>
              <a:tblPr/>
              <a:tblGrid>
                <a:gridCol w="3549600"/>
                <a:gridCol w="1062000"/>
                <a:gridCol w="898200"/>
                <a:gridCol w="930600"/>
              </a:tblGrid>
              <a:tr h="1241640">
                <a:tc>
                  <a:txBody>
                    <a:bodyPr lIns="6840" rIns="6840" tIns="1260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2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Наименование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" rIns="27000" tIns="1260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2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Утверждено бюджетных назначений     на 2020 год, </a:t>
                      </a:r>
                      <a:endParaRPr b="0" lang="ru-RU" sz="12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2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млн. руб.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" rIns="27000" tIns="1260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2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Исполнено      за январь </a:t>
                      </a:r>
                      <a:r>
                        <a:rPr b="1" lang="en-US" sz="12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r>
                        <a:rPr b="1" lang="ru-RU" sz="12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май 2020 года, </a:t>
                      </a:r>
                      <a:endParaRPr b="0" lang="ru-RU" sz="12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2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млн. руб.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" rIns="27000" tIns="1260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2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% исполнения годовых бюджетных назначений 2020  года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84480">
                <a:tc>
                  <a:txBody>
                    <a:bodyPr lIns="6840" rIns="6840" tIns="1260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200" spc="-1" strike="noStrike">
                          <a:latin typeface="Times New Roman"/>
                        </a:rPr>
                        <a:t>ВСЕГО РАСХОДОВ</a:t>
                      </a:r>
                      <a:r>
                        <a:rPr b="0" lang="ru-RU" sz="1200" spc="-1" strike="noStrike">
                          <a:latin typeface="Times New Roman"/>
                        </a:rPr>
                        <a:t>, в том числе: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2 269,3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803,1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35,4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397440">
                <a:tc>
                  <a:txBody>
                    <a:bodyPr lIns="6840" rIns="6840" tIns="1260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200" spc="-1" strike="noStrike">
                          <a:latin typeface="Times New Roman"/>
                        </a:rPr>
                        <a:t>ОБЩЕГОСУДАРСТВЕННЫЕ ВОПРОСЫ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263,0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84,3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32,1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</a:tr>
              <a:tr h="347040">
                <a:tc>
                  <a:txBody>
                    <a:bodyPr lIns="6840" rIns="6840" tIns="1260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ОБОРОНА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3,9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1,4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35,9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662760">
                <a:tc>
                  <a:txBody>
                    <a:bodyPr lIns="6840" rIns="6840" tIns="1260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200" spc="-1" strike="noStrike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18,8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6,7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35,6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</a:tr>
              <a:tr h="397440">
                <a:tc>
                  <a:txBody>
                    <a:bodyPr lIns="6840" rIns="6840" tIns="1260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200" spc="-1" strike="noStrike">
                          <a:latin typeface="Times New Roman"/>
                        </a:rPr>
                        <a:t>НАЦИОНАЛЬНАЯ ЭКОНОМИКА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211,9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22,8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10,8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337680">
                <a:tc>
                  <a:txBody>
                    <a:bodyPr lIns="6840" rIns="6840" tIns="1260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200" spc="-1" strike="noStrike">
                          <a:latin typeface="Times New Roman"/>
                        </a:rPr>
                        <a:t>ЖИЛИЩНО-КОММУНАЛЬНОЕ ХОЗЯЙСТВО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144,4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34,8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24,1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</a:tr>
              <a:tr h="347040">
                <a:tc>
                  <a:txBody>
                    <a:bodyPr lIns="6840" rIns="6840" tIns="1260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200" spc="-1" strike="noStrike">
                          <a:latin typeface="Times New Roman"/>
                        </a:rPr>
                        <a:t>ОБРАЗОВАНИЕ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1 197,9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492,0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41,1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397440">
                <a:tc>
                  <a:txBody>
                    <a:bodyPr lIns="6840" rIns="6840" tIns="1260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200" spc="-1" strike="noStrike">
                          <a:latin typeface="Times New Roman"/>
                        </a:rPr>
                        <a:t>КУЛЬТУРА И КИНЕМАТОГРАФИЯ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165,0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65,0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39,4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</a:tr>
              <a:tr h="347040">
                <a:tc>
                  <a:txBody>
                    <a:bodyPr lIns="6840" rIns="6840" tIns="1260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200" spc="-1" strike="noStrike">
                          <a:latin typeface="Times New Roman"/>
                        </a:rPr>
                        <a:t>ЗДРАВООХРАНЕНИЕ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17,0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347040">
                <a:tc>
                  <a:txBody>
                    <a:bodyPr lIns="6840" rIns="6840" tIns="1260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200" spc="-1" strike="noStrike">
                          <a:latin typeface="Times New Roman"/>
                        </a:rPr>
                        <a:t>СОЦИАЛЬНАЯ ПОЛИТИКА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162,1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66,0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40,7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</a:tr>
              <a:tr h="450000">
                <a:tc>
                  <a:txBody>
                    <a:bodyPr lIns="6840" rIns="6840" tIns="1260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200" spc="-1" strike="noStrike">
                          <a:latin typeface="Times New Roman"/>
                        </a:rPr>
                        <a:t>ФИЗИЧЕСКАЯ КУЛЬТУРА И СПОРТ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84,1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29,6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35,2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340560">
                <a:tc>
                  <a:txBody>
                    <a:bodyPr lIns="6840" rIns="6840" tIns="1260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СРЕДСТВА МАССОВОЙ ИНФОРМАЦИИ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0,2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0,1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50,0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</a:tr>
              <a:tr h="681120">
                <a:tc>
                  <a:txBody>
                    <a:bodyPr lIns="6840" rIns="6840" tIns="1260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200" spc="-1" strike="noStrike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1,0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0,4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40,0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568440">
                <a:tc>
                  <a:txBody>
                    <a:bodyPr lIns="6840" rIns="6840" tIns="1260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840" rIns="6840" tIns="1260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840" rIns="6840" tIns="1260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840" rIns="6840" tIns="1260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b="0" lang="ru-RU" sz="1200" spc="-1" strike="noStrike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flipH="1" rot="10800000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flipV="1" rot="10800000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Segoe UI"/>
              </a:rPr>
              <a:t>части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Times New Roman"/>
              </a:rPr>
              <a:t>Консолидированный бюджет Новокубанского района</a:t>
            </a:r>
            <a:endParaRPr b="0" lang="ru-RU" sz="2200" spc="-1" strike="noStrike">
              <a:latin typeface="Arial"/>
            </a:endParaRPr>
          </a:p>
        </p:txBody>
      </p:sp>
      <p:graphicFrame>
        <p:nvGraphicFramePr>
          <p:cNvPr id="251" name="Диаграмма 19"/>
          <p:cNvGraphicFramePr/>
          <p:nvPr/>
        </p:nvGraphicFramePr>
        <p:xfrm>
          <a:off x="-675360" y="1353240"/>
          <a:ext cx="8784720" cy="7477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flipH="1" rot="10800000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flipV="1" rot="10800000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Segoe UI"/>
              </a:rPr>
              <a:t>части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b="0" lang="ru-RU" sz="2200" spc="-1" strike="noStrike">
              <a:latin typeface="Arial"/>
            </a:endParaRPr>
          </a:p>
        </p:txBody>
      </p:sp>
      <p:graphicFrame>
        <p:nvGraphicFramePr>
          <p:cNvPr id="256" name="Table 5"/>
          <p:cNvGraphicFramePr/>
          <p:nvPr/>
        </p:nvGraphicFramePr>
        <p:xfrm>
          <a:off x="202680" y="1205640"/>
          <a:ext cx="3305160" cy="7251120"/>
        </p:xfrm>
        <a:graphic>
          <a:graphicData uri="http://schemas.openxmlformats.org/drawingml/2006/table">
            <a:tbl>
              <a:tblPr/>
              <a:tblGrid>
                <a:gridCol w="1857960"/>
                <a:gridCol w="895680"/>
                <a:gridCol w="551520"/>
              </a:tblGrid>
              <a:tr h="801720">
                <a:tc>
                  <a:txBody>
                    <a:bodyPr lIns="51120" rIns="51120" tIns="81000" bIns="810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05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Муниципальная программа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 lIns="51120" rIns="51120" tIns="81000" bIns="810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05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Исполнено за январь  май 2020 год, млн. руб.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 lIns="51120" rIns="51120" tIns="81000" bIns="810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05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% испол-нения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0c0"/>
                    </a:solidFill>
                  </a:tcPr>
                </a:tc>
              </a:tr>
              <a:tr h="322200">
                <a:tc>
                  <a:txBody>
                    <a:bodyPr lIns="51120" rIns="51120" tIns="81000" bIns="81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образования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474,0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42,0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482040">
                <a:tc>
                  <a:txBody>
                    <a:bodyPr lIns="51120" rIns="51120" tIns="81000" bIns="810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поддержка граждан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9,4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75,5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</a:tr>
              <a:tr h="322200">
                <a:tc>
                  <a:txBody>
                    <a:bodyPr lIns="51120" rIns="51120" tIns="81000" bIns="810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Дети Кубани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54,4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38,1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801720">
                <a:tc>
                  <a:txBody>
                    <a:bodyPr lIns="51120" rIns="51120" tIns="81000" bIns="810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16,4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7,1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</a:tr>
              <a:tr h="482040">
                <a:tc>
                  <a:txBody>
                    <a:bodyPr lIns="51120" rIns="51120" tIns="81000" bIns="810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жилищно-коммунального хозяйства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34,4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27,6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482040">
                <a:tc>
                  <a:txBody>
                    <a:bodyPr lIns="51120" rIns="51120" tIns="81000" bIns="810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Обеспечение безопасности населения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16,7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33,5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</a:tr>
              <a:tr h="322200">
                <a:tc>
                  <a:txBody>
                    <a:bodyPr lIns="51120" rIns="51120" tIns="81000" bIns="810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культуры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74,3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38,7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482040">
                <a:tc>
                  <a:txBody>
                    <a:bodyPr lIns="51120" rIns="51120" tIns="81000" bIns="810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физической культуры и массового спорта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29,8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35,4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</a:tr>
              <a:tr h="322200">
                <a:tc>
                  <a:txBody>
                    <a:bodyPr lIns="51120" rIns="51120" tIns="81000" bIns="810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Экономическое развитие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1,1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26,8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482040">
                <a:tc>
                  <a:txBody>
                    <a:bodyPr lIns="51120" rIns="51120" tIns="81000" bIns="81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муниципальной службы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0,1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9,5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</a:tr>
              <a:tr h="322200">
                <a:tc>
                  <a:txBody>
                    <a:bodyPr lIns="51120" rIns="51120" tIns="81000" bIns="810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Молодежь Кубани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3,3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27,7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</a:tr>
              <a:tr h="482040">
                <a:tc>
                  <a:txBody>
                    <a:bodyPr lIns="51120" rIns="51120" tIns="81000" bIns="810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Информационное обеспечение жителей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1,1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25,3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</a:tr>
              <a:tr h="482040">
                <a:tc>
                  <a:txBody>
                    <a:bodyPr lIns="51120" rIns="51120" tIns="81000" bIns="810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Информатизация администрации МО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2,1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35,7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322200">
                <a:tc>
                  <a:txBody>
                    <a:bodyPr lIns="51120" rIns="51120" tIns="81000" bIns="810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Доступная среда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</a:tr>
              <a:tr h="641880">
                <a:tc>
                  <a:txBody>
                    <a:bodyPr lIns="51120" rIns="51120" tIns="81000" bIns="810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Управление муниципальным имуществом и земельными ресурсами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4,1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30,1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7" name="Table 6"/>
          <p:cNvGraphicFramePr/>
          <p:nvPr/>
        </p:nvGraphicFramePr>
        <p:xfrm>
          <a:off x="3587760" y="1203480"/>
          <a:ext cx="3009240" cy="6261840"/>
        </p:xfrm>
        <a:graphic>
          <a:graphicData uri="http://schemas.openxmlformats.org/drawingml/2006/table">
            <a:tbl>
              <a:tblPr/>
              <a:tblGrid>
                <a:gridCol w="1641240"/>
                <a:gridCol w="865440"/>
                <a:gridCol w="502560"/>
              </a:tblGrid>
              <a:tr h="961560">
                <a:tc>
                  <a:txBody>
                    <a:bodyPr lIns="51120" rIns="51120" tIns="81000" bIns="810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05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Муниципальная программа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 lIns="51120" rIns="51120" tIns="81000" bIns="810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05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Исполнено за январь май 2020 год, млн. руб.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 lIns="51120" rIns="51120" tIns="81000" bIns="8100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05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% испол-нения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0c0"/>
                    </a:solidFill>
                  </a:tcPr>
                </a:tc>
              </a:tr>
              <a:tr h="641880">
                <a:tc>
                  <a:txBody>
                    <a:bodyPr lIns="51120" rIns="51120" tIns="81000" bIns="810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Управление муниципальными финансами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7,8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47,5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641880">
                <a:tc>
                  <a:txBody>
                    <a:bodyPr lIns="51120" rIns="51120" tIns="81000" bIns="810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Формирование современной городской среды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0,2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1,2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</a:tr>
              <a:tr h="1760760">
                <a:tc>
                  <a:txBody>
                    <a:bodyPr lIns="51120" rIns="51120" tIns="81000" bIns="81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6,2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30,9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1441080">
                <a:tc>
                  <a:txBody>
                    <a:bodyPr lIns="51120" rIns="51120" tIns="81000" bIns="81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Укрепление материально-технической базы архивного отдела администрации муниципального образования Новокубанский район на 2020-2022 годы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0,1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2,8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</a:tr>
              <a:tr h="641880">
                <a:tc>
                  <a:txBody>
                    <a:bodyPr lIns="51120" rIns="51120" tIns="81000" bIns="81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Материально-техническое и программное обеспечение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1,6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55,6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</a:tr>
              <a:tr h="322200">
                <a:tc>
                  <a:txBody>
                    <a:bodyPr lIns="51120" rIns="51120" tIns="81000" bIns="810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5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endParaRPr b="0" lang="ru-RU" sz="1050" spc="-1" strike="noStrike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737,0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 lIns="7560" rIns="7560" tIns="7560" bIns="0" anchor="b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35,7</a:t>
                      </a:r>
                      <a:endParaRPr b="0" lang="ru-RU" sz="1100" spc="-1" strike="noStrike"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258" name="CustomShape 7"/>
          <p:cNvSpPr/>
          <p:nvPr/>
        </p:nvSpPr>
        <p:spPr>
          <a:xfrm>
            <a:off x="3463200" y="7697880"/>
            <a:ext cx="3428640" cy="108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Times New Roman"/>
              </a:rPr>
              <a:t>За январь-май 2020 года муниципальные программы Новокубанского района исполнены в сумме 737,0 млн. руб., что составляет 35,7 % от утвержденных бюджетных назначений</a:t>
            </a:r>
            <a:endParaRPr b="0" lang="ru-RU" sz="13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4619</TotalTime>
  <Application>LibreOffice/7.0.0.3$Windows_X86_64 LibreOffice_project/8061b3e9204bef6b321a21033174034a5e2ea88e</Application>
  <Words>667</Words>
  <Paragraphs>281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Соляник Елена Станиславовна</dc:creator>
  <dc:description/>
  <dc:language>ru-RU</dc:language>
  <cp:lastModifiedBy>Христозова Антонина</cp:lastModifiedBy>
  <cp:lastPrinted>2020-06-25T06:43:10Z</cp:lastPrinted>
  <dcterms:modified xsi:type="dcterms:W3CDTF">2020-06-25T07:25:51Z</dcterms:modified>
  <cp:revision>442</cp:revision>
  <dc:subject/>
  <dc:title>Финансовое управление администрации МО Новокубанский район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