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0"/>
  </p:notesMasterIdLst>
  <p:handoutMasterIdLst>
    <p:handoutMasterId r:id="rId11"/>
  </p:handoutMasterIdLst>
  <p:sldIdLst>
    <p:sldId id="350" r:id="rId5"/>
    <p:sldId id="352" r:id="rId6"/>
    <p:sldId id="367" r:id="rId7"/>
    <p:sldId id="364" r:id="rId8"/>
    <p:sldId id="365" r:id="rId9"/>
  </p:sldIdLst>
  <p:sldSz cx="12192000" cy="6858000"/>
  <p:notesSz cx="6797675" cy="9926638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Автор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448"/>
    <a:srgbClr val="4495A2"/>
    <a:srgbClr val="7CA655"/>
    <a:srgbClr val="A9D4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26" autoAdjust="0"/>
  </p:normalViewPr>
  <p:slideViewPr>
    <p:cSldViewPr snapToGrid="0">
      <p:cViewPr varScale="1">
        <p:scale>
          <a:sx n="110" d="100"/>
          <a:sy n="110" d="100"/>
        </p:scale>
        <p:origin x="588" y="138"/>
      </p:cViewPr>
      <p:guideLst/>
    </p:cSldViewPr>
  </p:slideViewPr>
  <p:outlineViewPr>
    <p:cViewPr>
      <p:scale>
        <a:sx n="33" d="100"/>
        <a:sy n="33" d="100"/>
      </p:scale>
      <p:origin x="0" y="-2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3154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nelnikov\Desktop\&#1048;&#1089;&#1087;&#1086;&#1083;&#1085;&#1077;&#1085;&#1080;&#1077;%20&#1079;&#1072;%20&#1103;&#1085;&#1074;&#1072;&#1088;&#1100;%202024%20&#1089;&#1083;&#1072;&#1081;&#1076;&#1099;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nelnikov\Desktop\&#1048;&#1089;&#1087;&#1086;&#1083;&#1085;&#1077;&#1085;&#1080;&#1077;%20&#1079;&#1072;%20&#1103;&#1085;&#1074;&#1072;&#1088;&#1100;%202024%20&#1089;&#1083;&#1072;&#1081;&#1076;&#109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nelnikov\Desktop\&#1048;&#1089;&#1087;&#1086;&#1083;&#1085;&#1077;&#1085;&#1080;&#1077;%20&#1079;&#1072;%20&#1103;&#1085;&#1074;&#1072;&#1088;&#1100;%202024%20&#1089;&#1083;&#1072;&#1081;&#1076;&#1099;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nelnikov\Desktop\&#1048;&#1089;&#1087;&#1086;&#1083;&#1085;&#1077;&#1085;&#1080;&#1077;%20&#1079;&#1072;%20&#1103;&#1085;&#1074;&#1072;&#1088;&#1100;%202024%20&#1089;&#1083;&#1072;&#1081;&#1076;&#1099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4\&#1053;&#1045;&#1044;&#1054;&#1048;&#1052;&#1050;&#1040;\&#1040;&#1053;&#1040;&#1051;&#1048;&#1047;%20&#1085;&#1077;&#1076;&#1086;&#1080;&#1084;&#1082;&#1080;%20&#1079;&#1072;%202021-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033803143477036E-2"/>
          <c:y val="2.6609939431434929E-2"/>
          <c:w val="0.95793239371304595"/>
          <c:h val="0.850254423021464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Консолид!$A$2</c:f>
              <c:strCache>
                <c:ptCount val="1"/>
                <c:pt idx="0">
                  <c:v>Доходы консолидированного краевого бюджета по Новокубанскому району</c:v>
                </c:pt>
              </c:strCache>
            </c:strRef>
          </c:tx>
          <c:spPr>
            <a:solidFill>
              <a:srgbClr val="4495A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Консолид!$B$1:$C$1</c:f>
              <c:strCache>
                <c:ptCount val="2"/>
                <c:pt idx="0">
                  <c:v>Январь 2023</c:v>
                </c:pt>
                <c:pt idx="1">
                  <c:v>Январь 2024</c:v>
                </c:pt>
              </c:strCache>
            </c:strRef>
          </c:cat>
          <c:val>
            <c:numRef>
              <c:f>Консолид!$B$2:$C$2</c:f>
              <c:numCache>
                <c:formatCode>#\ ##0.0</c:formatCode>
                <c:ptCount val="2"/>
                <c:pt idx="0">
                  <c:v>77.998695929999968</c:v>
                </c:pt>
                <c:pt idx="1">
                  <c:v>106.79589714999999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7F-4BD2-86BC-70C3E0CB7F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85959760"/>
        <c:axId val="1485961840"/>
      </c:barChart>
      <c:catAx>
        <c:axId val="148595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485961840"/>
        <c:crosses val="autoZero"/>
        <c:auto val="1"/>
        <c:lblAlgn val="ctr"/>
        <c:lblOffset val="100"/>
        <c:noMultiLvlLbl val="0"/>
      </c:catAx>
      <c:valAx>
        <c:axId val="1485961840"/>
        <c:scaling>
          <c:orientation val="minMax"/>
        </c:scaling>
        <c:delete val="1"/>
        <c:axPos val="l"/>
        <c:numFmt formatCode="#\ ##0.0" sourceLinked="1"/>
        <c:majorTickMark val="none"/>
        <c:minorTickMark val="none"/>
        <c:tickLblPos val="nextTo"/>
        <c:crossAx val="1485959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bg1"/>
          </a:solidFill>
          <a:latin typeface="+mj-lt"/>
          <a:cs typeface="Arial" panose="020B0604020202020204" pitchFamily="34" charset="0"/>
        </a:defRPr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Бюджеты!$A$13</c:f>
              <c:strCache>
                <c:ptCount val="1"/>
                <c:pt idx="0">
                  <c:v>Бюджет муниципального района</c:v>
                </c:pt>
              </c:strCache>
            </c:strRef>
          </c:tx>
          <c:spPr>
            <a:solidFill>
              <a:srgbClr val="4495A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Бюджеты!$B$12:$C$12</c:f>
              <c:strCache>
                <c:ptCount val="2"/>
                <c:pt idx="0">
                  <c:v>Январь 2023</c:v>
                </c:pt>
                <c:pt idx="1">
                  <c:v>Январь 2024</c:v>
                </c:pt>
              </c:strCache>
            </c:strRef>
          </c:cat>
          <c:val>
            <c:numRef>
              <c:f>Бюджеты!$B$13:$C$13</c:f>
              <c:numCache>
                <c:formatCode>#\ ##0.0</c:formatCode>
                <c:ptCount val="2"/>
                <c:pt idx="0">
                  <c:v>26.929254210000003</c:v>
                </c:pt>
                <c:pt idx="1">
                  <c:v>40.379568040000002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AF-4A40-A95A-0D4884CD85B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15527551"/>
        <c:axId val="915510495"/>
      </c:barChart>
      <c:catAx>
        <c:axId val="915527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pPr>
            <a:endParaRPr lang="ru-RU"/>
          </a:p>
        </c:txPr>
        <c:crossAx val="915510495"/>
        <c:crosses val="autoZero"/>
        <c:auto val="1"/>
        <c:lblAlgn val="ctr"/>
        <c:lblOffset val="100"/>
        <c:noMultiLvlLbl val="0"/>
      </c:catAx>
      <c:valAx>
        <c:axId val="915510495"/>
        <c:scaling>
          <c:orientation val="minMax"/>
        </c:scaling>
        <c:delete val="1"/>
        <c:axPos val="l"/>
        <c:numFmt formatCode="#\ ##0.0" sourceLinked="1"/>
        <c:majorTickMark val="none"/>
        <c:minorTickMark val="none"/>
        <c:tickLblPos val="nextTo"/>
        <c:crossAx val="9155275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bg1"/>
          </a:solidFill>
          <a:latin typeface="+mj-lt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231550898357508E-2"/>
          <c:y val="9.3087551085624512E-2"/>
          <c:w val="0.80973898937279176"/>
          <c:h val="0.532415100287690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Поселения!$B$1</c:f>
              <c:strCache>
                <c:ptCount val="1"/>
                <c:pt idx="0">
                  <c:v>Январь 2023 года</c:v>
                </c:pt>
              </c:strCache>
            </c:strRef>
          </c:tx>
          <c:spPr>
            <a:solidFill>
              <a:srgbClr val="4495A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9.4717668488160295E-2"/>
                </c:manualLayout>
              </c:layout>
              <c:tx>
                <c:rich>
                  <a:bodyPr/>
                  <a:lstStyle/>
                  <a:p>
                    <a:fld id="{B330A832-FD2D-49C6-B32B-04C65B6D902D}" type="VALUE">
                      <a:rPr lang="en-US">
                        <a:solidFill>
                          <a:srgbClr val="FF0000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94A-4D3A-ABFC-B2B6CBA20698}"/>
                </c:ext>
              </c:extLst>
            </c:dLbl>
            <c:dLbl>
              <c:idx val="2"/>
              <c:layout>
                <c:manualLayout>
                  <c:x val="-3.3651635493332317E-3"/>
                  <c:y val="6.92169503769606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j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4A-4D3A-ABFC-B2B6CBA20698}"/>
                </c:ext>
              </c:extLst>
            </c:dLbl>
            <c:dLbl>
              <c:idx val="4"/>
              <c:layout>
                <c:manualLayout>
                  <c:x val="0"/>
                  <c:y val="6.193078324225871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j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4A-4D3A-ABFC-B2B6CBA206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Поселения!$A$2:$A$10</c:f>
              <c:strCache>
                <c:ptCount val="9"/>
                <c:pt idx="0">
                  <c:v>Новокубанское ГП</c:v>
                </c:pt>
                <c:pt idx="1">
                  <c:v>Бесскорбненское СП</c:v>
                </c:pt>
                <c:pt idx="2">
                  <c:v>Верхнекубанское СП</c:v>
                </c:pt>
                <c:pt idx="3">
                  <c:v>Ковалевское СП</c:v>
                </c:pt>
                <c:pt idx="4">
                  <c:v>Ляпинское СП</c:v>
                </c:pt>
                <c:pt idx="5">
                  <c:v>Новосельское СП</c:v>
                </c:pt>
                <c:pt idx="6">
                  <c:v>Прикубанское СП</c:v>
                </c:pt>
                <c:pt idx="7">
                  <c:v>Прочноокопское СП</c:v>
                </c:pt>
                <c:pt idx="8">
                  <c:v>Советское СП</c:v>
                </c:pt>
              </c:strCache>
            </c:strRef>
          </c:cat>
          <c:val>
            <c:numRef>
              <c:f>Поселения!$B$2:$B$10</c:f>
              <c:numCache>
                <c:formatCode>#,##0</c:formatCode>
                <c:ptCount val="9"/>
                <c:pt idx="0">
                  <c:v>4692.0227799999993</c:v>
                </c:pt>
                <c:pt idx="1">
                  <c:v>-571.94318999999996</c:v>
                </c:pt>
                <c:pt idx="2">
                  <c:v>-159.15538000000015</c:v>
                </c:pt>
                <c:pt idx="3">
                  <c:v>100.99567000000002</c:v>
                </c:pt>
                <c:pt idx="4">
                  <c:v>-139.28837999999996</c:v>
                </c:pt>
                <c:pt idx="5">
                  <c:v>493.80630000000008</c:v>
                </c:pt>
                <c:pt idx="6">
                  <c:v>12.855509999999981</c:v>
                </c:pt>
                <c:pt idx="7">
                  <c:v>122.45797999999999</c:v>
                </c:pt>
                <c:pt idx="8">
                  <c:v>425.47387999999989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4A-4D3A-ABFC-B2B6CBA20698}"/>
            </c:ext>
          </c:extLst>
        </c:ser>
        <c:ser>
          <c:idx val="1"/>
          <c:order val="1"/>
          <c:tx>
            <c:strRef>
              <c:f>Поселения!$C$1</c:f>
              <c:strCache>
                <c:ptCount val="1"/>
                <c:pt idx="0">
                  <c:v>Январь 2024 года</c:v>
                </c:pt>
              </c:strCache>
            </c:strRef>
          </c:tx>
          <c:spPr>
            <a:solidFill>
              <a:srgbClr val="F9D448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Поселения!$A$2:$A$10</c:f>
              <c:strCache>
                <c:ptCount val="9"/>
                <c:pt idx="0">
                  <c:v>Новокубанское ГП</c:v>
                </c:pt>
                <c:pt idx="1">
                  <c:v>Бесскорбненское СП</c:v>
                </c:pt>
                <c:pt idx="2">
                  <c:v>Верхнекубанское СП</c:v>
                </c:pt>
                <c:pt idx="3">
                  <c:v>Ковалевское СП</c:v>
                </c:pt>
                <c:pt idx="4">
                  <c:v>Ляпинское СП</c:v>
                </c:pt>
                <c:pt idx="5">
                  <c:v>Новосельское СП</c:v>
                </c:pt>
                <c:pt idx="6">
                  <c:v>Прикубанское СП</c:v>
                </c:pt>
                <c:pt idx="7">
                  <c:v>Прочноокопское СП</c:v>
                </c:pt>
                <c:pt idx="8">
                  <c:v>Советское СП</c:v>
                </c:pt>
              </c:strCache>
            </c:strRef>
          </c:cat>
          <c:val>
            <c:numRef>
              <c:f>Поселения!$C$2:$C$10</c:f>
              <c:numCache>
                <c:formatCode>#,##0</c:formatCode>
                <c:ptCount val="9"/>
                <c:pt idx="0">
                  <c:v>10598.818070000001</c:v>
                </c:pt>
                <c:pt idx="1">
                  <c:v>1641.6567899999998</c:v>
                </c:pt>
                <c:pt idx="2">
                  <c:v>862.69412999999997</c:v>
                </c:pt>
                <c:pt idx="3">
                  <c:v>1521.9389700000002</c:v>
                </c:pt>
                <c:pt idx="4">
                  <c:v>255.28845999999999</c:v>
                </c:pt>
                <c:pt idx="5">
                  <c:v>695.44286999999997</c:v>
                </c:pt>
                <c:pt idx="6">
                  <c:v>626.98176000000012</c:v>
                </c:pt>
                <c:pt idx="7">
                  <c:v>784.01720999999998</c:v>
                </c:pt>
                <c:pt idx="8">
                  <c:v>1878.4898900000001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4A-4D3A-ABFC-B2B6CBA206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07542288"/>
        <c:axId val="1307560176"/>
      </c:barChart>
      <c:lineChart>
        <c:grouping val="standard"/>
        <c:varyColors val="0"/>
        <c:ser>
          <c:idx val="2"/>
          <c:order val="2"/>
          <c:tx>
            <c:strRef>
              <c:f>Поселения!$D$1</c:f>
              <c:strCache>
                <c:ptCount val="1"/>
                <c:pt idx="0">
                  <c:v>Динамика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Поселения!$A$2:$A$10</c:f>
              <c:strCache>
                <c:ptCount val="9"/>
                <c:pt idx="0">
                  <c:v>Новокубанское ГП</c:v>
                </c:pt>
                <c:pt idx="1">
                  <c:v>Бесскорбненское СП</c:v>
                </c:pt>
                <c:pt idx="2">
                  <c:v>Верхнекубанское СП</c:v>
                </c:pt>
                <c:pt idx="3">
                  <c:v>Ковалевское СП</c:v>
                </c:pt>
                <c:pt idx="4">
                  <c:v>Ляпинское СП</c:v>
                </c:pt>
                <c:pt idx="5">
                  <c:v>Новосельское СП</c:v>
                </c:pt>
                <c:pt idx="6">
                  <c:v>Прикубанское СП</c:v>
                </c:pt>
                <c:pt idx="7">
                  <c:v>Прочноокопское СП</c:v>
                </c:pt>
                <c:pt idx="8">
                  <c:v>Советское СП</c:v>
                </c:pt>
              </c:strCache>
            </c:strRef>
          </c:cat>
          <c:val>
            <c:numRef>
              <c:f>Поселения!$D$2:$D$10</c:f>
              <c:numCache>
                <c:formatCode>#,##0</c:formatCode>
                <c:ptCount val="9"/>
                <c:pt idx="0">
                  <c:v>5906.7952900000018</c:v>
                </c:pt>
                <c:pt idx="1">
                  <c:v>2213.59998</c:v>
                </c:pt>
                <c:pt idx="2">
                  <c:v>1021.8495100000001</c:v>
                </c:pt>
                <c:pt idx="3">
                  <c:v>1420.9433000000001</c:v>
                </c:pt>
                <c:pt idx="4">
                  <c:v>394.57683999999995</c:v>
                </c:pt>
                <c:pt idx="5">
                  <c:v>201.63656999999989</c:v>
                </c:pt>
                <c:pt idx="6">
                  <c:v>614.12625000000014</c:v>
                </c:pt>
                <c:pt idx="7">
                  <c:v>661.55922999999996</c:v>
                </c:pt>
                <c:pt idx="8">
                  <c:v>1453.0160100000003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94A-4D3A-ABFC-B2B6CBA206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07563088"/>
        <c:axId val="1307554352"/>
      </c:lineChart>
      <c:catAx>
        <c:axId val="1307542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307560176"/>
        <c:crosses val="autoZero"/>
        <c:auto val="1"/>
        <c:lblAlgn val="ctr"/>
        <c:lblOffset val="100"/>
        <c:noMultiLvlLbl val="0"/>
      </c:catAx>
      <c:valAx>
        <c:axId val="1307560176"/>
        <c:scaling>
          <c:orientation val="minMax"/>
          <c:max val="10600"/>
          <c:min val="-600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noFill/>
                <a:latin typeface="+mj-lt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307542288"/>
        <c:crosses val="autoZero"/>
        <c:crossBetween val="between"/>
      </c:valAx>
      <c:valAx>
        <c:axId val="1307554352"/>
        <c:scaling>
          <c:orientation val="minMax"/>
          <c:max val="10000"/>
          <c:min val="-4000"/>
        </c:scaling>
        <c:delete val="0"/>
        <c:axPos val="r"/>
        <c:numFmt formatCode="#,##0" sourceLinked="1"/>
        <c:majorTickMark val="out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noFill/>
                <a:latin typeface="+mj-lt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307563088"/>
        <c:crosses val="max"/>
        <c:crossBetween val="between"/>
        <c:majorUnit val="2000"/>
      </c:valAx>
      <c:catAx>
        <c:axId val="1307563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075543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3797235757653963"/>
          <c:w val="0.6276061047218352"/>
          <c:h val="4.9495142702590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bg1"/>
              </a:solidFill>
              <a:latin typeface="+mj-lt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bg1"/>
          </a:solidFill>
          <a:latin typeface="+mj-lt"/>
          <a:cs typeface="Arial" panose="020B0604020202020204" pitchFamily="34" charset="0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605940361749258E-2"/>
          <c:y val="5.7794177545663239E-2"/>
          <c:w val="0.97675227443299351"/>
          <c:h val="0.94220585801754098"/>
        </c:manualLayout>
      </c:layout>
      <c:lineChart>
        <c:grouping val="standard"/>
        <c:varyColors val="0"/>
        <c:ser>
          <c:idx val="0"/>
          <c:order val="0"/>
          <c:tx>
            <c:strRef>
              <c:f>Поселения!$H$1</c:f>
              <c:strCache>
                <c:ptCount val="1"/>
                <c:pt idx="0">
                  <c:v>План/факт</c:v>
                </c:pt>
              </c:strCache>
            </c:strRef>
          </c:tx>
          <c:spPr>
            <a:ln w="28575" cap="rnd">
              <a:solidFill>
                <a:srgbClr val="7CA655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7CA655"/>
              </a:solidFill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2.0694566170026293E-2"/>
                  <c:y val="5.235623862320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34A-45B4-9AA9-0DBD46F879CF}"/>
                </c:ext>
              </c:extLst>
            </c:dLbl>
            <c:dLbl>
              <c:idx val="1"/>
              <c:layout>
                <c:manualLayout>
                  <c:x val="-2.1957186333303451E-2"/>
                  <c:y val="6.91501263101729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34A-45B4-9AA9-0DBD46F879C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834A-45B4-9AA9-0DBD46F879C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834A-45B4-9AA9-0DBD46F879C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834A-45B4-9AA9-0DBD46F879CF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834A-45B4-9AA9-0DBD46F879CF}"/>
                </c:ext>
              </c:extLst>
            </c:dLbl>
            <c:dLbl>
              <c:idx val="8"/>
              <c:layout>
                <c:manualLayout>
                  <c:x val="-5.794259421560051E-2"/>
                  <c:y val="-4.48430001654807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4A-45B4-9AA9-0DBD46F879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Поселения!$A$2:$A$10</c:f>
              <c:strCache>
                <c:ptCount val="9"/>
                <c:pt idx="0">
                  <c:v>Новокубанское ГП</c:v>
                </c:pt>
                <c:pt idx="1">
                  <c:v>Бесскорбненское СП</c:v>
                </c:pt>
                <c:pt idx="2">
                  <c:v>Верхнекубанское СП</c:v>
                </c:pt>
                <c:pt idx="3">
                  <c:v>Ковалевское СП</c:v>
                </c:pt>
                <c:pt idx="4">
                  <c:v>Ляпинское СП</c:v>
                </c:pt>
                <c:pt idx="5">
                  <c:v>Новосельское СП</c:v>
                </c:pt>
                <c:pt idx="6">
                  <c:v>Прикубанское СП</c:v>
                </c:pt>
                <c:pt idx="7">
                  <c:v>Прочноокопское СП</c:v>
                </c:pt>
                <c:pt idx="8">
                  <c:v>Советское СП</c:v>
                </c:pt>
              </c:strCache>
            </c:strRef>
          </c:cat>
          <c:val>
            <c:numRef>
              <c:f>Поселения!$H$2:$H$10</c:f>
              <c:numCache>
                <c:formatCode>0</c:formatCode>
                <c:ptCount val="9"/>
                <c:pt idx="0">
                  <c:v>92.225995398351827</c:v>
                </c:pt>
                <c:pt idx="1">
                  <c:v>107.38650568694344</c:v>
                </c:pt>
                <c:pt idx="2">
                  <c:v>106.00346923762164</c:v>
                </c:pt>
                <c:pt idx="3">
                  <c:v>104.97266641427197</c:v>
                </c:pt>
                <c:pt idx="4">
                  <c:v>94.868466501756558</c:v>
                </c:pt>
                <c:pt idx="5">
                  <c:v>97.779550071240223</c:v>
                </c:pt>
                <c:pt idx="6">
                  <c:v>99.468068270527084</c:v>
                </c:pt>
                <c:pt idx="7">
                  <c:v>99.324139417772756</c:v>
                </c:pt>
                <c:pt idx="8">
                  <c:v>99.251858422800453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A6-48DA-A989-F013941FE0A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85959344"/>
        <c:axId val="1485944784"/>
      </c:lineChart>
      <c:catAx>
        <c:axId val="1485959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85944784"/>
        <c:crosses val="autoZero"/>
        <c:auto val="1"/>
        <c:lblAlgn val="ctr"/>
        <c:lblOffset val="100"/>
        <c:noMultiLvlLbl val="0"/>
      </c:catAx>
      <c:valAx>
        <c:axId val="1485944784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485959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bg1"/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150822568870427E-2"/>
          <c:y val="5.7758107580691588E-2"/>
          <c:w val="0.86406704472015261"/>
          <c:h val="0.558977168475766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местным к планерке'!$C$41</c:f>
              <c:strCache>
                <c:ptCount val="1"/>
                <c:pt idx="0">
                  <c:v>Недоимка на 01.01.2023</c:v>
                </c:pt>
              </c:strCache>
            </c:strRef>
          </c:tx>
          <c:spPr>
            <a:solidFill>
              <a:srgbClr val="4495A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6376122131055718E-2"/>
                  <c:y val="-9.8090521445069811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4B8-4F95-8817-AEC62D4AB8A5}"/>
                </c:ext>
              </c:extLst>
            </c:dLbl>
            <c:dLbl>
              <c:idx val="1"/>
              <c:layout>
                <c:manualLayout>
                  <c:x val="-1.31661215580851E-2"/>
                  <c:y val="4.28036310960628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4B8-4F95-8817-AEC62D4AB8A5}"/>
                </c:ext>
              </c:extLst>
            </c:dLbl>
            <c:dLbl>
              <c:idx val="2"/>
              <c:layout>
                <c:manualLayout>
                  <c:x val="-8.896396212330124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4B8-4F95-8817-AEC62D4AB8A5}"/>
                </c:ext>
              </c:extLst>
            </c:dLbl>
            <c:dLbl>
              <c:idx val="3"/>
              <c:layout>
                <c:manualLayout>
                  <c:x val="-1.261966949383698E-2"/>
                  <c:y val="-1.0700907774015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4B8-4F95-8817-AEC62D4AB8A5}"/>
                </c:ext>
              </c:extLst>
            </c:dLbl>
            <c:dLbl>
              <c:idx val="4"/>
              <c:layout>
                <c:manualLayout>
                  <c:x val="-3.953953872146794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96-4DB1-9EF3-5A7ABF94352B}"/>
                </c:ext>
              </c:extLst>
            </c:dLbl>
            <c:dLbl>
              <c:idx val="5"/>
              <c:layout>
                <c:manualLayout>
                  <c:x val="-3.953953872146794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596-4DB1-9EF3-5A7ABF94352B}"/>
                </c:ext>
              </c:extLst>
            </c:dLbl>
            <c:dLbl>
              <c:idx val="6"/>
              <c:layout>
                <c:manualLayout>
                  <c:x val="-1.0516391244864228E-2"/>
                  <c:y val="-6.4205446644094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B8-4F95-8817-AEC62D4AB8A5}"/>
                </c:ext>
              </c:extLst>
            </c:dLbl>
            <c:dLbl>
              <c:idx val="7"/>
              <c:layout>
                <c:manualLayout>
                  <c:x val="-4.9424423401834032E-3"/>
                  <c:y val="-2.14018155480314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596-4DB1-9EF3-5A7ABF94352B}"/>
                </c:ext>
              </c:extLst>
            </c:dLbl>
            <c:dLbl>
              <c:idx val="8"/>
              <c:layout>
                <c:manualLayout>
                  <c:x val="-2.1032782489728299E-2"/>
                  <c:y val="-3.923620857802792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4B8-4F95-8817-AEC62D4AB8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местным к планерке'!$B$42:$B$50</c:f>
              <c:strCache>
                <c:ptCount val="9"/>
                <c:pt idx="0">
                  <c:v>Новокубанское ГП</c:v>
                </c:pt>
                <c:pt idx="1">
                  <c:v>Бесскорбненское СП</c:v>
                </c:pt>
                <c:pt idx="2">
                  <c:v>Верхнекубанское СП</c:v>
                </c:pt>
                <c:pt idx="3">
                  <c:v>Ковалевское СП</c:v>
                </c:pt>
                <c:pt idx="4">
                  <c:v>Ляпинское СП</c:v>
                </c:pt>
                <c:pt idx="5">
                  <c:v>Новосельское СП</c:v>
                </c:pt>
                <c:pt idx="6">
                  <c:v>Прикубанское СП</c:v>
                </c:pt>
                <c:pt idx="7">
                  <c:v>Прочноокопское СП</c:v>
                </c:pt>
                <c:pt idx="8">
                  <c:v>Советское СП</c:v>
                </c:pt>
              </c:strCache>
            </c:strRef>
          </c:cat>
          <c:val>
            <c:numRef>
              <c:f>'по местным к планерке'!$C$42:$C$50</c:f>
              <c:numCache>
                <c:formatCode>#,##0</c:formatCode>
                <c:ptCount val="9"/>
                <c:pt idx="0">
                  <c:v>10194.776610000001</c:v>
                </c:pt>
                <c:pt idx="1">
                  <c:v>1796.64498</c:v>
                </c:pt>
                <c:pt idx="2">
                  <c:v>920.0154</c:v>
                </c:pt>
                <c:pt idx="3">
                  <c:v>1758.86646</c:v>
                </c:pt>
                <c:pt idx="4">
                  <c:v>582.22640000000001</c:v>
                </c:pt>
                <c:pt idx="5">
                  <c:v>854.14607000000001</c:v>
                </c:pt>
                <c:pt idx="6">
                  <c:v>1321.6042600000001</c:v>
                </c:pt>
                <c:pt idx="7">
                  <c:v>729.93745999999999</c:v>
                </c:pt>
                <c:pt idx="8">
                  <c:v>4164.1154399999996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4B8-4F95-8817-AEC62D4AB8A5}"/>
            </c:ext>
          </c:extLst>
        </c:ser>
        <c:ser>
          <c:idx val="1"/>
          <c:order val="1"/>
          <c:tx>
            <c:strRef>
              <c:f>'по местным к планерке'!$D$41</c:f>
              <c:strCache>
                <c:ptCount val="1"/>
                <c:pt idx="0">
                  <c:v>Недоимка на 01.01.2024</c:v>
                </c:pt>
              </c:strCache>
            </c:strRef>
          </c:tx>
          <c:spPr>
            <a:solidFill>
              <a:srgbClr val="F9D448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577458686729618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4B8-4F95-8817-AEC62D4AB8A5}"/>
                </c:ext>
              </c:extLst>
            </c:dLbl>
            <c:dLbl>
              <c:idx val="2"/>
              <c:layout>
                <c:manualLayout>
                  <c:x val="3.953953872146649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4B8-4F95-8817-AEC62D4AB8A5}"/>
                </c:ext>
              </c:extLst>
            </c:dLbl>
            <c:dLbl>
              <c:idx val="3"/>
              <c:layout>
                <c:manualLayout>
                  <c:x val="1.5774586867296225E-2"/>
                  <c:y val="-8.56072621921264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4B8-4F95-8817-AEC62D4AB8A5}"/>
                </c:ext>
              </c:extLst>
            </c:dLbl>
            <c:dLbl>
              <c:idx val="4"/>
              <c:layout>
                <c:manualLayout>
                  <c:x val="3.9539538721467225E-3"/>
                  <c:y val="-4.28036310960628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596-4DB1-9EF3-5A7ABF94352B}"/>
                </c:ext>
              </c:extLst>
            </c:dLbl>
            <c:dLbl>
              <c:idx val="5"/>
              <c:layout>
                <c:manualLayout>
                  <c:x val="4.942442340183403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596-4DB1-9EF3-5A7ABF94352B}"/>
                </c:ext>
              </c:extLst>
            </c:dLbl>
            <c:dLbl>
              <c:idx val="6"/>
              <c:layout>
                <c:manualLayout>
                  <c:x val="1.261966949383698E-2"/>
                  <c:y val="-1.2841089328818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4B8-4F95-8817-AEC62D4AB8A5}"/>
                </c:ext>
              </c:extLst>
            </c:dLbl>
            <c:dLbl>
              <c:idx val="7"/>
              <c:layout>
                <c:manualLayout>
                  <c:x val="7.9079077442932993E-3"/>
                  <c:y val="-4.2803631096063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96-4DB1-9EF3-5A7ABF94352B}"/>
                </c:ext>
              </c:extLst>
            </c:dLbl>
            <c:dLbl>
              <c:idx val="8"/>
              <c:layout>
                <c:manualLayout>
                  <c:x val="8.4131129958911668E-3"/>
                  <c:y val="2.14018155480314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4B8-4F95-8817-AEC62D4AB8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местным к планерке'!$B$42:$B$50</c:f>
              <c:strCache>
                <c:ptCount val="9"/>
                <c:pt idx="0">
                  <c:v>Новокубанское ГП</c:v>
                </c:pt>
                <c:pt idx="1">
                  <c:v>Бесскорбненское СП</c:v>
                </c:pt>
                <c:pt idx="2">
                  <c:v>Верхнекубанское СП</c:v>
                </c:pt>
                <c:pt idx="3">
                  <c:v>Ковалевское СП</c:v>
                </c:pt>
                <c:pt idx="4">
                  <c:v>Ляпинское СП</c:v>
                </c:pt>
                <c:pt idx="5">
                  <c:v>Новосельское СП</c:v>
                </c:pt>
                <c:pt idx="6">
                  <c:v>Прикубанское СП</c:v>
                </c:pt>
                <c:pt idx="7">
                  <c:v>Прочноокопское СП</c:v>
                </c:pt>
                <c:pt idx="8">
                  <c:v>Советское СП</c:v>
                </c:pt>
              </c:strCache>
            </c:strRef>
          </c:cat>
          <c:val>
            <c:numRef>
              <c:f>'по местным к планерке'!$D$42:$D$50</c:f>
              <c:numCache>
                <c:formatCode>#,##0</c:formatCode>
                <c:ptCount val="9"/>
                <c:pt idx="0">
                  <c:v>11289.289649999999</c:v>
                </c:pt>
                <c:pt idx="1">
                  <c:v>1780.0025599999999</c:v>
                </c:pt>
                <c:pt idx="2">
                  <c:v>856.86312999999996</c:v>
                </c:pt>
                <c:pt idx="3">
                  <c:v>1862.07068</c:v>
                </c:pt>
                <c:pt idx="4">
                  <c:v>681.09818999999993</c:v>
                </c:pt>
                <c:pt idx="5">
                  <c:v>865.05513999999994</c:v>
                </c:pt>
                <c:pt idx="6">
                  <c:v>1286.18372</c:v>
                </c:pt>
                <c:pt idx="7">
                  <c:v>754.65512999999999</c:v>
                </c:pt>
                <c:pt idx="8">
                  <c:v>3811.0253600000001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4B8-4F95-8817-AEC62D4AB8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85972656"/>
        <c:axId val="1485974736"/>
      </c:barChart>
      <c:lineChart>
        <c:grouping val="standard"/>
        <c:varyColors val="0"/>
        <c:ser>
          <c:idx val="2"/>
          <c:order val="2"/>
          <c:tx>
            <c:strRef>
              <c:f>'по местным к планерке'!$E$41</c:f>
              <c:strCache>
                <c:ptCount val="1"/>
                <c:pt idx="0">
                  <c:v>Динамика ,  %</c:v>
                </c:pt>
              </c:strCache>
            </c:strRef>
          </c:tx>
          <c:spPr>
            <a:ln w="28575" cap="rnd">
              <a:solidFill>
                <a:srgbClr val="7CA655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7CA655"/>
              </a:solidFill>
              <a:ln w="9525">
                <a:noFill/>
              </a:ln>
              <a:effectLst/>
            </c:spPr>
          </c:marker>
          <c:dLbls>
            <c:dLbl>
              <c:idx val="8"/>
              <c:layout>
                <c:manualLayout>
                  <c:x val="-3.7723210619884234E-2"/>
                  <c:y val="-3.68165153260591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4B8-4F95-8817-AEC62D4AB8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местным к планерке'!$B$42:$B$50</c:f>
              <c:strCache>
                <c:ptCount val="9"/>
                <c:pt idx="0">
                  <c:v>Новокубанское ГП</c:v>
                </c:pt>
                <c:pt idx="1">
                  <c:v>Бесскорбненское СП</c:v>
                </c:pt>
                <c:pt idx="2">
                  <c:v>Верхнекубанское СП</c:v>
                </c:pt>
                <c:pt idx="3">
                  <c:v>Ковалевское СП</c:v>
                </c:pt>
                <c:pt idx="4">
                  <c:v>Ляпинское СП</c:v>
                </c:pt>
                <c:pt idx="5">
                  <c:v>Новосельское СП</c:v>
                </c:pt>
                <c:pt idx="6">
                  <c:v>Прикубанское СП</c:v>
                </c:pt>
                <c:pt idx="7">
                  <c:v>Прочноокопское СП</c:v>
                </c:pt>
                <c:pt idx="8">
                  <c:v>Советское СП</c:v>
                </c:pt>
              </c:strCache>
            </c:strRef>
          </c:cat>
          <c:val>
            <c:numRef>
              <c:f>'по местным к планерке'!$E$42:$E$50</c:f>
              <c:numCache>
                <c:formatCode>0.0</c:formatCode>
                <c:ptCount val="9"/>
                <c:pt idx="0">
                  <c:v>110.73601788318143</c:v>
                </c:pt>
                <c:pt idx="1">
                  <c:v>99.073694570420912</c:v>
                </c:pt>
                <c:pt idx="2">
                  <c:v>93.13573772786846</c:v>
                </c:pt>
                <c:pt idx="3">
                  <c:v>105.86765523972753</c:v>
                </c:pt>
                <c:pt idx="4">
                  <c:v>116.98167413913211</c:v>
                </c:pt>
                <c:pt idx="5">
                  <c:v>101.27719021173978</c:v>
                </c:pt>
                <c:pt idx="6">
                  <c:v>97.319883033669996</c:v>
                </c:pt>
                <c:pt idx="7">
                  <c:v>103.38627229790343</c:v>
                </c:pt>
                <c:pt idx="8">
                  <c:v>91.520646219164391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64B8-4F95-8817-AEC62D4AB8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85952688"/>
        <c:axId val="1485953520"/>
      </c:lineChart>
      <c:catAx>
        <c:axId val="148597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pPr>
            <a:endParaRPr lang="ru-RU"/>
          </a:p>
        </c:txPr>
        <c:crossAx val="1485974736"/>
        <c:crosses val="autoZero"/>
        <c:auto val="1"/>
        <c:lblAlgn val="ctr"/>
        <c:lblOffset val="100"/>
        <c:noMultiLvlLbl val="0"/>
      </c:catAx>
      <c:valAx>
        <c:axId val="1485974736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noFill/>
                <a:latin typeface="+mj-lt"/>
                <a:ea typeface="+mn-ea"/>
                <a:cs typeface="+mn-cs"/>
              </a:defRPr>
            </a:pPr>
            <a:endParaRPr lang="ru-RU"/>
          </a:p>
        </c:txPr>
        <c:crossAx val="1485972656"/>
        <c:crosses val="autoZero"/>
        <c:crossBetween val="between"/>
      </c:valAx>
      <c:valAx>
        <c:axId val="1485953520"/>
        <c:scaling>
          <c:orientation val="minMax"/>
          <c:max val="160"/>
          <c:min val="30"/>
        </c:scaling>
        <c:delete val="0"/>
        <c:axPos val="r"/>
        <c:numFmt formatCode="0.0" sourceLinked="1"/>
        <c:majorTickMark val="out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noFill/>
                <a:latin typeface="+mj-lt"/>
                <a:ea typeface="+mn-ea"/>
                <a:cs typeface="+mn-cs"/>
              </a:defRPr>
            </a:pPr>
            <a:endParaRPr lang="ru-RU"/>
          </a:p>
        </c:txPr>
        <c:crossAx val="1485952688"/>
        <c:crosses val="max"/>
        <c:crossBetween val="between"/>
      </c:valAx>
      <c:catAx>
        <c:axId val="14859526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859535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824988817237758E-2"/>
          <c:y val="0.93108430023477962"/>
          <c:w val="0.82566075589479648"/>
          <c:h val="5.60746104364015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bg1"/>
              </a:solidFill>
              <a:latin typeface="+mj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bg1"/>
          </a:solidFill>
          <a:latin typeface="+mj-lt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0.39419</cdr:x>
      <cdr:y>0.18533</cdr:y>
    </cdr:from>
    <cdr:to>
      <cdr:x>0.60047</cdr:x>
      <cdr:y>0.25144</cdr:y>
    </cdr:to>
    <cdr:sp macro="" textlink="">
      <cdr:nvSpPr>
        <cdr:cNvPr id="2" name="Стрелка: вправо 1">
          <a:extLst xmlns:a="http://schemas.openxmlformats.org/drawingml/2006/main">
            <a:ext uri="{FF2B5EF4-FFF2-40B4-BE49-F238E27FC236}">
              <a16:creationId xmlns:a16="http://schemas.microsoft.com/office/drawing/2014/main" id="{AFE4BFF3-93F5-4D45-B12F-1367193851AA}"/>
            </a:ext>
          </a:extLst>
        </cdr:cNvPr>
        <cdr:cNvSpPr/>
      </cdr:nvSpPr>
      <cdr:spPr>
        <a:xfrm xmlns:a="http://schemas.openxmlformats.org/drawingml/2006/main" rot="19589766">
          <a:off x="2592869" y="956126"/>
          <a:ext cx="1356865" cy="341073"/>
        </a:xfrm>
        <a:prstGeom xmlns:a="http://schemas.openxmlformats.org/drawingml/2006/main" prst="rightArrow">
          <a:avLst>
            <a:gd name="adj1" fmla="val 50000"/>
            <a:gd name="adj2" fmla="val 60526"/>
          </a:avLst>
        </a:prstGeom>
        <a:solidFill xmlns:a="http://schemas.openxmlformats.org/drawingml/2006/main">
          <a:srgbClr val="4495A2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400" b="1" dirty="0">
              <a:solidFill>
                <a:schemeClr val="bg1"/>
              </a:solidFill>
              <a:latin typeface="+mj-lt"/>
              <a:cs typeface="Arial" panose="020B0604020202020204" pitchFamily="34" charset="0"/>
            </a:rPr>
            <a:t>37 %</a:t>
          </a:r>
        </a:p>
        <a:p xmlns:a="http://schemas.openxmlformats.org/drawingml/2006/main">
          <a:pPr algn="ctr"/>
          <a:endParaRPr lang="ru-RU" sz="2400" dirty="0">
            <a:solidFill>
              <a:schemeClr val="bg1"/>
            </a:solidFill>
            <a:latin typeface="+mj-lt"/>
            <a:cs typeface="Arial" panose="020B0604020202020204" pitchFamily="34" charset="0"/>
          </a:endParaRPr>
        </a:p>
        <a:p xmlns:a="http://schemas.openxmlformats.org/drawingml/2006/main">
          <a:pPr algn="ctr"/>
          <a:endParaRPr lang="ru-RU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0.61347</cdr:x>
      <cdr:y>0.95298</cdr:y>
    </cdr:from>
    <cdr:to>
      <cdr:x>0.63512</cdr:x>
      <cdr:y>0.97651</cdr:y>
    </cdr:to>
    <cdr:grpSp>
      <cdr:nvGrpSpPr>
        <cdr:cNvPr id="6" name="Группа 5">
          <a:extLst xmlns:a="http://schemas.openxmlformats.org/drawingml/2006/main">
            <a:ext uri="{FF2B5EF4-FFF2-40B4-BE49-F238E27FC236}">
              <a16:creationId xmlns:a16="http://schemas.microsoft.com/office/drawing/2014/main" id="{AE2BC3FC-6171-4588-8607-2020EC019F4F}"/>
            </a:ext>
          </a:extLst>
        </cdr:cNvPr>
        <cdr:cNvGrpSpPr/>
      </cdr:nvGrpSpPr>
      <cdr:grpSpPr>
        <a:xfrm xmlns:a="http://schemas.openxmlformats.org/drawingml/2006/main">
          <a:off x="8579525" y="5332497"/>
          <a:ext cx="302781" cy="131664"/>
          <a:chOff x="8219440" y="5323097"/>
          <a:chExt cx="302895" cy="131637"/>
        </a:xfrm>
      </cdr:grpSpPr>
      <cdr:cxnSp macro="">
        <cdr:nvCxnSpPr>
          <cdr:cNvPr id="3" name="Прямая соединительная линия 2">
            <a:extLst xmlns:a="http://schemas.openxmlformats.org/drawingml/2006/main">
              <a:ext uri="{FF2B5EF4-FFF2-40B4-BE49-F238E27FC236}">
                <a16:creationId xmlns:a16="http://schemas.microsoft.com/office/drawing/2014/main" id="{9E4AEBFC-7CA9-42BC-A129-BB03CCCCE2AB}"/>
              </a:ext>
            </a:extLst>
          </cdr:cNvPr>
          <cdr:cNvCxnSpPr/>
        </cdr:nvCxnSpPr>
        <cdr:spPr>
          <a:xfrm xmlns:a="http://schemas.openxmlformats.org/drawingml/2006/main">
            <a:off x="8219440" y="5388916"/>
            <a:ext cx="302895" cy="0"/>
          </a:xfrm>
          <a:prstGeom xmlns:a="http://schemas.openxmlformats.org/drawingml/2006/main" prst="line">
            <a:avLst/>
          </a:prstGeom>
          <a:ln xmlns:a="http://schemas.openxmlformats.org/drawingml/2006/main" w="28575" cap="rnd">
            <a:solidFill>
              <a:srgbClr val="7CA655"/>
            </a:solidFill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sp macro="" textlink="">
        <cdr:nvSpPr>
          <cdr:cNvPr id="4" name="Овал 3">
            <a:extLst xmlns:a="http://schemas.openxmlformats.org/drawingml/2006/main">
              <a:ext uri="{FF2B5EF4-FFF2-40B4-BE49-F238E27FC236}">
                <a16:creationId xmlns:a16="http://schemas.microsoft.com/office/drawing/2014/main" id="{3B637E25-E76E-44A7-BC83-4B3B2DC2ACD6}"/>
              </a:ext>
            </a:extLst>
          </cdr:cNvPr>
          <cdr:cNvSpPr/>
        </cdr:nvSpPr>
        <cdr:spPr>
          <a:xfrm xmlns:a="http://schemas.openxmlformats.org/drawingml/2006/main">
            <a:off x="8312785" y="5323097"/>
            <a:ext cx="123825" cy="131637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7CA655"/>
          </a:solidFill>
          <a:ln xmlns:a="http://schemas.openxmlformats.org/drawingml/2006/main">
            <a:noFill/>
          </a:ln>
        </cdr:spPr>
        <cdr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vertOverflow="clip"/>
          <a:lstStyle xmlns:a="http://schemas.openxmlformats.org/drawingml/2006/main"/>
          <a:p xmlns:a="http://schemas.openxmlformats.org/drawingml/2006/main">
            <a:endParaRPr lang="ru-RU"/>
          </a:p>
        </cdr:txBody>
      </cdr: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E6D13E5-4CEC-3A4A-8E5D-AFCEE7512E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96A8B07-5413-4D77-95BF-775BA37A015B}" type="datetime1">
              <a:rPr lang="ru-RU" noProof="0" smtClean="0"/>
              <a:t>20.05.2025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9C7E07-3C67-C64C-8DA0-0404F630397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207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332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044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67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850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звание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18" name="Текст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столб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Полилиния 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32" name="Заголовок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Текст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5" name="Текст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7" name="Объект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8" name="Объект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Дата 1">
            <a:extLst>
              <a:ext uri="{FF2B5EF4-FFF2-40B4-BE49-F238E27FC236}">
                <a16:creationId xmlns:a16="http://schemas.microsoft.com/office/drawing/2014/main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7A984553-A6F7-48EB-8856-1E24313FFF56}" type="datetime4">
              <a:rPr lang="ru-RU" noProof="0" smtClean="0">
                <a:latin typeface="+mn-lt"/>
              </a:rPr>
              <a:t>20 мая 2025 г.</a:t>
            </a:fld>
            <a:endParaRPr lang="ru-RU" noProof="0" dirty="0">
              <a:latin typeface="+mn-lt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ru-RU" noProof="0" dirty="0"/>
              <a:t>Годовой обзор</a:t>
            </a:r>
            <a:endParaRPr lang="ru-RU" b="0" noProof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столб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Полилиния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32" name="Заголовок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Текст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ru-RU" noProof="0"/>
              <a:t>Образец текста</a:t>
            </a:r>
          </a:p>
        </p:txBody>
      </p:sp>
      <p:sp>
        <p:nvSpPr>
          <p:cNvPr id="27" name="Объект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0" name="Текст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ru-RU" noProof="0"/>
              <a:t>Образец текста</a:t>
            </a:r>
          </a:p>
        </p:txBody>
      </p:sp>
      <p:sp>
        <p:nvSpPr>
          <p:cNvPr id="21" name="Объект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Текст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ru-RU" noProof="0"/>
              <a:t>Образец текста</a:t>
            </a:r>
          </a:p>
        </p:txBody>
      </p:sp>
      <p:sp>
        <p:nvSpPr>
          <p:cNvPr id="24" name="Объект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Дата 1">
            <a:extLst>
              <a:ext uri="{FF2B5EF4-FFF2-40B4-BE49-F238E27FC236}">
                <a16:creationId xmlns:a16="http://schemas.microsoft.com/office/drawing/2014/main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26F26F23-C8C0-4EE8-B5C3-CA20E71F4584}" type="datetime4">
              <a:rPr lang="ru-RU" noProof="0" smtClean="0">
                <a:latin typeface="+mn-lt"/>
              </a:rPr>
              <a:t>20 мая 2025 г.</a:t>
            </a:fld>
            <a:endParaRPr lang="ru-RU" noProof="0" dirty="0">
              <a:latin typeface="+mn-lt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ru-RU" noProof="0" dirty="0"/>
              <a:t>Годовой обзор</a:t>
            </a:r>
            <a:endParaRPr lang="ru-RU" b="0" noProof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дка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Текст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Полилиния 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4" name="Текст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1" name="Текст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Текст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Текст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5" name="Текст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6" name="Текст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7" name="Текст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8" name="Текст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/>
          <a:p>
            <a:pPr rtl="0"/>
            <a:fld id="{1A20C08B-3B48-4773-80A1-C458F199FF21}" type="datetime4">
              <a:rPr lang="ru-RU" noProof="0" smtClean="0">
                <a:latin typeface="+mn-lt"/>
              </a:rPr>
              <a:t>20 мая 2025 г.</a:t>
            </a:fld>
            <a:endParaRPr lang="ru-RU" noProof="0" dirty="0">
              <a:latin typeface="+mn-lt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Годовой обзор</a:t>
            </a:r>
            <a:endParaRPr lang="ru-RU" b="0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асибо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Текст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rtlCol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 rtlCol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Рисунок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Полилиния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вест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Автофигура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" name="Полилиния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" name="Полилиния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Текст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екст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Текст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Текст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Текст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Текст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5" name="Текст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Текст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8" name="Текст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/>
          <a:p>
            <a:pPr rtl="0"/>
            <a:fld id="{02A7D674-8D44-425B-8E50-A3A77576FE89}" type="datetime4">
              <a:rPr lang="ru-RU" noProof="0" smtClean="0">
                <a:latin typeface="+mn-lt"/>
              </a:rPr>
              <a:t>20 мая 2025 г.</a:t>
            </a:fld>
            <a:endParaRPr lang="ru-RU" noProof="0" dirty="0">
              <a:latin typeface="+mn-lt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Годовой обзор</a:t>
            </a:r>
            <a:endParaRPr lang="ru-RU" b="0" noProof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9306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вед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Полилиния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14" name="Рисунок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Текст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2806290F-BA92-4A78-92C0-2990469DF00F}" type="datetime4">
              <a:rPr lang="ru-RU" noProof="0" smtClean="0">
                <a:latin typeface="+mn-lt"/>
              </a:rPr>
              <a:t>20 мая 2025 г.</a:t>
            </a:fld>
            <a:endParaRPr lang="ru-RU" noProof="0" dirty="0">
              <a:latin typeface="+mn-lt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ru-RU" noProof="0" dirty="0"/>
              <a:t>Годовой обзор</a:t>
            </a:r>
            <a:endParaRPr lang="ru-RU" b="0" noProof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рерыв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Рисунок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Полилиния 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788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иаграмма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Вставка диаграммы</a:t>
            </a:r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Щелкните, чтобы изменить </a:t>
            </a:r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0C55B463-854B-4194-9B46-BF41E73CB25D}" type="datetime4">
              <a:rPr lang="ru-RU" noProof="0" smtClean="0">
                <a:latin typeface="+mn-lt"/>
              </a:rPr>
              <a:t>20 мая 2025 г.</a:t>
            </a:fld>
            <a:endParaRPr lang="ru-RU" noProof="0">
              <a:latin typeface="+mn-lt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Годовой обзор</a:t>
            </a:r>
            <a:endParaRPr lang="ru-RU" b="0" noProof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Щелкните, чтобы изменить </a:t>
            </a:r>
          </a:p>
        </p:txBody>
      </p:sp>
      <p:sp>
        <p:nvSpPr>
          <p:cNvPr id="9" name="Таблица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 rtlCol="0"/>
          <a:lstStyle/>
          <a:p>
            <a:pPr rtl="0"/>
            <a:r>
              <a:rPr lang="ru-RU" noProof="0"/>
              <a:t>Вставка таблицы</a:t>
            </a:r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/>
          <a:p>
            <a:pPr rtl="0"/>
            <a:fld id="{FD47D572-75D7-48A9-A900-FC9E28CC8EAF}" type="datetime4">
              <a:rPr lang="ru-RU" noProof="0" smtClean="0">
                <a:latin typeface="+mn-lt"/>
              </a:rPr>
              <a:t>20 мая 2025 г.</a:t>
            </a:fld>
            <a:endParaRPr lang="ru-RU" noProof="0">
              <a:latin typeface="+mn-lt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Годовой обзор</a:t>
            </a:r>
            <a:endParaRPr lang="ru-RU" b="0" noProof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0" name="Надпись 9">
            <a:extLst>
              <a:ext uri="{FF2B5EF4-FFF2-40B4-BE49-F238E27FC236}">
                <a16:creationId xmlns:a16="http://schemas.microsoft.com/office/drawing/2014/main" id="{E902327D-DBD4-7A4E-ABF2-A946A559A8AD}"/>
              </a:ext>
            </a:extLst>
          </p:cNvPr>
          <p:cNvSpPr txBox="1"/>
          <p:nvPr userDrawn="1"/>
        </p:nvSpPr>
        <p:spPr>
          <a:xfrm>
            <a:off x="699948" y="-83606"/>
            <a:ext cx="15893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u-RU" sz="20000" b="1" noProof="0" dirty="0">
                <a:solidFill>
                  <a:schemeClr val="bg1"/>
                </a:solidFill>
              </a:rPr>
              <a:t>«</a:t>
            </a:r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Автофигура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" name="Полилиния 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Полилиния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" name="Полилиния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манд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Полилиния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38" name="Рисунок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61" name="Заголовок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Рисунок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72" name="Текст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3" name="Текст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4" name="Текст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5" name="Текст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6" name="Текст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7" name="Текст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8" name="Текст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79" name="Текст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Автофигура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66" name="Рисунок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69" name="Рисунок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 rtlCol="0"/>
          <a:lstStyle/>
          <a:p>
            <a:pPr rtl="0"/>
            <a:fld id="{3F186DF9-219D-4BBD-B401-3014ED801DF3}" type="datetime4">
              <a:rPr lang="ru-RU" noProof="0" smtClean="0">
                <a:latin typeface="+mn-lt"/>
              </a:rPr>
              <a:t>20 мая 2025 г.</a:t>
            </a:fld>
            <a:endParaRPr lang="ru-RU" noProof="0" dirty="0">
              <a:latin typeface="+mn-lt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Годовой обзор</a:t>
            </a:r>
            <a:endParaRPr lang="ru-RU" b="0" noProof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ременная шкала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Щелкните, чтобы изменить </a:t>
            </a:r>
          </a:p>
        </p:txBody>
      </p:sp>
      <p:sp>
        <p:nvSpPr>
          <p:cNvPr id="96" name="Текст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sp>
        <p:nvSpPr>
          <p:cNvPr id="97" name="Текст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sp>
        <p:nvSpPr>
          <p:cNvPr id="102" name="Текст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sp>
        <p:nvSpPr>
          <p:cNvPr id="103" name="Текст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ru-RU" noProof="0"/>
              <a:t>Щелкните, чтобы изменить </a:t>
            </a:r>
          </a:p>
        </p:txBody>
      </p:sp>
      <p:sp>
        <p:nvSpPr>
          <p:cNvPr id="106" name="Текст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sp>
        <p:nvSpPr>
          <p:cNvPr id="107" name="Текст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ru-RU" noProof="0"/>
              <a:t>Щелкните, чтобы изменить </a:t>
            </a:r>
          </a:p>
        </p:txBody>
      </p:sp>
      <p:sp>
        <p:nvSpPr>
          <p:cNvPr id="108" name="Текст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sp>
        <p:nvSpPr>
          <p:cNvPr id="109" name="Текст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 rtlCol="0"/>
          <a:lstStyle/>
          <a:p>
            <a:pPr rtl="0"/>
            <a:fld id="{55C42BAF-CD1F-4C5E-BB69-89E69EC6C758}" type="datetime4">
              <a:rPr lang="ru-RU" noProof="0" smtClean="0">
                <a:latin typeface="+mn-lt"/>
              </a:rPr>
              <a:t>20 мая 2025 г.</a:t>
            </a:fld>
            <a:endParaRPr lang="ru-RU" noProof="0">
              <a:latin typeface="+mn-lt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 rtlCol="0"/>
          <a:lstStyle/>
          <a:p>
            <a:pPr rtl="0"/>
            <a:r>
              <a:rPr lang="ru-RU" noProof="0"/>
              <a:t>Годовой обзор</a:t>
            </a:r>
            <a:endParaRPr lang="ru-RU" b="0" noProof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0" name="Дата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8DDC5DBC-5AC9-4B00-9077-59D782F35A50}" type="datetime4">
              <a:rPr lang="ru-RU" noProof="0" smtClean="0">
                <a:latin typeface="+mn-lt"/>
              </a:rPr>
              <a:t>20 мая 2025 г.</a:t>
            </a:fld>
            <a:endParaRPr lang="ru-RU" noProof="0">
              <a:latin typeface="+mn-lt"/>
            </a:endParaRPr>
          </a:p>
        </p:txBody>
      </p:sp>
      <p:sp>
        <p:nvSpPr>
          <p:cNvPr id="31" name="Нижний колонтитул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Годовой обзор</a:t>
            </a:r>
            <a:endParaRPr lang="ru-RU" b="0" noProof="0"/>
          </a:p>
        </p:txBody>
      </p:sp>
      <p:sp>
        <p:nvSpPr>
          <p:cNvPr id="32" name="Номер слайда 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3" r:id="rId2"/>
    <p:sldLayoutId id="2147483671" r:id="rId3"/>
    <p:sldLayoutId id="2147483672" r:id="rId4"/>
    <p:sldLayoutId id="2147483673" r:id="rId5"/>
    <p:sldLayoutId id="2147483684" r:id="rId6"/>
    <p:sldLayoutId id="2147483675" r:id="rId7"/>
    <p:sldLayoutId id="2147483676" r:id="rId8"/>
    <p:sldLayoutId id="2147483677" r:id="rId9"/>
    <p:sldLayoutId id="2147483685" r:id="rId10"/>
    <p:sldLayoutId id="2147483688" r:id="rId11"/>
    <p:sldLayoutId id="2147483692" r:id="rId12"/>
    <p:sldLayoutId id="214748368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0" y="843280"/>
            <a:ext cx="6829618" cy="3495040"/>
          </a:xfrm>
          <a:solidFill>
            <a:schemeClr val="tx1"/>
          </a:solidFill>
        </p:spPr>
        <p:txBody>
          <a:bodyPr rtlCol="0" anchor="t" anchorCtr="0"/>
          <a:lstStyle/>
          <a:p>
            <a:pPr rtl="0"/>
            <a:r>
              <a:rPr lang="ru-RU" sz="4800" dirty="0">
                <a:solidFill>
                  <a:srgbClr val="7CA655"/>
                </a:solidFill>
              </a:rPr>
              <a:t>Исполнение доходной части бюджета за январь 2024 года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F2DFBDD-4124-46EE-98A7-8FDCD2C2EEC2}"/>
              </a:ext>
            </a:extLst>
          </p:cNvPr>
          <p:cNvSpPr/>
          <p:nvPr/>
        </p:nvSpPr>
        <p:spPr>
          <a:xfrm>
            <a:off x="8908868" y="4150982"/>
            <a:ext cx="2840355" cy="99734"/>
          </a:xfrm>
          <a:prstGeom prst="rect">
            <a:avLst/>
          </a:prstGeom>
          <a:solidFill>
            <a:srgbClr val="F9D448"/>
          </a:solidFill>
          <a:ln>
            <a:solidFill>
              <a:srgbClr val="F9D44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9D448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3BBFE3-01C4-4767-A87F-4F94A17FE830}"/>
              </a:ext>
            </a:extLst>
          </p:cNvPr>
          <p:cNvSpPr txBox="1"/>
          <p:nvPr/>
        </p:nvSpPr>
        <p:spPr>
          <a:xfrm>
            <a:off x="5860868" y="5867791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4000" b="1" dirty="0">
                <a:solidFill>
                  <a:srgbClr val="4495A2"/>
                </a:solidFill>
              </a:rPr>
              <a:t>НОВОКУБАНСКИЙ РАЙОН</a:t>
            </a:r>
            <a:endParaRPr lang="ru-RU" sz="4000" dirty="0">
              <a:solidFill>
                <a:srgbClr val="4495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95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54756-A790-C845-A85F-35391529E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466"/>
            <a:ext cx="7646126" cy="1217890"/>
          </a:xfrm>
          <a:solidFill>
            <a:srgbClr val="4495A2"/>
          </a:solidFill>
        </p:spPr>
        <p:txBody>
          <a:bodyPr rtlCol="0">
            <a:normAutofit fontScale="90000"/>
          </a:bodyPr>
          <a:lstStyle/>
          <a:p>
            <a:pPr algn="ctr" rtl="0"/>
            <a:r>
              <a:rPr lang="ru-RU" sz="3000" b="1" dirty="0">
                <a:solidFill>
                  <a:schemeClr val="tx1"/>
                </a:solidFill>
              </a:rPr>
              <a:t>Консолидированный краевой бюджет </a:t>
            </a:r>
            <a:br>
              <a:rPr lang="ru-RU" sz="3000" b="1" dirty="0">
                <a:solidFill>
                  <a:schemeClr val="tx1"/>
                </a:solidFill>
              </a:rPr>
            </a:br>
            <a:r>
              <a:rPr lang="ru-RU" sz="3000" b="1" dirty="0">
                <a:solidFill>
                  <a:schemeClr val="tx1"/>
                </a:solidFill>
              </a:rPr>
              <a:t>по Новокубанскому району </a:t>
            </a:r>
            <a:br>
              <a:rPr lang="ru-RU" sz="3000" b="1" dirty="0">
                <a:solidFill>
                  <a:schemeClr val="tx1"/>
                </a:solidFill>
              </a:rPr>
            </a:br>
            <a:r>
              <a:rPr lang="ru-RU" sz="3000" b="1" dirty="0">
                <a:solidFill>
                  <a:schemeClr val="tx1"/>
                </a:solidFill>
              </a:rPr>
              <a:t>за январь 2024 года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C0015C52-08ED-464E-B7E8-24892D9C13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>
            <a:normAutofit fontScale="92500" lnSpcReduction="10000"/>
          </a:bodyPr>
          <a:lstStyle/>
          <a:p>
            <a:pPr rtl="0"/>
            <a:r>
              <a:rPr lang="ru-RU"/>
              <a:t>02. Результаты за </a:t>
            </a:r>
            <a:br>
              <a:rPr lang="ru-RU"/>
            </a:br>
            <a:r>
              <a:rPr lang="ru-RU"/>
              <a:t>прошлый год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979C7D4-91CF-6443-91D5-65DC860B407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>
            <a:normAutofit fontScale="40000" lnSpcReduction="20000"/>
          </a:bodyPr>
          <a:lstStyle/>
          <a:p>
            <a:pPr rtl="0"/>
            <a:r>
              <a:rPr lang="ru-RU"/>
              <a:t>Lorem ipsum dolor sit amet, consectetuer adipiscing elit, sed diam nonummy nibh.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B32B0C1D-C221-7C47-B7D6-77E7BDB4174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rtlCol="0">
            <a:normAutofit/>
          </a:bodyPr>
          <a:lstStyle/>
          <a:p>
            <a:pPr rtl="0"/>
            <a:r>
              <a:rPr lang="ru-RU"/>
              <a:t>03. Наша команда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3E1C152D-1AA6-9242-B5C9-B06EEE4F966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rtlCol="0">
            <a:normAutofit fontScale="40000" lnSpcReduction="20000"/>
          </a:bodyPr>
          <a:lstStyle/>
          <a:p>
            <a:pPr rtl="0"/>
            <a:r>
              <a:rPr lang="ru-RU"/>
              <a:t>Lorem ipsum dolor sit amet, consectetuer adipiscing elit, sed diam nonummy nibh.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69BD3932-D1D0-1045-BD96-8B26F11B85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rtlCol="0">
            <a:normAutofit/>
          </a:bodyPr>
          <a:lstStyle/>
          <a:p>
            <a:pPr rtl="0"/>
            <a:r>
              <a:rPr lang="ru-RU"/>
              <a:t>04. Что дальше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38FB4732-AB07-C54D-AF44-F8ADB6D2B8B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rtlCol="0">
            <a:normAutofit fontScale="40000" lnSpcReduction="20000"/>
          </a:bodyPr>
          <a:lstStyle/>
          <a:p>
            <a:pPr rtl="0"/>
            <a:r>
              <a:rPr lang="ru-RU"/>
              <a:t>Lorem ipsum dolor sit amet, consectetuer adipiscing elit, sed diam nonummy nibh.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E1E919EE-AFC7-46E3-9651-F13D80C4A3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691BC7E3-356D-4FA4-A6DA-8C2E63BDF6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2" name="Текст 21">
            <a:extLst>
              <a:ext uri="{FF2B5EF4-FFF2-40B4-BE49-F238E27FC236}">
                <a16:creationId xmlns:a16="http://schemas.microsoft.com/office/drawing/2014/main" id="{89F9F4CF-56DD-4BD1-9A24-C3A8E18628C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Текст 23">
            <a:extLst>
              <a:ext uri="{FF2B5EF4-FFF2-40B4-BE49-F238E27FC236}">
                <a16:creationId xmlns:a16="http://schemas.microsoft.com/office/drawing/2014/main" id="{B5D52B2C-95A1-42FA-8BED-3C349C41948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4ECFBE41-550A-4487-9583-62C0E9C689B4}"/>
              </a:ext>
            </a:extLst>
          </p:cNvPr>
          <p:cNvSpPr/>
          <p:nvPr/>
        </p:nvSpPr>
        <p:spPr>
          <a:xfrm>
            <a:off x="830317" y="1726701"/>
            <a:ext cx="5265683" cy="462154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63C1812C-F64D-41C9-9B25-C2E925D33ACC}"/>
              </a:ext>
            </a:extLst>
          </p:cNvPr>
          <p:cNvSpPr/>
          <p:nvPr/>
        </p:nvSpPr>
        <p:spPr>
          <a:xfrm>
            <a:off x="6218183" y="3941379"/>
            <a:ext cx="2974840" cy="256116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Диаграмма 27">
            <a:extLst>
              <a:ext uri="{FF2B5EF4-FFF2-40B4-BE49-F238E27FC236}">
                <a16:creationId xmlns:a16="http://schemas.microsoft.com/office/drawing/2014/main" id="{00B14A1C-F8EF-4FAC-AB2E-A84416D0B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1532798"/>
              </p:ext>
            </p:extLst>
          </p:nvPr>
        </p:nvGraphicFramePr>
        <p:xfrm>
          <a:off x="0" y="1608082"/>
          <a:ext cx="6641690" cy="5249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AF2F2E16-66DB-40AB-A490-79C39E22A0A6}"/>
              </a:ext>
            </a:extLst>
          </p:cNvPr>
          <p:cNvSpPr txBox="1">
            <a:spLocks/>
          </p:cNvSpPr>
          <p:nvPr/>
        </p:nvSpPr>
        <p:spPr>
          <a:xfrm>
            <a:off x="6458765" y="3169069"/>
            <a:ext cx="5468516" cy="3179179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5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b="0" dirty="0"/>
              <a:t>В краевом рейтинге:</a:t>
            </a:r>
            <a:br>
              <a:rPr lang="ru-RU" sz="2400" b="0" dirty="0"/>
            </a:br>
            <a:br>
              <a:rPr lang="ru-RU" sz="2400" b="0" dirty="0"/>
            </a:br>
            <a:r>
              <a:rPr lang="ru-RU" sz="2400" b="0" dirty="0"/>
              <a:t>29-е место по темпам роста доходов консолидированного краевого бюджета</a:t>
            </a:r>
            <a:br>
              <a:rPr lang="ru-RU" sz="2400" b="0" dirty="0"/>
            </a:br>
            <a:br>
              <a:rPr lang="ru-RU" sz="2400" b="0" dirty="0"/>
            </a:br>
            <a:r>
              <a:rPr lang="ru-RU" sz="2400" b="0" dirty="0"/>
              <a:t>24-е место по росту доходов районного бюджета</a:t>
            </a:r>
            <a:br>
              <a:rPr lang="ru-RU" sz="2400" b="0" dirty="0"/>
            </a:br>
            <a:endParaRPr lang="ru-RU" sz="2400" b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0FCB29-AA36-4ED0-A9A8-82DE44EA0E00}"/>
              </a:ext>
            </a:extLst>
          </p:cNvPr>
          <p:cNvSpPr txBox="1"/>
          <p:nvPr/>
        </p:nvSpPr>
        <p:spPr>
          <a:xfrm>
            <a:off x="210207" y="1790655"/>
            <a:ext cx="11690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chemeClr val="bg1"/>
                </a:solidFill>
                <a:latin typeface="+mj-lt"/>
              </a:rPr>
              <a:t>млн.руб</a:t>
            </a:r>
            <a:r>
              <a:rPr lang="ru-RU" sz="2000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860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4ECFBE41-550A-4487-9583-62C0E9C689B4}"/>
              </a:ext>
            </a:extLst>
          </p:cNvPr>
          <p:cNvSpPr/>
          <p:nvPr/>
        </p:nvSpPr>
        <p:spPr>
          <a:xfrm>
            <a:off x="427141" y="1041722"/>
            <a:ext cx="2084565" cy="188667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54756-A790-C845-A85F-35391529E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141" y="213858"/>
            <a:ext cx="7132320" cy="1512260"/>
          </a:xfrm>
        </p:spPr>
        <p:txBody>
          <a:bodyPr rtlCol="0">
            <a:normAutofit/>
          </a:bodyPr>
          <a:lstStyle/>
          <a:p>
            <a:pPr rtl="0"/>
            <a:endParaRPr lang="ru-RU" dirty="0"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DACD566-B934-4A7D-8649-3DB01E551DB6}"/>
              </a:ext>
            </a:extLst>
          </p:cNvPr>
          <p:cNvSpPr txBox="1"/>
          <p:nvPr/>
        </p:nvSpPr>
        <p:spPr>
          <a:xfrm>
            <a:off x="283983" y="1785003"/>
            <a:ext cx="11690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chemeClr val="bg1"/>
                </a:solidFill>
                <a:latin typeface="+mj-lt"/>
              </a:rPr>
              <a:t>млн.руб</a:t>
            </a:r>
            <a:r>
              <a:rPr lang="ru-RU" sz="2000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E496A0A4-1971-4BC5-B92B-0331D6ECFF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0727776"/>
              </p:ext>
            </p:extLst>
          </p:nvPr>
        </p:nvGraphicFramePr>
        <p:xfrm>
          <a:off x="1186807" y="1731120"/>
          <a:ext cx="5923907" cy="4753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Стрелка: вправо 18">
            <a:extLst>
              <a:ext uri="{FF2B5EF4-FFF2-40B4-BE49-F238E27FC236}">
                <a16:creationId xmlns:a16="http://schemas.microsoft.com/office/drawing/2014/main" id="{FB75FF8D-2F5B-436B-853C-0F5444FF3B60}"/>
              </a:ext>
            </a:extLst>
          </p:cNvPr>
          <p:cNvSpPr/>
          <p:nvPr/>
        </p:nvSpPr>
        <p:spPr>
          <a:xfrm rot="19291252">
            <a:off x="3463736" y="2693372"/>
            <a:ext cx="1370048" cy="347072"/>
          </a:xfrm>
          <a:prstGeom prst="rightArrow">
            <a:avLst>
              <a:gd name="adj1" fmla="val 50000"/>
              <a:gd name="adj2" fmla="val 60526"/>
            </a:avLst>
          </a:prstGeom>
          <a:solidFill>
            <a:srgbClr val="4495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50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</a:p>
          <a:p>
            <a:pPr algn="ctr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8223498B-9AA5-41A1-B2A5-061F29F1D0E7}"/>
              </a:ext>
            </a:extLst>
          </p:cNvPr>
          <p:cNvGrpSpPr/>
          <p:nvPr/>
        </p:nvGrpSpPr>
        <p:grpSpPr>
          <a:xfrm>
            <a:off x="6783563" y="3316146"/>
            <a:ext cx="3658014" cy="2823744"/>
            <a:chOff x="6902272" y="3443468"/>
            <a:chExt cx="5289728" cy="2823744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4D66426-80AA-491B-8BC1-96EAD50222D9}"/>
                </a:ext>
              </a:extLst>
            </p:cNvPr>
            <p:cNvSpPr txBox="1"/>
            <p:nvPr/>
          </p:nvSpPr>
          <p:spPr>
            <a:xfrm>
              <a:off x="7110714" y="4259122"/>
              <a:ext cx="36228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>
                  <a:solidFill>
                    <a:schemeClr val="bg1"/>
                  </a:solidFill>
                  <a:latin typeface="+mj-lt"/>
                </a:rPr>
                <a:t>НДФЛ – 107,2%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596D85B-F6C7-486E-A592-B4082E652B2E}"/>
                </a:ext>
              </a:extLst>
            </p:cNvPr>
            <p:cNvSpPr txBox="1"/>
            <p:nvPr/>
          </p:nvSpPr>
          <p:spPr>
            <a:xfrm>
              <a:off x="7110714" y="5048922"/>
              <a:ext cx="36228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>
                  <a:solidFill>
                    <a:schemeClr val="bg1"/>
                  </a:solidFill>
                  <a:latin typeface="+mj-lt"/>
                </a:rPr>
                <a:t>УСН – 128,5%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556D5B1-1C64-43CD-868F-F30BAA533A88}"/>
                </a:ext>
              </a:extLst>
            </p:cNvPr>
            <p:cNvSpPr txBox="1"/>
            <p:nvPr/>
          </p:nvSpPr>
          <p:spPr>
            <a:xfrm>
              <a:off x="7110714" y="5838722"/>
              <a:ext cx="50812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>
                  <a:solidFill>
                    <a:schemeClr val="bg1"/>
                  </a:solidFill>
                  <a:latin typeface="+mj-lt"/>
                </a:rPr>
                <a:t>Аренда земли – в 5 раз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0292D01-1B94-4F08-8D51-FF4A56D0C57C}"/>
                </a:ext>
              </a:extLst>
            </p:cNvPr>
            <p:cNvSpPr txBox="1"/>
            <p:nvPr/>
          </p:nvSpPr>
          <p:spPr>
            <a:xfrm>
              <a:off x="7110714" y="3443468"/>
              <a:ext cx="36228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>
                  <a:solidFill>
                    <a:schemeClr val="bg1"/>
                  </a:solidFill>
                  <a:latin typeface="+mj-lt"/>
                </a:rPr>
                <a:t>Динамика:</a:t>
              </a:r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9A53470D-F344-4978-B8DE-0971C0B229C0}"/>
                </a:ext>
              </a:extLst>
            </p:cNvPr>
            <p:cNvSpPr/>
            <p:nvPr/>
          </p:nvSpPr>
          <p:spPr>
            <a:xfrm>
              <a:off x="6902273" y="4480545"/>
              <a:ext cx="208441" cy="203483"/>
            </a:xfrm>
            <a:prstGeom prst="rect">
              <a:avLst/>
            </a:prstGeom>
            <a:solidFill>
              <a:srgbClr val="F9D4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/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22E304E8-77FC-47FF-BF4D-EA124C581A93}"/>
                </a:ext>
              </a:extLst>
            </p:cNvPr>
            <p:cNvSpPr/>
            <p:nvPr/>
          </p:nvSpPr>
          <p:spPr>
            <a:xfrm>
              <a:off x="6902273" y="5273929"/>
              <a:ext cx="208441" cy="203483"/>
            </a:xfrm>
            <a:prstGeom prst="rect">
              <a:avLst/>
            </a:prstGeom>
            <a:solidFill>
              <a:srgbClr val="F9D4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/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CEB3CB2E-F4DF-483E-8328-1C86001FF27E}"/>
                </a:ext>
              </a:extLst>
            </p:cNvPr>
            <p:cNvSpPr/>
            <p:nvPr/>
          </p:nvSpPr>
          <p:spPr>
            <a:xfrm>
              <a:off x="6902272" y="6063729"/>
              <a:ext cx="208441" cy="203483"/>
            </a:xfrm>
            <a:prstGeom prst="rect">
              <a:avLst/>
            </a:prstGeom>
            <a:solidFill>
              <a:srgbClr val="F9D4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21D664AB-54DD-403B-8315-85A4691FCC5D}"/>
              </a:ext>
            </a:extLst>
          </p:cNvPr>
          <p:cNvSpPr txBox="1">
            <a:spLocks/>
          </p:cNvSpPr>
          <p:nvPr/>
        </p:nvSpPr>
        <p:spPr>
          <a:xfrm>
            <a:off x="0" y="-12466"/>
            <a:ext cx="7646126" cy="1217890"/>
          </a:xfrm>
          <a:prstGeom prst="rect">
            <a:avLst/>
          </a:prstGeom>
          <a:solidFill>
            <a:srgbClr val="4495A2"/>
          </a:solidFill>
          <a:ln>
            <a:noFill/>
          </a:ln>
        </p:spPr>
        <p:txBody>
          <a:bodyPr vert="horz" lIns="0" tIns="0" rIns="0" bIns="0" rtlCol="0" anchor="t" anchorCtr="0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i="0" kern="1200" spc="100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000" b="1" dirty="0">
                <a:solidFill>
                  <a:schemeClr val="tx1"/>
                </a:solidFill>
              </a:rPr>
              <a:t>Районный бюджет </a:t>
            </a:r>
          </a:p>
          <a:p>
            <a:pPr algn="ctr"/>
            <a:r>
              <a:rPr lang="ru-RU" sz="3000" b="1" dirty="0">
                <a:solidFill>
                  <a:schemeClr val="tx1"/>
                </a:solidFill>
              </a:rPr>
              <a:t>за январь 2024 года</a:t>
            </a:r>
            <a:endParaRPr lang="ru-RU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479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122DF8-59D4-D94D-8ED9-F2F319899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78501" cy="876300"/>
          </a:xfrm>
          <a:solidFill>
            <a:srgbClr val="F9D448"/>
          </a:solidFill>
        </p:spPr>
        <p:txBody>
          <a:bodyPr rtlCol="0">
            <a:normAutofit/>
          </a:bodyPr>
          <a:lstStyle/>
          <a:p>
            <a:pPr algn="ctr"/>
            <a:r>
              <a:rPr lang="ru-RU" sz="2800" b="1" dirty="0"/>
              <a:t>Исполнение доходной части бюджетов поселений </a:t>
            </a:r>
            <a:br>
              <a:rPr lang="ru-RU" sz="2800" b="1" dirty="0"/>
            </a:br>
            <a:r>
              <a:rPr lang="ru-RU" sz="2800" b="1" dirty="0"/>
              <a:t>за январь 2024 года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:a16="http://schemas.microsoft.com/office/drawing/2014/main" id="{803A1E73-C790-447A-974F-B3ADB50149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r>
              <a:rPr lang="ru-RU"/>
              <a:t>Дела компании идут хорошо</a:t>
            </a:r>
          </a:p>
        </p:txBody>
      </p:sp>
      <p:sp>
        <p:nvSpPr>
          <p:cNvPr id="44" name="Текст 43">
            <a:extLst>
              <a:ext uri="{FF2B5EF4-FFF2-40B4-BE49-F238E27FC236}">
                <a16:creationId xmlns:a16="http://schemas.microsoft.com/office/drawing/2014/main" id="{906E4DF9-127F-4650-8BAA-2521A37885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r>
              <a:rPr lang="ru-RU"/>
              <a:t>В прошлом квартале прибыль выросла на 3 %</a:t>
            </a:r>
          </a:p>
        </p:txBody>
      </p:sp>
      <p:sp>
        <p:nvSpPr>
          <p:cNvPr id="47" name="Текст 46">
            <a:extLst>
              <a:ext uri="{FF2B5EF4-FFF2-40B4-BE49-F238E27FC236}">
                <a16:creationId xmlns:a16="http://schemas.microsoft.com/office/drawing/2014/main" id="{DDA232CE-EB44-41DD-920C-AEDD5C33D2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r>
              <a:rPr lang="ru-RU"/>
              <a:t>Мы выполняем свою работу</a:t>
            </a:r>
          </a:p>
        </p:txBody>
      </p:sp>
      <p:sp>
        <p:nvSpPr>
          <p:cNvPr id="46" name="Текст 45">
            <a:extLst>
              <a:ext uri="{FF2B5EF4-FFF2-40B4-BE49-F238E27FC236}">
                <a16:creationId xmlns:a16="http://schemas.microsoft.com/office/drawing/2014/main" id="{A09D80D2-95FB-43C6-96F8-7EF7737C28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ru-RU"/>
              <a:t>Мы завершили проект консолидации</a:t>
            </a:r>
          </a:p>
        </p:txBody>
      </p:sp>
      <p:sp>
        <p:nvSpPr>
          <p:cNvPr id="49" name="Текст 48">
            <a:extLst>
              <a:ext uri="{FF2B5EF4-FFF2-40B4-BE49-F238E27FC236}">
                <a16:creationId xmlns:a16="http://schemas.microsoft.com/office/drawing/2014/main" id="{ED796758-F31D-4250-A439-D6DE9523C88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ru-RU"/>
              <a:t>Мы реализуем желания клиентов</a:t>
            </a:r>
          </a:p>
        </p:txBody>
      </p:sp>
      <p:sp>
        <p:nvSpPr>
          <p:cNvPr id="48" name="Текст 47">
            <a:extLst>
              <a:ext uri="{FF2B5EF4-FFF2-40B4-BE49-F238E27FC236}">
                <a16:creationId xmlns:a16="http://schemas.microsoft.com/office/drawing/2014/main" id="{CEBFC0C0-C506-47F0-AE21-8A46DB8664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ru-RU"/>
              <a:t>В прошлом году мы поддержали тысячи клиентов и</a:t>
            </a:r>
          </a:p>
          <a:p>
            <a:pPr rtl="0"/>
            <a:r>
              <a:rPr lang="ru-RU"/>
              <a:t>продали 60 000 единиц</a:t>
            </a:r>
          </a:p>
        </p:txBody>
      </p:sp>
      <p:sp>
        <p:nvSpPr>
          <p:cNvPr id="51" name="Текст 50">
            <a:extLst>
              <a:ext uri="{FF2B5EF4-FFF2-40B4-BE49-F238E27FC236}">
                <a16:creationId xmlns:a16="http://schemas.microsoft.com/office/drawing/2014/main" id="{D582AC9C-B267-4C04-9E50-051DE433538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r>
              <a:rPr lang="ru-RU"/>
              <a:t>Наши клиенты возвращаются к нам</a:t>
            </a:r>
          </a:p>
        </p:txBody>
      </p:sp>
      <p:sp>
        <p:nvSpPr>
          <p:cNvPr id="50" name="Текст 49">
            <a:extLst>
              <a:ext uri="{FF2B5EF4-FFF2-40B4-BE49-F238E27FC236}">
                <a16:creationId xmlns:a16="http://schemas.microsoft.com/office/drawing/2014/main" id="{C60A09F8-DA84-487F-81AC-337BE4A9F3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r>
              <a:rPr lang="ru-RU"/>
              <a:t>Мы повысили лояльность клиентов на 4 %</a:t>
            </a:r>
          </a:p>
        </p:txBody>
      </p:sp>
      <p:sp>
        <p:nvSpPr>
          <p:cNvPr id="53" name="Текст 52">
            <a:extLst>
              <a:ext uri="{FF2B5EF4-FFF2-40B4-BE49-F238E27FC236}">
                <a16:creationId xmlns:a16="http://schemas.microsoft.com/office/drawing/2014/main" id="{A1B673DD-4FEC-4191-8446-77B89805F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ru-RU"/>
              <a:t>Мы лидеры</a:t>
            </a:r>
          </a:p>
        </p:txBody>
      </p:sp>
      <p:sp>
        <p:nvSpPr>
          <p:cNvPr id="52" name="Текст 51">
            <a:extLst>
              <a:ext uri="{FF2B5EF4-FFF2-40B4-BE49-F238E27FC236}">
                <a16:creationId xmlns:a16="http://schemas.microsoft.com/office/drawing/2014/main" id="{1E84004F-53E7-47E5-A493-1980475C42D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r>
              <a:rPr lang="ru-RU"/>
              <a:t>Мы ведущие лидеры отрасли повсеместно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B744071-0CE2-7746-9315-22EC28A0F462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ru-RU" smtClean="0"/>
              <a:pPr rtl="0"/>
              <a:t>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29E91F3-E1A0-DB4A-8CD8-D9D1AB0FFB40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ru-RU"/>
              <a:t>Годовой обзор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5B7634-ADBA-124F-B8CA-431F07F18D44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2992120" y="6332220"/>
            <a:ext cx="1313180" cy="247651"/>
          </a:xfrm>
        </p:spPr>
        <p:txBody>
          <a:bodyPr rtlCol="0"/>
          <a:lstStyle/>
          <a:p>
            <a:pPr rtl="0"/>
            <a:fld id="{EFF35C0A-4FF4-474E-A80D-F14A9AAC38E5}" type="datetime4">
              <a:rPr lang="ru-RU" smtClean="0"/>
              <a:t>20 мая 2025 г.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C4A0C56-63CA-4D99-9A52-906ABADF534B}"/>
              </a:ext>
            </a:extLst>
          </p:cNvPr>
          <p:cNvSpPr/>
          <p:nvPr/>
        </p:nvSpPr>
        <p:spPr>
          <a:xfrm>
            <a:off x="503853" y="1746700"/>
            <a:ext cx="9890449" cy="506188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Диаграмма 16">
            <a:extLst>
              <a:ext uri="{FF2B5EF4-FFF2-40B4-BE49-F238E27FC236}">
                <a16:creationId xmlns:a16="http://schemas.microsoft.com/office/drawing/2014/main" id="{83AB446E-4CE0-45D6-BBB7-A6DFD8B24B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4845632"/>
              </p:ext>
            </p:extLst>
          </p:nvPr>
        </p:nvGraphicFramePr>
        <p:xfrm>
          <a:off x="-187844" y="1212982"/>
          <a:ext cx="13985240" cy="5595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5DB51EA3-5F31-4320-9E23-AE41B3F09C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589855"/>
              </p:ext>
            </p:extLst>
          </p:nvPr>
        </p:nvGraphicFramePr>
        <p:xfrm>
          <a:off x="741680" y="952866"/>
          <a:ext cx="11592560" cy="4554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6573E50-5BA8-4933-B7DD-3A0E4360C9B9}"/>
              </a:ext>
            </a:extLst>
          </p:cNvPr>
          <p:cNvSpPr txBox="1"/>
          <p:nvPr/>
        </p:nvSpPr>
        <p:spPr>
          <a:xfrm>
            <a:off x="8611054" y="6411406"/>
            <a:ext cx="3604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+mj-lt"/>
              </a:rPr>
              <a:t>План 2024/факт 2023, 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173346F-8C9B-49B4-9686-E06B051187D6}"/>
              </a:ext>
            </a:extLst>
          </p:cNvPr>
          <p:cNvSpPr txBox="1"/>
          <p:nvPr/>
        </p:nvSpPr>
        <p:spPr>
          <a:xfrm>
            <a:off x="157159" y="1350869"/>
            <a:ext cx="11690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chemeClr val="bg1"/>
                </a:solidFill>
                <a:latin typeface="+mj-lt"/>
              </a:rPr>
              <a:t>тыс.руб</a:t>
            </a:r>
            <a:r>
              <a:rPr lang="ru-RU" sz="2000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3842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122DF8-59D4-D94D-8ED9-F2F319899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9662"/>
            <a:ext cx="9750489" cy="724738"/>
          </a:xfrm>
          <a:solidFill>
            <a:srgbClr val="F9D448"/>
          </a:solidFill>
          <a:ln>
            <a:solidFill>
              <a:srgbClr val="F9D448"/>
            </a:solidFill>
          </a:ln>
        </p:spPr>
        <p:txBody>
          <a:bodyPr rtlCol="0">
            <a:normAutofit/>
          </a:bodyPr>
          <a:lstStyle/>
          <a:p>
            <a:pPr algn="just"/>
            <a:r>
              <a:rPr lang="ru-RU" sz="3600" b="1" dirty="0"/>
              <a:t>Недоимка по местным налогам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:a16="http://schemas.microsoft.com/office/drawing/2014/main" id="{803A1E73-C790-447A-974F-B3ADB50149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r>
              <a:rPr lang="ru-RU"/>
              <a:t>Дела компании идут хорошо</a:t>
            </a:r>
          </a:p>
        </p:txBody>
      </p:sp>
      <p:sp>
        <p:nvSpPr>
          <p:cNvPr id="44" name="Текст 43">
            <a:extLst>
              <a:ext uri="{FF2B5EF4-FFF2-40B4-BE49-F238E27FC236}">
                <a16:creationId xmlns:a16="http://schemas.microsoft.com/office/drawing/2014/main" id="{906E4DF9-127F-4650-8BAA-2521A37885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r>
              <a:rPr lang="ru-RU"/>
              <a:t>В прошлом квартале прибыль выросла на 3 %</a:t>
            </a:r>
          </a:p>
        </p:txBody>
      </p:sp>
      <p:sp>
        <p:nvSpPr>
          <p:cNvPr id="47" name="Текст 46">
            <a:extLst>
              <a:ext uri="{FF2B5EF4-FFF2-40B4-BE49-F238E27FC236}">
                <a16:creationId xmlns:a16="http://schemas.microsoft.com/office/drawing/2014/main" id="{DDA232CE-EB44-41DD-920C-AEDD5C33D2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r>
              <a:rPr lang="ru-RU"/>
              <a:t>Мы выполняем свою работу</a:t>
            </a:r>
          </a:p>
        </p:txBody>
      </p:sp>
      <p:sp>
        <p:nvSpPr>
          <p:cNvPr id="46" name="Текст 45">
            <a:extLst>
              <a:ext uri="{FF2B5EF4-FFF2-40B4-BE49-F238E27FC236}">
                <a16:creationId xmlns:a16="http://schemas.microsoft.com/office/drawing/2014/main" id="{A09D80D2-95FB-43C6-96F8-7EF7737C28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ru-RU"/>
              <a:t>Мы завершили проект консолидации</a:t>
            </a:r>
          </a:p>
        </p:txBody>
      </p:sp>
      <p:sp>
        <p:nvSpPr>
          <p:cNvPr id="49" name="Текст 48">
            <a:extLst>
              <a:ext uri="{FF2B5EF4-FFF2-40B4-BE49-F238E27FC236}">
                <a16:creationId xmlns:a16="http://schemas.microsoft.com/office/drawing/2014/main" id="{ED796758-F31D-4250-A439-D6DE9523C88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ru-RU"/>
              <a:t>Мы реализуем желания клиентов</a:t>
            </a:r>
          </a:p>
        </p:txBody>
      </p:sp>
      <p:sp>
        <p:nvSpPr>
          <p:cNvPr id="48" name="Текст 47">
            <a:extLst>
              <a:ext uri="{FF2B5EF4-FFF2-40B4-BE49-F238E27FC236}">
                <a16:creationId xmlns:a16="http://schemas.microsoft.com/office/drawing/2014/main" id="{CEBFC0C0-C506-47F0-AE21-8A46DB8664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ru-RU"/>
              <a:t>В прошлом году мы поддержали тысячи клиентов и</a:t>
            </a:r>
          </a:p>
          <a:p>
            <a:pPr rtl="0"/>
            <a:r>
              <a:rPr lang="ru-RU"/>
              <a:t>продали 60 000 единиц</a:t>
            </a:r>
          </a:p>
        </p:txBody>
      </p:sp>
      <p:sp>
        <p:nvSpPr>
          <p:cNvPr id="51" name="Текст 50">
            <a:extLst>
              <a:ext uri="{FF2B5EF4-FFF2-40B4-BE49-F238E27FC236}">
                <a16:creationId xmlns:a16="http://schemas.microsoft.com/office/drawing/2014/main" id="{D582AC9C-B267-4C04-9E50-051DE433538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r>
              <a:rPr lang="ru-RU"/>
              <a:t>Наши клиенты возвращаются к нам</a:t>
            </a:r>
          </a:p>
        </p:txBody>
      </p:sp>
      <p:sp>
        <p:nvSpPr>
          <p:cNvPr id="50" name="Текст 49">
            <a:extLst>
              <a:ext uri="{FF2B5EF4-FFF2-40B4-BE49-F238E27FC236}">
                <a16:creationId xmlns:a16="http://schemas.microsoft.com/office/drawing/2014/main" id="{C60A09F8-DA84-487F-81AC-337BE4A9F3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r>
              <a:rPr lang="ru-RU"/>
              <a:t>Мы повысили лояльность клиентов на 4 %</a:t>
            </a:r>
          </a:p>
        </p:txBody>
      </p:sp>
      <p:sp>
        <p:nvSpPr>
          <p:cNvPr id="53" name="Текст 52">
            <a:extLst>
              <a:ext uri="{FF2B5EF4-FFF2-40B4-BE49-F238E27FC236}">
                <a16:creationId xmlns:a16="http://schemas.microsoft.com/office/drawing/2014/main" id="{A1B673DD-4FEC-4191-8446-77B89805F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ru-RU"/>
              <a:t>Мы лидеры</a:t>
            </a:r>
          </a:p>
        </p:txBody>
      </p:sp>
      <p:sp>
        <p:nvSpPr>
          <p:cNvPr id="52" name="Текст 51">
            <a:extLst>
              <a:ext uri="{FF2B5EF4-FFF2-40B4-BE49-F238E27FC236}">
                <a16:creationId xmlns:a16="http://schemas.microsoft.com/office/drawing/2014/main" id="{1E84004F-53E7-47E5-A493-1980475C42D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r>
              <a:rPr lang="ru-RU"/>
              <a:t>Мы ведущие лидеры отрасли повсеместно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B744071-0CE2-7746-9315-22EC28A0F462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>
          <a:xfrm>
            <a:off x="971550" y="6332220"/>
            <a:ext cx="523240" cy="247651"/>
          </a:xfrm>
        </p:spPr>
        <p:txBody>
          <a:bodyPr rtlCol="0"/>
          <a:lstStyle/>
          <a:p>
            <a:pPr rtl="0"/>
            <a:fld id="{294A09A9-5501-47C1-A89A-A340965A2BE2}" type="slidenum">
              <a:rPr lang="ru-RU" smtClean="0"/>
              <a:pPr rtl="0"/>
              <a:t>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29E91F3-E1A0-DB4A-8CD8-D9D1AB0FFB40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1494790" y="6332220"/>
            <a:ext cx="1497330" cy="247651"/>
          </a:xfrm>
        </p:spPr>
        <p:txBody>
          <a:bodyPr rtlCol="0"/>
          <a:lstStyle/>
          <a:p>
            <a:pPr rtl="0"/>
            <a:r>
              <a:rPr lang="ru-RU"/>
              <a:t>Годовой обзор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5B7634-ADBA-124F-B8CA-431F07F18D44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2992120" y="6332220"/>
            <a:ext cx="1313180" cy="247651"/>
          </a:xfrm>
        </p:spPr>
        <p:txBody>
          <a:bodyPr rtlCol="0"/>
          <a:lstStyle/>
          <a:p>
            <a:pPr rtl="0"/>
            <a:fld id="{EFF35C0A-4FF4-474E-A80D-F14A9AAC38E5}" type="datetime4">
              <a:rPr lang="ru-RU" smtClean="0"/>
              <a:t>20 мая 2025 г.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C4A0C56-63CA-4D99-9A52-906ABADF534B}"/>
              </a:ext>
            </a:extLst>
          </p:cNvPr>
          <p:cNvSpPr/>
          <p:nvPr/>
        </p:nvSpPr>
        <p:spPr>
          <a:xfrm>
            <a:off x="503853" y="1746699"/>
            <a:ext cx="9890449" cy="511130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21B1075C-1969-4813-A9C2-6A965CF1E3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8950182"/>
              </p:ext>
            </p:extLst>
          </p:nvPr>
        </p:nvGraphicFramePr>
        <p:xfrm>
          <a:off x="0" y="923924"/>
          <a:ext cx="12847899" cy="5934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B88168C9-137E-40F0-9BD2-45589E0DA113}"/>
              </a:ext>
            </a:extLst>
          </p:cNvPr>
          <p:cNvSpPr txBox="1"/>
          <p:nvPr/>
        </p:nvSpPr>
        <p:spPr>
          <a:xfrm>
            <a:off x="9109276" y="1190965"/>
            <a:ext cx="11690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chemeClr val="bg1"/>
                </a:solidFill>
                <a:latin typeface="+mj-lt"/>
              </a:rPr>
              <a:t>тыс.руб</a:t>
            </a:r>
            <a:r>
              <a:rPr lang="ru-RU" sz="2000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2456548"/>
      </p:ext>
    </p:extLst>
  </p:cSld>
  <p:clrMapOvr>
    <a:masterClrMapping/>
  </p:clrMapOvr>
</p:sld>
</file>

<file path=ppt/theme/theme1.xml><?xml version="1.0" encoding="utf-8"?>
<a:theme xmlns:a="http://schemas.openxmlformats.org/drawingml/2006/main" name="Пользовательские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9129433_TF78853419_Win32" id="{26A8DC41-7521-4E8A-BB40-82DDDF6580CB}" vid="{96196EC2-C392-482E-BF29-9BD12A62668F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EC1AB0-9704-404D-B6D3-819D938AC55B}">
  <ds:schemaRefs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71af3243-3dd4-4a8d-8c0d-dd76da1f02a5"/>
    <ds:schemaRef ds:uri="16c05727-aa75-4e4a-9b5f-8a80a1165891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94F21D10-BD83-491A-AAA6-945C2DB1EB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20B6E4-879E-4E6C-BDE7-261540CD37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Ежегодная презентация (геометрические фигуры)</Template>
  <TotalTime>273</TotalTime>
  <Words>321</Words>
  <Application>Microsoft Office PowerPoint</Application>
  <PresentationFormat>Широкоэкранный</PresentationFormat>
  <Paragraphs>87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Franklin Gothic Book</vt:lpstr>
      <vt:lpstr>Franklin Gothic Demi</vt:lpstr>
      <vt:lpstr>Wingdings</vt:lpstr>
      <vt:lpstr>Пользовательские</vt:lpstr>
      <vt:lpstr>Исполнение доходной части бюджета за январь 2024 года</vt:lpstr>
      <vt:lpstr>Консолидированный краевой бюджет  по Новокубанскому району  за январь 2024 года</vt:lpstr>
      <vt:lpstr>Презентация PowerPoint</vt:lpstr>
      <vt:lpstr>Исполнение доходной части бюджетов поселений  за январь 2024 года</vt:lpstr>
      <vt:lpstr>Недоимка по местным налогам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доходной части бюджета за январь 2024 года</dc:title>
  <dc:creator>Синельников Александр</dc:creator>
  <cp:lastModifiedBy>Артемьева Светлана</cp:lastModifiedBy>
  <cp:revision>70</cp:revision>
  <cp:lastPrinted>2024-02-09T07:32:19Z</cp:lastPrinted>
  <dcterms:created xsi:type="dcterms:W3CDTF">2024-02-08T14:16:47Z</dcterms:created>
  <dcterms:modified xsi:type="dcterms:W3CDTF">2025-05-20T14:13:33Z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