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5" r:id="rId7"/>
    <p:sldId id="263" r:id="rId8"/>
    <p:sldId id="266" r:id="rId9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D5E4"/>
    <a:srgbClr val="4785AA"/>
    <a:srgbClr val="2E638F"/>
    <a:srgbClr val="5B9BD5"/>
    <a:srgbClr val="B2BFC7"/>
    <a:srgbClr val="112E4C"/>
    <a:srgbClr val="44546A"/>
    <a:srgbClr val="FFFFFF"/>
    <a:srgbClr val="5A7586"/>
    <a:srgbClr val="587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4\2%20&#1084;&#1077;&#1089;%202024%20-%202%20&#1084;&#1077;&#1089;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4\2%20&#1084;&#1077;&#1089;%202024%20-%202%20&#1084;&#1077;&#1089;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4\2%20&#1084;&#1077;&#1089;%202024%20-%202%20&#1084;&#1077;&#1089;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'конс.краевой (2)'!$B$4</c:f>
              <c:strCache>
                <c:ptCount val="1"/>
                <c:pt idx="0">
                  <c:v>Факт 2 мес. 2022 года</c:v>
                </c:pt>
              </c:strCache>
            </c:strRef>
          </c:tx>
          <c:spPr>
            <a:solidFill>
              <a:srgbClr val="2E638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6377986532666214E-2"/>
                  <c:y val="7.01928793469151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6A-47D5-9140-0A3D29A6ABB6}"/>
                </c:ext>
              </c:extLst>
            </c:dLbl>
            <c:dLbl>
              <c:idx val="1"/>
              <c:layout>
                <c:manualLayout>
                  <c:x val="-6.65147866710884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6A-47D5-9140-0A3D29A6ABB6}"/>
                </c:ext>
              </c:extLst>
            </c:dLbl>
            <c:dLbl>
              <c:idx val="2"/>
              <c:layout>
                <c:manualLayout>
                  <c:x val="-1.5516632301414503E-2"/>
                  <c:y val="2.33976264489717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6A-47D5-9140-0A3D29A6ABB6}"/>
                </c:ext>
              </c:extLst>
            </c:dLbl>
            <c:dLbl>
              <c:idx val="3"/>
              <c:layout>
                <c:manualLayout>
                  <c:x val="-1.6270204605424422E-2"/>
                  <c:y val="4.67952528979434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6A-47D5-9140-0A3D29A6ABB6}"/>
                </c:ext>
              </c:extLst>
            </c:dLbl>
            <c:dLbl>
              <c:idx val="8"/>
              <c:layout>
                <c:manualLayout>
                  <c:x val="-1.1966857958559831E-2"/>
                  <c:y val="1.8423327912576151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6A-47D5-9140-0A3D29A6AB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'конс.краевой (2)'!$A$5:$A$14</c:f>
              <c:strCache>
                <c:ptCount val="10"/>
                <c:pt idx="0">
                  <c:v>НДФЛ</c:v>
                </c:pt>
                <c:pt idx="1">
                  <c:v>Налог на прибыль</c:v>
                </c:pt>
                <c:pt idx="2">
                  <c:v>Неналоговые доходы</c:v>
                </c:pt>
                <c:pt idx="3">
                  <c:v>Налог на имущество организаций</c:v>
                </c:pt>
                <c:pt idx="4">
                  <c:v>Земельный налог</c:v>
                </c:pt>
                <c:pt idx="5">
                  <c:v>Акцизы на нефтепродукты</c:v>
                </c:pt>
                <c:pt idx="6">
                  <c:v>Патентная система</c:v>
                </c:pt>
                <c:pt idx="7">
                  <c:v>Транспортный налог</c:v>
                </c:pt>
                <c:pt idx="8">
                  <c:v>Упрощенная система</c:v>
                </c:pt>
                <c:pt idx="9">
                  <c:v>Налог на имущество физ.лиц</c:v>
                </c:pt>
              </c:strCache>
            </c:strRef>
          </c:cat>
          <c:val>
            <c:numRef>
              <c:f>'конс.краевой (2)'!$B$5:$B$14</c:f>
              <c:numCache>
                <c:formatCode>#\ ##0.0</c:formatCode>
                <c:ptCount val="10"/>
                <c:pt idx="0">
                  <c:v>115.70880101</c:v>
                </c:pt>
                <c:pt idx="1">
                  <c:v>30.33059604</c:v>
                </c:pt>
                <c:pt idx="2">
                  <c:v>13.08055551</c:v>
                </c:pt>
                <c:pt idx="3">
                  <c:v>10.218851340000001</c:v>
                </c:pt>
                <c:pt idx="4">
                  <c:v>7.6944904200000011</c:v>
                </c:pt>
                <c:pt idx="5">
                  <c:v>5.6878096799999991</c:v>
                </c:pt>
                <c:pt idx="6">
                  <c:v>1.8254999999999999</c:v>
                </c:pt>
                <c:pt idx="7">
                  <c:v>5.5622099899999995</c:v>
                </c:pt>
                <c:pt idx="8">
                  <c:v>12.651179230000002</c:v>
                </c:pt>
                <c:pt idx="9">
                  <c:v>1.28140648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6A-47D5-9140-0A3D29A6ABB6}"/>
            </c:ext>
          </c:extLst>
        </c:ser>
        <c:ser>
          <c:idx val="1"/>
          <c:order val="1"/>
          <c:tx>
            <c:strRef>
              <c:f>'конс.краевой (2)'!$C$4</c:f>
              <c:strCache>
                <c:ptCount val="1"/>
                <c:pt idx="0">
                  <c:v>Факт 2 мес. 2024</c:v>
                </c:pt>
              </c:strCache>
            </c:strRef>
          </c:tx>
          <c:spPr>
            <a:solidFill>
              <a:srgbClr val="A7D5E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9.6344065865932253E-3"/>
                  <c:y val="3.684665582515230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6A-47D5-9140-0A3D29A6ABB6}"/>
                </c:ext>
              </c:extLst>
            </c:dLbl>
            <c:dLbl>
              <c:idx val="1"/>
              <c:layout>
                <c:manualLayout>
                  <c:x val="-9.2933975458885099E-3"/>
                  <c:y val="2.34013111145544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6A-47D5-9140-0A3D29A6ABB6}"/>
                </c:ext>
              </c:extLst>
            </c:dLbl>
            <c:dLbl>
              <c:idx val="2"/>
              <c:layout>
                <c:manualLayout>
                  <c:x val="-2.42635502429590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96A-47D5-9140-0A3D29A6ABB6}"/>
                </c:ext>
              </c:extLst>
            </c:dLbl>
            <c:dLbl>
              <c:idx val="3"/>
              <c:layout>
                <c:manualLayout>
                  <c:x val="-9.2584315026026272E-3"/>
                  <c:y val="4.289515296131407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96A-47D5-9140-0A3D29A6ABB6}"/>
                </c:ext>
              </c:extLst>
            </c:dLbl>
            <c:dLbl>
              <c:idx val="4"/>
              <c:layout>
                <c:manualLayout>
                  <c:x val="-9.7679624529580546E-3"/>
                  <c:y val="4.6797095230734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6A-47D5-9140-0A3D29A6ABB6}"/>
                </c:ext>
              </c:extLst>
            </c:dLbl>
            <c:dLbl>
              <c:idx val="5"/>
              <c:layout>
                <c:manualLayout>
                  <c:x val="-1.226767407321961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6A-47D5-9140-0A3D29A6ABB6}"/>
                </c:ext>
              </c:extLst>
            </c:dLbl>
            <c:dLbl>
              <c:idx val="6"/>
              <c:layout>
                <c:manualLayout>
                  <c:x val="-1.9212759361527259E-2"/>
                  <c:y val="2.33976264489717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96A-47D5-9140-0A3D29A6ABB6}"/>
                </c:ext>
              </c:extLst>
            </c:dLbl>
            <c:dLbl>
              <c:idx val="7"/>
              <c:layout>
                <c:manualLayout>
                  <c:x val="1.6017692096953267E-3"/>
                  <c:y val="1.715806118452563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6A-47D5-9140-0A3D29A6ABB6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A96A-47D5-9140-0A3D29A6AB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'конс.краевой (2)'!$A$5:$A$14</c:f>
              <c:strCache>
                <c:ptCount val="10"/>
                <c:pt idx="0">
                  <c:v>НДФЛ</c:v>
                </c:pt>
                <c:pt idx="1">
                  <c:v>Налог на прибыль</c:v>
                </c:pt>
                <c:pt idx="2">
                  <c:v>Неналоговые доходы</c:v>
                </c:pt>
                <c:pt idx="3">
                  <c:v>Налог на имущество организаций</c:v>
                </c:pt>
                <c:pt idx="4">
                  <c:v>Земельный налог</c:v>
                </c:pt>
                <c:pt idx="5">
                  <c:v>Акцизы на нефтепродукты</c:v>
                </c:pt>
                <c:pt idx="6">
                  <c:v>Патентная система</c:v>
                </c:pt>
                <c:pt idx="7">
                  <c:v>Транспортный налог</c:v>
                </c:pt>
                <c:pt idx="8">
                  <c:v>Упрощенная система</c:v>
                </c:pt>
                <c:pt idx="9">
                  <c:v>Налог на имущество физ.лиц</c:v>
                </c:pt>
              </c:strCache>
            </c:strRef>
          </c:cat>
          <c:val>
            <c:numRef>
              <c:f>'конс.краевой (2)'!$C$5:$C$14</c:f>
              <c:numCache>
                <c:formatCode>#\ ##0.0</c:formatCode>
                <c:ptCount val="10"/>
                <c:pt idx="0">
                  <c:v>137.22896315999998</c:v>
                </c:pt>
                <c:pt idx="1">
                  <c:v>53.278850009999999</c:v>
                </c:pt>
                <c:pt idx="2">
                  <c:v>35.793760640000002</c:v>
                </c:pt>
                <c:pt idx="3">
                  <c:v>21.863396229999999</c:v>
                </c:pt>
                <c:pt idx="4">
                  <c:v>14.241</c:v>
                </c:pt>
                <c:pt idx="5">
                  <c:v>11.974</c:v>
                </c:pt>
                <c:pt idx="6">
                  <c:v>11.221</c:v>
                </c:pt>
                <c:pt idx="7">
                  <c:v>11.148332699999999</c:v>
                </c:pt>
                <c:pt idx="8">
                  <c:v>4.7695959700000001</c:v>
                </c:pt>
                <c:pt idx="9">
                  <c:v>1.5640000000000001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6A-47D5-9140-0A3D29A6ABB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465690240"/>
        <c:axId val="1465692320"/>
      </c:barChart>
      <c:catAx>
        <c:axId val="1465690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5692320"/>
        <c:crosses val="autoZero"/>
        <c:auto val="1"/>
        <c:lblAlgn val="ctr"/>
        <c:lblOffset val="100"/>
        <c:noMultiLvlLbl val="0"/>
      </c:catAx>
      <c:valAx>
        <c:axId val="146569232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46569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64228546225388E-2"/>
          <c:y val="2.8284963413794641E-2"/>
          <c:w val="0.97547154290754923"/>
          <c:h val="0.641311912374960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'Лист1 (2)'!$C$2</c:f>
              <c:strCache>
                <c:ptCount val="1"/>
                <c:pt idx="0">
                  <c:v>2 мес 2022 года</c:v>
                </c:pt>
              </c:strCache>
            </c:strRef>
          </c:tx>
          <c:spPr>
            <a:solidFill>
              <a:srgbClr val="2E638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'Лист1 (2)'!$B$3:$B$11</c:f>
              <c:strCache>
                <c:ptCount val="9"/>
                <c:pt idx="0">
                  <c:v>Советское СП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Прочноокопское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Ляпинское СП</c:v>
                </c:pt>
                <c:pt idx="8">
                  <c:v>Новокубанское ГП</c:v>
                </c:pt>
              </c:strCache>
            </c:strRef>
          </c:cat>
          <c:val>
            <c:numRef>
              <c:f>'Лист1 (2)'!$C$3:$C$11</c:f>
              <c:numCache>
                <c:formatCode>#\ ##0.0</c:formatCode>
                <c:ptCount val="9"/>
                <c:pt idx="0">
                  <c:v>3.5519048299999993</c:v>
                </c:pt>
                <c:pt idx="1">
                  <c:v>3.0411796299999998</c:v>
                </c:pt>
                <c:pt idx="2">
                  <c:v>3.0915802800000001</c:v>
                </c:pt>
                <c:pt idx="3">
                  <c:v>3.2724422999999998</c:v>
                </c:pt>
                <c:pt idx="4">
                  <c:v>1.7120265800000001</c:v>
                </c:pt>
                <c:pt idx="5">
                  <c:v>2.01697609</c:v>
                </c:pt>
                <c:pt idx="6">
                  <c:v>1.72454569</c:v>
                </c:pt>
                <c:pt idx="7">
                  <c:v>1.4934440599999999</c:v>
                </c:pt>
                <c:pt idx="8">
                  <c:v>16.54340419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5D-4F32-A31A-E59732B46F85}"/>
            </c:ext>
          </c:extLst>
        </c:ser>
        <c:ser>
          <c:idx val="1"/>
          <c:order val="1"/>
          <c:tx>
            <c:strRef>
              <c:f>'Лист1 (2)'!$D$2</c:f>
              <c:strCache>
                <c:ptCount val="1"/>
                <c:pt idx="0">
                  <c:v>2 мес 2023 года</c:v>
                </c:pt>
              </c:strCache>
            </c:strRef>
          </c:tx>
          <c:spPr>
            <a:solidFill>
              <a:srgbClr val="A7D5E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'Лист1 (2)'!$B$3:$B$11</c:f>
              <c:strCache>
                <c:ptCount val="9"/>
                <c:pt idx="0">
                  <c:v>Советское СП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Прочноокопское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Ляпинское СП</c:v>
                </c:pt>
                <c:pt idx="8">
                  <c:v>Новокубанское ГП</c:v>
                </c:pt>
              </c:strCache>
            </c:strRef>
          </c:cat>
          <c:val>
            <c:numRef>
              <c:f>'Лист1 (2)'!$D$3:$D$11</c:f>
              <c:numCache>
                <c:formatCode>#\ ##0.0</c:formatCode>
                <c:ptCount val="9"/>
                <c:pt idx="0">
                  <c:v>7.1646322099999997</c:v>
                </c:pt>
                <c:pt idx="1">
                  <c:v>5.0808648100000005</c:v>
                </c:pt>
                <c:pt idx="2">
                  <c:v>4.9900255600000003</c:v>
                </c:pt>
                <c:pt idx="3">
                  <c:v>4.5176079499999995</c:v>
                </c:pt>
                <c:pt idx="4">
                  <c:v>2.2557295000000002</c:v>
                </c:pt>
                <c:pt idx="5">
                  <c:v>2.54642401</c:v>
                </c:pt>
                <c:pt idx="6">
                  <c:v>1.9351335900000002</c:v>
                </c:pt>
                <c:pt idx="7">
                  <c:v>1.53477259</c:v>
                </c:pt>
                <c:pt idx="8">
                  <c:v>16.800489569999996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5D-4F32-A31A-E59732B46F8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201773536"/>
        <c:axId val="1201774368"/>
      </c:barChart>
      <c:catAx>
        <c:axId val="120177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1774368"/>
        <c:crosses val="autoZero"/>
        <c:auto val="1"/>
        <c:lblAlgn val="ctr"/>
        <c:lblOffset val="100"/>
        <c:noMultiLvlLbl val="0"/>
      </c:catAx>
      <c:valAx>
        <c:axId val="1201774368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20177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043261034667209"/>
          <c:y val="0.9333529728569635"/>
          <c:w val="0.29141404799342913"/>
          <c:h val="5.89329462120015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210520567324245E-2"/>
          <c:y val="2.7777777777777776E-2"/>
          <c:w val="0.97578071229323893"/>
          <c:h val="0.89814814814814814"/>
        </c:manualLayout>
      </c:layout>
      <c:lineChart>
        <c:grouping val="standard"/>
        <c:varyColors val="0"/>
        <c:ser>
          <c:idx val="0"/>
          <c:order val="0"/>
          <c:tx>
            <c:strRef>
              <c:f>'Лист1 (2)'!$C$15</c:f>
              <c:strCache>
                <c:ptCount val="1"/>
                <c:pt idx="0">
                  <c:v>Темп роста, %</c:v>
                </c:pt>
              </c:strCache>
            </c:strRef>
          </c:tx>
          <c:spPr>
            <a:ln w="25400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F42F-488E-A53F-3F353D5FD269}"/>
              </c:ext>
            </c:extLst>
          </c:dPt>
          <c:dLbl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'Лист1 (2)'!$B$16:$B$24</c:f>
              <c:strCache>
                <c:ptCount val="9"/>
                <c:pt idx="0">
                  <c:v>Советское СП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Прочноокопское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Ляпинское СП</c:v>
                </c:pt>
                <c:pt idx="8">
                  <c:v>Новокубанское ГП</c:v>
                </c:pt>
              </c:strCache>
            </c:strRef>
          </c:cat>
          <c:val>
            <c:numRef>
              <c:f>'Лист1 (2)'!$C$16:$C$24</c:f>
              <c:numCache>
                <c:formatCode>General</c:formatCode>
                <c:ptCount val="9"/>
                <c:pt idx="0">
                  <c:v>201.7</c:v>
                </c:pt>
                <c:pt idx="1">
                  <c:v>167.1</c:v>
                </c:pt>
                <c:pt idx="2">
                  <c:v>161.4</c:v>
                </c:pt>
                <c:pt idx="3">
                  <c:v>138.1</c:v>
                </c:pt>
                <c:pt idx="4">
                  <c:v>131.80000000000001</c:v>
                </c:pt>
                <c:pt idx="5">
                  <c:v>126.2</c:v>
                </c:pt>
                <c:pt idx="6">
                  <c:v>112.2</c:v>
                </c:pt>
                <c:pt idx="7">
                  <c:v>102.8</c:v>
                </c:pt>
                <c:pt idx="8">
                  <c:v>101.6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2F-488E-A53F-3F353D5FD26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</c:dropLines>
        <c:smooth val="0"/>
        <c:axId val="1460004944"/>
        <c:axId val="1460005360"/>
      </c:lineChart>
      <c:catAx>
        <c:axId val="1460004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60005360"/>
        <c:crosses val="autoZero"/>
        <c:auto val="1"/>
        <c:lblAlgn val="ctr"/>
        <c:lblOffset val="100"/>
        <c:noMultiLvlLbl val="0"/>
      </c:catAx>
      <c:valAx>
        <c:axId val="14600053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6000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5A7586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defRPr sz="900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00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900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6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0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6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8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5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8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2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6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7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7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1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0120-34BC-4D2D-A004-D755CDB5BD4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C2B5EB35-FC8B-4B76-9372-DD7A3A1AC7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654" b="67189"/>
          <a:stretch/>
        </p:blipFill>
        <p:spPr>
          <a:xfrm>
            <a:off x="1" y="3"/>
            <a:ext cx="8462683" cy="1210235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E8F74CC3-B512-4705-B209-EAB5ACDD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189"/>
          <a:stretch/>
        </p:blipFill>
        <p:spPr>
          <a:xfrm>
            <a:off x="8462684" y="3"/>
            <a:ext cx="3729317" cy="121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8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722" y="1498192"/>
            <a:ext cx="11375471" cy="2387600"/>
          </a:xfrm>
        </p:spPr>
        <p:txBody>
          <a:bodyPr>
            <a:normAutofit/>
          </a:bodyPr>
          <a:lstStyle/>
          <a:p>
            <a:r>
              <a:rPr lang="ru-RU" sz="5000" b="1" dirty="0">
                <a:solidFill>
                  <a:srgbClr val="112E4C"/>
                </a:solidFill>
                <a:latin typeface="+mn-lt"/>
              </a:rPr>
              <a:t>Об исполнении доходной части бюджета по состоянию </a:t>
            </a:r>
            <a:br>
              <a:rPr lang="ru-RU" sz="5000" b="1" dirty="0">
                <a:solidFill>
                  <a:srgbClr val="112E4C"/>
                </a:solidFill>
                <a:latin typeface="+mn-lt"/>
              </a:rPr>
            </a:br>
            <a:r>
              <a:rPr lang="ru-RU" sz="5000" b="1" dirty="0">
                <a:solidFill>
                  <a:srgbClr val="112E4C"/>
                </a:solidFill>
                <a:latin typeface="+mn-lt"/>
              </a:rPr>
              <a:t>на 1 марта 2024 года</a:t>
            </a:r>
            <a:endParaRPr lang="en-US" sz="5000" b="1" dirty="0">
              <a:solidFill>
                <a:srgbClr val="112E4C"/>
              </a:solidFill>
              <a:latin typeface="+mn-lt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B2CA940-F776-495D-A566-B90375A20A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03851"/>
            <a:ext cx="4657725" cy="2314575"/>
          </a:xfrm>
          <a:prstGeom prst="rect">
            <a:avLst/>
          </a:prstGeom>
        </p:spPr>
      </p:pic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280B78B-9892-45D2-B390-9B55FCF7A38D}"/>
              </a:ext>
            </a:extLst>
          </p:cNvPr>
          <p:cNvSpPr/>
          <p:nvPr/>
        </p:nvSpPr>
        <p:spPr>
          <a:xfrm>
            <a:off x="2209800" y="4417655"/>
            <a:ext cx="4920842" cy="247055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384008C-7F55-47D1-BD0A-A9787DC54FB8}"/>
              </a:ext>
            </a:extLst>
          </p:cNvPr>
          <p:cNvSpPr txBox="1">
            <a:spLocks/>
          </p:cNvSpPr>
          <p:nvPr/>
        </p:nvSpPr>
        <p:spPr>
          <a:xfrm>
            <a:off x="4791808" y="4700588"/>
            <a:ext cx="718038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5A7586"/>
              </a:solidFill>
            </a:endParaRPr>
          </a:p>
          <a:p>
            <a:endParaRPr lang="ru-RU" sz="2800" b="1" dirty="0">
              <a:solidFill>
                <a:srgbClr val="5A7586"/>
              </a:solidFill>
            </a:endParaRPr>
          </a:p>
          <a:p>
            <a:r>
              <a:rPr lang="ru-RU" sz="2800" b="1" dirty="0">
                <a:solidFill>
                  <a:srgbClr val="5A7586"/>
                </a:solidFill>
              </a:rPr>
              <a:t>НОВОКУБАНСКИЙ РАЙОН</a:t>
            </a:r>
          </a:p>
          <a:p>
            <a:endParaRPr lang="en-UA" sz="2800" b="1" dirty="0">
              <a:solidFill>
                <a:srgbClr val="5A7586"/>
              </a:solidFill>
              <a:latin typeface="Seravek" panose="020B0503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22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8A757-F7D3-4194-8C9A-733950C5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7" y="-71103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Консолидированный краевой бюджет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B55DA15-4522-4288-8A01-31EFB57509EA}"/>
              </a:ext>
            </a:extLst>
          </p:cNvPr>
          <p:cNvSpPr txBox="1">
            <a:spLocks/>
          </p:cNvSpPr>
          <p:nvPr/>
        </p:nvSpPr>
        <p:spPr>
          <a:xfrm>
            <a:off x="6429377" y="2841924"/>
            <a:ext cx="5191123" cy="349190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spc="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ctr">
              <a:buFont typeface="+mj-lt"/>
              <a:buAutoNum type="arabicPeriod"/>
            </a:pPr>
            <a:r>
              <a:rPr lang="ru-RU" sz="2400" dirty="0">
                <a:solidFill>
                  <a:srgbClr val="5A7586"/>
                </a:solidFill>
              </a:rPr>
              <a:t>В краевом рейтинге:</a:t>
            </a:r>
            <a:br>
              <a:rPr lang="ru-RU" sz="2400" dirty="0">
                <a:solidFill>
                  <a:srgbClr val="5A7586"/>
                </a:solidFill>
              </a:rPr>
            </a:br>
            <a:br>
              <a:rPr lang="ru-RU" sz="2400" dirty="0">
                <a:solidFill>
                  <a:srgbClr val="5A7586"/>
                </a:solidFill>
              </a:rPr>
            </a:br>
            <a:r>
              <a:rPr lang="ru-RU" sz="2400" u="sng" dirty="0">
                <a:solidFill>
                  <a:srgbClr val="5A7586"/>
                </a:solidFill>
              </a:rPr>
              <a:t>13-е место </a:t>
            </a:r>
            <a:r>
              <a:rPr lang="ru-RU" sz="2400" dirty="0">
                <a:solidFill>
                  <a:srgbClr val="5A7586"/>
                </a:solidFill>
              </a:rPr>
              <a:t>по темпам роста доходов консолидированного краевого бюджета</a:t>
            </a:r>
            <a:br>
              <a:rPr lang="ru-RU" sz="2400" dirty="0">
                <a:solidFill>
                  <a:srgbClr val="5A7586"/>
                </a:solidFill>
              </a:rPr>
            </a:br>
            <a:br>
              <a:rPr lang="ru-RU" sz="2400" dirty="0">
                <a:solidFill>
                  <a:srgbClr val="5A7586"/>
                </a:solidFill>
              </a:rPr>
            </a:br>
            <a:r>
              <a:rPr lang="ru-RU" sz="2400" u="sng" dirty="0">
                <a:solidFill>
                  <a:srgbClr val="5A7586"/>
                </a:solidFill>
              </a:rPr>
              <a:t>19-е место </a:t>
            </a:r>
            <a:r>
              <a:rPr lang="ru-RU" sz="2400" dirty="0">
                <a:solidFill>
                  <a:srgbClr val="5A7586"/>
                </a:solidFill>
              </a:rPr>
              <a:t>по исполнению плана на 2024 год</a:t>
            </a:r>
            <a:br>
              <a:rPr lang="ru-RU" sz="2400" dirty="0">
                <a:solidFill>
                  <a:srgbClr val="5A7586"/>
                </a:solidFill>
              </a:rPr>
            </a:br>
            <a:endParaRPr lang="ru-RU" sz="2400" dirty="0">
              <a:solidFill>
                <a:srgbClr val="5A7586"/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13DB90A-ECF0-412C-A5A6-1D2AA8D194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9396176"/>
              </p:ext>
            </p:extLst>
          </p:nvPr>
        </p:nvGraphicFramePr>
        <p:xfrm>
          <a:off x="214385" y="1220548"/>
          <a:ext cx="5548240" cy="5427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26BCF9F-A18C-44F7-8EB2-9E8EC02CF40C}"/>
              </a:ext>
            </a:extLst>
          </p:cNvPr>
          <p:cNvSpPr txBox="1"/>
          <p:nvPr/>
        </p:nvSpPr>
        <p:spPr>
          <a:xfrm>
            <a:off x="6276319" y="1524972"/>
            <a:ext cx="2809875" cy="954107"/>
          </a:xfrm>
          <a:prstGeom prst="rect">
            <a:avLst/>
          </a:prstGeom>
          <a:solidFill>
            <a:srgbClr val="4785AA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305,5 млн.рублей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60B6EE-D4BA-41FD-9742-61EB764E5C61}"/>
              </a:ext>
            </a:extLst>
          </p:cNvPr>
          <p:cNvSpPr txBox="1"/>
          <p:nvPr/>
        </p:nvSpPr>
        <p:spPr>
          <a:xfrm>
            <a:off x="9167740" y="1555749"/>
            <a:ext cx="28098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5A7586"/>
                </a:solidFill>
              </a:rPr>
              <a:t>Исполнение консолидированного краевого бюджета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9429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9722CB4C-D367-49ED-BA61-C33829C030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484859"/>
              </p:ext>
            </p:extLst>
          </p:nvPr>
        </p:nvGraphicFramePr>
        <p:xfrm>
          <a:off x="261456" y="1776548"/>
          <a:ext cx="11390851" cy="4904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405352A-A79C-4C01-BBF6-45C5753731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540854"/>
              </p:ext>
            </p:extLst>
          </p:nvPr>
        </p:nvGraphicFramePr>
        <p:xfrm>
          <a:off x="116047" y="2481943"/>
          <a:ext cx="11536260" cy="1622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05A5531-112C-48C7-88C0-CB5AAC970C66}"/>
              </a:ext>
            </a:extLst>
          </p:cNvPr>
          <p:cNvSpPr txBox="1"/>
          <p:nvPr/>
        </p:nvSpPr>
        <p:spPr>
          <a:xfrm>
            <a:off x="6203705" y="6342945"/>
            <a:ext cx="15463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44546A"/>
                </a:solidFill>
              </a:rPr>
              <a:t>Темп роста, %</a:t>
            </a:r>
            <a:endParaRPr lang="ru-RU" sz="1600" b="1" dirty="0">
              <a:solidFill>
                <a:srgbClr val="44546A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F6F9C9B-2C8A-4132-BCFC-7D88D5DA4215}"/>
              </a:ext>
            </a:extLst>
          </p:cNvPr>
          <p:cNvSpPr/>
          <p:nvPr/>
        </p:nvSpPr>
        <p:spPr>
          <a:xfrm>
            <a:off x="6096000" y="6443980"/>
            <a:ext cx="107705" cy="109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2A2954BA-4D3E-41BF-BA99-400B39496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7" y="-71103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Исполнение бюджетов поселений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B78889-A6FA-4530-A5FC-2C8239981CB8}"/>
              </a:ext>
            </a:extLst>
          </p:cNvPr>
          <p:cNvSpPr txBox="1"/>
          <p:nvPr/>
        </p:nvSpPr>
        <p:spPr>
          <a:xfrm>
            <a:off x="191414" y="1330336"/>
            <a:ext cx="2020563" cy="830997"/>
          </a:xfrm>
          <a:prstGeom prst="rect">
            <a:avLst/>
          </a:prstGeom>
          <a:solidFill>
            <a:srgbClr val="4785AA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158,5 млн.рублей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94A747-7236-4F78-9E59-09A4EC9740AD}"/>
              </a:ext>
            </a:extLst>
          </p:cNvPr>
          <p:cNvSpPr txBox="1"/>
          <p:nvPr/>
        </p:nvSpPr>
        <p:spPr>
          <a:xfrm>
            <a:off x="2441007" y="1238003"/>
            <a:ext cx="265368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5A7586"/>
                </a:solidFill>
              </a:rPr>
              <a:t>Исполнение консолидированного районного бюджета</a:t>
            </a:r>
            <a:endParaRPr lang="ru-RU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1C9801-5F8F-47D3-A7B6-7FACC26FA8BB}"/>
              </a:ext>
            </a:extLst>
          </p:cNvPr>
          <p:cNvSpPr txBox="1"/>
          <p:nvPr/>
        </p:nvSpPr>
        <p:spPr>
          <a:xfrm>
            <a:off x="5664751" y="1352209"/>
            <a:ext cx="2020563" cy="830997"/>
          </a:xfrm>
          <a:prstGeom prst="rect">
            <a:avLst/>
          </a:prstGeom>
          <a:solidFill>
            <a:srgbClr val="4785AA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ea typeface="Calibri" panose="020F0502020204030204" pitchFamily="34" charset="0"/>
              </a:rPr>
              <a:t>66,5</a:t>
            </a:r>
            <a:r>
              <a:rPr lang="ru-RU" sz="24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млн.рублей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8E7869-26C1-4F8A-BB4F-5423D68F0306}"/>
              </a:ext>
            </a:extLst>
          </p:cNvPr>
          <p:cNvSpPr txBox="1"/>
          <p:nvPr/>
        </p:nvSpPr>
        <p:spPr>
          <a:xfrm>
            <a:off x="7914344" y="1259876"/>
            <a:ext cx="23008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5A7586"/>
                </a:solidFill>
              </a:rPr>
              <a:t>Исполнение сводного бюджета поселений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46739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433D261-5553-42CC-B9C4-69C087BE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7" y="-71103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Исполнение бюджетов поселений по налогам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8DD000F-3D2C-4FB7-9948-7BF4F8769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954167"/>
              </p:ext>
            </p:extLst>
          </p:nvPr>
        </p:nvGraphicFramePr>
        <p:xfrm>
          <a:off x="295274" y="1349375"/>
          <a:ext cx="11601451" cy="5046033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559339">
                  <a:extLst>
                    <a:ext uri="{9D8B030D-6E8A-4147-A177-3AD203B41FA5}">
                      <a16:colId xmlns:a16="http://schemas.microsoft.com/office/drawing/2014/main" val="2701305416"/>
                    </a:ext>
                  </a:extLst>
                </a:gridCol>
                <a:gridCol w="1783811">
                  <a:extLst>
                    <a:ext uri="{9D8B030D-6E8A-4147-A177-3AD203B41FA5}">
                      <a16:colId xmlns:a16="http://schemas.microsoft.com/office/drawing/2014/main" val="335410603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78591038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157114207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3867386711"/>
                    </a:ext>
                  </a:extLst>
                </a:gridCol>
                <a:gridCol w="6724651">
                  <a:extLst>
                    <a:ext uri="{9D8B030D-6E8A-4147-A177-3AD203B41FA5}">
                      <a16:colId xmlns:a16="http://schemas.microsoft.com/office/drawing/2014/main" val="3749805290"/>
                    </a:ext>
                  </a:extLst>
                </a:gridCol>
              </a:tblGrid>
              <a:tr h="184389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налоговые доходы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Причины снижения / роста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28519"/>
                  </a:ext>
                </a:extLst>
              </a:tr>
              <a:tr h="632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 мес. 2022 года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 мес. 2023 года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Темп роста, 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L>
                      <a:noFill/>
                    </a:lnL>
                    <a:lnR w="25400" cmpd="sng"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353000"/>
                  </a:ext>
                </a:extLst>
              </a:tr>
              <a:tr h="5531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Советское СП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201,7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indent="180975" algn="l" fontAlgn="t"/>
                      <a:r>
                        <a:rPr lang="ru-RU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Рост по НДФЛ на 31,3%; по земельному налогу в 2022 году была переплата по Агрокомплексу, поступлений от них не было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>
                    <a:lnT w="254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01981872"/>
                  </a:ext>
                </a:extLst>
              </a:tr>
              <a:tr h="3687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Бесскорбненское СП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167,1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marL="0" indent="180975" algn="l" fontAlgn="t"/>
                      <a:r>
                        <a:rPr lang="ru-RU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Рост НДФЛ в 1,8 раза, по земельному налогу на 32,4%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extLst>
                  <a:ext uri="{0D108BD9-81ED-4DB2-BD59-A6C34878D82A}">
                    <a16:rowId xmlns:a16="http://schemas.microsoft.com/office/drawing/2014/main" val="2924960639"/>
                  </a:ext>
                </a:extLst>
              </a:tr>
              <a:tr h="3687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Верхнекубанское СП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161,4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marL="0" indent="180975" algn="l" fontAlgn="t"/>
                      <a:r>
                        <a:rPr lang="ru-RU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Рост НДФЛ на 22%, по земельному налогу на 82,7%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extLst>
                  <a:ext uri="{0D108BD9-81ED-4DB2-BD59-A6C34878D82A}">
                    <a16:rowId xmlns:a16="http://schemas.microsoft.com/office/drawing/2014/main" val="3715624545"/>
                  </a:ext>
                </a:extLst>
              </a:tr>
              <a:tr h="34563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Ковалевское СП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138,1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marL="0" indent="180975" algn="l" fontAlgn="t"/>
                      <a:r>
                        <a:rPr lang="ru-RU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Рост по земельному налогу в 3 раза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extLst>
                  <a:ext uri="{0D108BD9-81ED-4DB2-BD59-A6C34878D82A}">
                    <a16:rowId xmlns:a16="http://schemas.microsoft.com/office/drawing/2014/main" val="2877079377"/>
                  </a:ext>
                </a:extLst>
              </a:tr>
              <a:tr h="3687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Прочноокопское СП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131,8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marL="0" indent="180975" algn="l" fontAlgn="t"/>
                      <a:r>
                        <a:rPr lang="ru-RU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Рост по НДФЛ на 11,1%, по земельному налогу на 20,9%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extLst>
                  <a:ext uri="{0D108BD9-81ED-4DB2-BD59-A6C34878D82A}">
                    <a16:rowId xmlns:a16="http://schemas.microsoft.com/office/drawing/2014/main" val="2043877137"/>
                  </a:ext>
                </a:extLst>
              </a:tr>
              <a:tr h="7170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Новосельское СП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126,2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marL="0" indent="180975" algn="l" fontAlgn="t"/>
                      <a:r>
                        <a:rPr lang="ru-RU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Рост по земельному налогу в 2 раза (зачисление налога от МВД в марте 2022 года, в текущем году в феврале). Снижение по НДФЛ на 8% (образование задолженности по к-зу имени Ленина, также за предприятием числится задолженность по земельному налогу)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extLst>
                  <a:ext uri="{0D108BD9-81ED-4DB2-BD59-A6C34878D82A}">
                    <a16:rowId xmlns:a16="http://schemas.microsoft.com/office/drawing/2014/main" val="2697420781"/>
                  </a:ext>
                </a:extLst>
              </a:tr>
              <a:tr h="3687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Прикубанское СП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112,2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marL="0" indent="180975" algn="l" fontAlgn="t"/>
                      <a:r>
                        <a:rPr lang="ru-RU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Основной прирост только за счет увеличения поступлений акцизов на нефтепродукты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extLst>
                  <a:ext uri="{0D108BD9-81ED-4DB2-BD59-A6C34878D82A}">
                    <a16:rowId xmlns:a16="http://schemas.microsoft.com/office/drawing/2014/main" val="3485607421"/>
                  </a:ext>
                </a:extLst>
              </a:tr>
              <a:tr h="4518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Ляпинское СП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102,8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marL="0" indent="180975" algn="l" fontAlgn="t"/>
                      <a:r>
                        <a:rPr lang="ru-RU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Рост по НДФЛ на 17,6%, снижение по земельному налогу на 15,3% (ошибочный платеж КСП Кубань в 2022 году)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extLst>
                  <a:ext uri="{0D108BD9-81ED-4DB2-BD59-A6C34878D82A}">
                    <a16:rowId xmlns:a16="http://schemas.microsoft.com/office/drawing/2014/main" val="3961720789"/>
                  </a:ext>
                </a:extLst>
              </a:tr>
              <a:tr h="3687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Новокубанское ГП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101,6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marL="0" indent="180975"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отсутствие в 2024 году поступлений ЕСХН (в 2022 4,3 млн.рублей)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extLst>
                  <a:ext uri="{0D108BD9-81ED-4DB2-BD59-A6C34878D82A}">
                    <a16:rowId xmlns:a16="http://schemas.microsoft.com/office/drawing/2014/main" val="3189259423"/>
                  </a:ext>
                </a:extLst>
              </a:tr>
              <a:tr h="184389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36,4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46,8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128,5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89" marR="7289" marT="7289" marB="0"/>
                </a:tc>
                <a:extLst>
                  <a:ext uri="{0D108BD9-81ED-4DB2-BD59-A6C34878D82A}">
                    <a16:rowId xmlns:a16="http://schemas.microsoft.com/office/drawing/2014/main" val="1941266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829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63F41DC-1412-404E-B33A-BC77D71BD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7" y="-71103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Переплата по имущественным налогам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8906B1A-21CA-40F6-A291-BD0F1A782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364799"/>
              </p:ext>
            </p:extLst>
          </p:nvPr>
        </p:nvGraphicFramePr>
        <p:xfrm>
          <a:off x="271599" y="1369831"/>
          <a:ext cx="11545935" cy="514418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683055">
                  <a:extLst>
                    <a:ext uri="{9D8B030D-6E8A-4147-A177-3AD203B41FA5}">
                      <a16:colId xmlns:a16="http://schemas.microsoft.com/office/drawing/2014/main" val="3714099905"/>
                    </a:ext>
                  </a:extLst>
                </a:gridCol>
                <a:gridCol w="1275551">
                  <a:extLst>
                    <a:ext uri="{9D8B030D-6E8A-4147-A177-3AD203B41FA5}">
                      <a16:colId xmlns:a16="http://schemas.microsoft.com/office/drawing/2014/main" val="3229171533"/>
                    </a:ext>
                  </a:extLst>
                </a:gridCol>
                <a:gridCol w="1275551">
                  <a:extLst>
                    <a:ext uri="{9D8B030D-6E8A-4147-A177-3AD203B41FA5}">
                      <a16:colId xmlns:a16="http://schemas.microsoft.com/office/drawing/2014/main" val="3945672906"/>
                    </a:ext>
                  </a:extLst>
                </a:gridCol>
                <a:gridCol w="1275551">
                  <a:extLst>
                    <a:ext uri="{9D8B030D-6E8A-4147-A177-3AD203B41FA5}">
                      <a16:colId xmlns:a16="http://schemas.microsoft.com/office/drawing/2014/main" val="935159220"/>
                    </a:ext>
                  </a:extLst>
                </a:gridCol>
                <a:gridCol w="1275551">
                  <a:extLst>
                    <a:ext uri="{9D8B030D-6E8A-4147-A177-3AD203B41FA5}">
                      <a16:colId xmlns:a16="http://schemas.microsoft.com/office/drawing/2014/main" val="3601913808"/>
                    </a:ext>
                  </a:extLst>
                </a:gridCol>
                <a:gridCol w="1275551">
                  <a:extLst>
                    <a:ext uri="{9D8B030D-6E8A-4147-A177-3AD203B41FA5}">
                      <a16:colId xmlns:a16="http://schemas.microsoft.com/office/drawing/2014/main" val="3814611685"/>
                    </a:ext>
                  </a:extLst>
                </a:gridCol>
                <a:gridCol w="1275551">
                  <a:extLst>
                    <a:ext uri="{9D8B030D-6E8A-4147-A177-3AD203B41FA5}">
                      <a16:colId xmlns:a16="http://schemas.microsoft.com/office/drawing/2014/main" val="3875919333"/>
                    </a:ext>
                  </a:extLst>
                </a:gridCol>
                <a:gridCol w="1209574">
                  <a:extLst>
                    <a:ext uri="{9D8B030D-6E8A-4147-A177-3AD203B41FA5}">
                      <a16:colId xmlns:a16="http://schemas.microsoft.com/office/drawing/2014/main" val="2453858006"/>
                    </a:ext>
                  </a:extLst>
                </a:gridCol>
              </a:tblGrid>
              <a:tr h="72970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МО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налог на имущество физ. лиц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земельный налог с физ. лиц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земельный налог с организаций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745603"/>
                  </a:ext>
                </a:extLst>
              </a:tr>
              <a:tr h="4031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01.01.2023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01.01.2024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01.01.2023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01.01.2024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01.01.2023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01.01.2024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01.03.2024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067990"/>
                  </a:ext>
                </a:extLst>
              </a:tr>
              <a:tr h="403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Новокубанское ГП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1 008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52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611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31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8 256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93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4600088"/>
                  </a:ext>
                </a:extLst>
              </a:tr>
              <a:tr h="403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Бесскорбненское СП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209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2 899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37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7 507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35210608"/>
                  </a:ext>
                </a:extLst>
              </a:tr>
              <a:tr h="403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Верхнекубанское СП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67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1 938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10 887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2 687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2 425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0212853"/>
                  </a:ext>
                </a:extLst>
              </a:tr>
              <a:tr h="403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Ковалевское СП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185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21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818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12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4 188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38036165"/>
                  </a:ext>
                </a:extLst>
              </a:tr>
              <a:tr h="403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Ляпинское СП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27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399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2 877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60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60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3216340"/>
                  </a:ext>
                </a:extLst>
              </a:tr>
              <a:tr h="403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Новосельское СП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119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1 119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10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6 475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9528667"/>
                  </a:ext>
                </a:extLst>
              </a:tr>
              <a:tr h="403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Прикубанское СП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55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343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2 515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25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25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56642298"/>
                  </a:ext>
                </a:extLst>
              </a:tr>
              <a:tr h="403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Прочноокопское СП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114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291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2 449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27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14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4358465"/>
                  </a:ext>
                </a:extLst>
              </a:tr>
              <a:tr h="403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Советское СП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212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866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41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5 818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6396063"/>
                  </a:ext>
                </a:extLst>
              </a:tr>
              <a:tr h="3829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ИТОГО: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1 996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88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9 283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152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50 972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2 902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2 530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2467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62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82EC5B9-8E60-4F4E-97F2-52ACBCEC85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21110"/>
              </p:ext>
            </p:extLst>
          </p:nvPr>
        </p:nvGraphicFramePr>
        <p:xfrm>
          <a:off x="470263" y="1375953"/>
          <a:ext cx="11303726" cy="5103222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621219">
                  <a:extLst>
                    <a:ext uri="{9D8B030D-6E8A-4147-A177-3AD203B41FA5}">
                      <a16:colId xmlns:a16="http://schemas.microsoft.com/office/drawing/2014/main" val="1981219062"/>
                    </a:ext>
                  </a:extLst>
                </a:gridCol>
                <a:gridCol w="1738331">
                  <a:extLst>
                    <a:ext uri="{9D8B030D-6E8A-4147-A177-3AD203B41FA5}">
                      <a16:colId xmlns:a16="http://schemas.microsoft.com/office/drawing/2014/main" val="3983813339"/>
                    </a:ext>
                  </a:extLst>
                </a:gridCol>
                <a:gridCol w="1738331">
                  <a:extLst>
                    <a:ext uri="{9D8B030D-6E8A-4147-A177-3AD203B41FA5}">
                      <a16:colId xmlns:a16="http://schemas.microsoft.com/office/drawing/2014/main" val="3806534922"/>
                    </a:ext>
                  </a:extLst>
                </a:gridCol>
                <a:gridCol w="1738331">
                  <a:extLst>
                    <a:ext uri="{9D8B030D-6E8A-4147-A177-3AD203B41FA5}">
                      <a16:colId xmlns:a16="http://schemas.microsoft.com/office/drawing/2014/main" val="618466046"/>
                    </a:ext>
                  </a:extLst>
                </a:gridCol>
                <a:gridCol w="1738331">
                  <a:extLst>
                    <a:ext uri="{9D8B030D-6E8A-4147-A177-3AD203B41FA5}">
                      <a16:colId xmlns:a16="http://schemas.microsoft.com/office/drawing/2014/main" val="3531740261"/>
                    </a:ext>
                  </a:extLst>
                </a:gridCol>
                <a:gridCol w="1729183">
                  <a:extLst>
                    <a:ext uri="{9D8B030D-6E8A-4147-A177-3AD203B41FA5}">
                      <a16:colId xmlns:a16="http://schemas.microsoft.com/office/drawing/2014/main" val="1493333533"/>
                    </a:ext>
                  </a:extLst>
                </a:gridCol>
              </a:tblGrid>
              <a:tr h="3379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поселения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Работа межведомственной комиссии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Подворовые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обходы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22166"/>
                  </a:ext>
                </a:extLst>
              </a:tr>
              <a:tr h="1372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количество должников, заслушанных на МВК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сумма рассмотренной задолженности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сумма погашенной задолженности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Количество врученных уведомлений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</a:rPr>
                        <a:t>Сумма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062243"/>
                  </a:ext>
                </a:extLst>
              </a:tr>
              <a:tr h="337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Новокубанское ГП</a:t>
                      </a:r>
                      <a:endParaRPr lang="ru-RU" sz="14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417,2</a:t>
                      </a:r>
                    </a:p>
                  </a:txBody>
                  <a:tcPr marL="9525" marR="9525" marT="9525" marB="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417,2</a:t>
                      </a:r>
                    </a:p>
                  </a:txBody>
                  <a:tcPr marL="9525" marR="9525" marT="9525" marB="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16054813"/>
                  </a:ext>
                </a:extLst>
              </a:tr>
              <a:tr h="337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Бесскорбненское СП</a:t>
                      </a:r>
                      <a:endParaRPr lang="ru-RU" sz="14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790,9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167,2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741,6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67976780"/>
                  </a:ext>
                </a:extLst>
              </a:tr>
              <a:tr h="337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Верхнекубанское СП</a:t>
                      </a:r>
                      <a:endParaRPr lang="ru-RU" sz="14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289,5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114,7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407,0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50921512"/>
                  </a:ext>
                </a:extLst>
              </a:tr>
              <a:tr h="337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Ковалевское СП</a:t>
                      </a:r>
                      <a:endParaRPr lang="ru-RU" sz="14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570,5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40,8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570,5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63600262"/>
                  </a:ext>
                </a:extLst>
              </a:tr>
              <a:tr h="337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Ляпинское СП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46844336"/>
                  </a:ext>
                </a:extLst>
              </a:tr>
              <a:tr h="337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Новосельское СП</a:t>
                      </a:r>
                      <a:endParaRPr lang="ru-RU" sz="14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852,3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661,1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348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678,9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63801683"/>
                  </a:ext>
                </a:extLst>
              </a:tr>
              <a:tr h="337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Прикубанское СП</a:t>
                      </a:r>
                      <a:endParaRPr lang="ru-RU" sz="14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94,4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34,5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20872044"/>
                  </a:ext>
                </a:extLst>
              </a:tr>
              <a:tr h="337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Прочноокопское СП</a:t>
                      </a:r>
                      <a:endParaRPr lang="ru-RU" sz="14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171,4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42,0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2644132"/>
                  </a:ext>
                </a:extLst>
              </a:tr>
              <a:tr h="337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Советское СП</a:t>
                      </a:r>
                      <a:endParaRPr lang="ru-RU" sz="14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25,8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11,6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194,0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62959654"/>
                  </a:ext>
                </a:extLst>
              </a:tr>
              <a:tr h="351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итого </a:t>
                      </a:r>
                      <a:endParaRPr lang="ru-RU" sz="14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815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3 212,0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1 489,1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950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2 592,0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47436862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F99C0AC-7602-4853-9343-1E52BE1E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7" y="-71103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Работа по погашению недоимки</a:t>
            </a:r>
          </a:p>
        </p:txBody>
      </p:sp>
    </p:spTree>
    <p:extLst>
      <p:ext uri="{BB962C8B-B14F-4D97-AF65-F5344CB8AC3E}">
        <p14:creationId xmlns:p14="http://schemas.microsoft.com/office/powerpoint/2010/main" val="3847123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B13C506-AC49-4EB5-87C2-95D30A4F1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999642"/>
              </p:ext>
            </p:extLst>
          </p:nvPr>
        </p:nvGraphicFramePr>
        <p:xfrm>
          <a:off x="287383" y="1402080"/>
          <a:ext cx="11582398" cy="505968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425057">
                  <a:extLst>
                    <a:ext uri="{9D8B030D-6E8A-4147-A177-3AD203B41FA5}">
                      <a16:colId xmlns:a16="http://schemas.microsoft.com/office/drawing/2014/main" val="1334426598"/>
                    </a:ext>
                  </a:extLst>
                </a:gridCol>
                <a:gridCol w="1284396">
                  <a:extLst>
                    <a:ext uri="{9D8B030D-6E8A-4147-A177-3AD203B41FA5}">
                      <a16:colId xmlns:a16="http://schemas.microsoft.com/office/drawing/2014/main" val="3946943931"/>
                    </a:ext>
                  </a:extLst>
                </a:gridCol>
                <a:gridCol w="1284396">
                  <a:extLst>
                    <a:ext uri="{9D8B030D-6E8A-4147-A177-3AD203B41FA5}">
                      <a16:colId xmlns:a16="http://schemas.microsoft.com/office/drawing/2014/main" val="2336288551"/>
                    </a:ext>
                  </a:extLst>
                </a:gridCol>
                <a:gridCol w="1284396">
                  <a:extLst>
                    <a:ext uri="{9D8B030D-6E8A-4147-A177-3AD203B41FA5}">
                      <a16:colId xmlns:a16="http://schemas.microsoft.com/office/drawing/2014/main" val="2083591185"/>
                    </a:ext>
                  </a:extLst>
                </a:gridCol>
                <a:gridCol w="1284396">
                  <a:extLst>
                    <a:ext uri="{9D8B030D-6E8A-4147-A177-3AD203B41FA5}">
                      <a16:colId xmlns:a16="http://schemas.microsoft.com/office/drawing/2014/main" val="3434201192"/>
                    </a:ext>
                  </a:extLst>
                </a:gridCol>
                <a:gridCol w="1504467">
                  <a:extLst>
                    <a:ext uri="{9D8B030D-6E8A-4147-A177-3AD203B41FA5}">
                      <a16:colId xmlns:a16="http://schemas.microsoft.com/office/drawing/2014/main" val="114030364"/>
                    </a:ext>
                  </a:extLst>
                </a:gridCol>
                <a:gridCol w="1515290">
                  <a:extLst>
                    <a:ext uri="{9D8B030D-6E8A-4147-A177-3AD203B41FA5}">
                      <a16:colId xmlns:a16="http://schemas.microsoft.com/office/drawing/2014/main" val="2793767651"/>
                    </a:ext>
                  </a:extLst>
                </a:gridCol>
              </a:tblGrid>
              <a:tr h="138978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Недоимка на 01.01.2024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Недоимка на 01.03.2024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Снижение недоимки в 2024 году, %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Снижение в 2024 году, тыс.рублей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Снижение за 2 мес. предшествующих 2-х лет, %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Снижение за 2 мес. предшествующих 2-х лет, тыс.рублей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D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643224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Новокубанское ГП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29 145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25 613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-12,1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  <a:latin typeface="+mn-lt"/>
                        </a:rPr>
                        <a:t>-3 532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-13,6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  <a:latin typeface="+mn-lt"/>
                        </a:rPr>
                        <a:t>-3 099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0857992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Бесскорбненское СП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3 286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2 927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-10,9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  <a:latin typeface="+mn-lt"/>
                        </a:rPr>
                        <a:t>-358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-10,7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  <a:latin typeface="+mn-lt"/>
                        </a:rPr>
                        <a:t>-330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0724339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Верхнекубанское СП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3 492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3 057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-12,5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  <a:latin typeface="+mn-lt"/>
                        </a:rPr>
                        <a:t>-435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-13,5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  <a:latin typeface="+mn-lt"/>
                        </a:rPr>
                        <a:t>-390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518837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Ковалевское СП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6 664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5 781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-13,3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  <a:latin typeface="+mn-lt"/>
                        </a:rPr>
                        <a:t>-884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-11,1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  <a:latin typeface="+mn-lt"/>
                        </a:rPr>
                        <a:t>-518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7712580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Ляпинское СП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1 626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1 391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-14,4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-234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-11,2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  <a:latin typeface="+mn-lt"/>
                        </a:rPr>
                        <a:t>-148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1551876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Новосельское СП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2 798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2 405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-14,1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-394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-10,6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-258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1366439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Прикубанское СП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4 331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3 761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-13,2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-570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-11,0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-345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9427952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Прочноокопское СП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2 612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2 246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-14,0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  <a:latin typeface="+mn-lt"/>
                        </a:rPr>
                        <a:t>-366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-13,3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-327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1616402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Советское СП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</a:rPr>
                        <a:t>10 885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9 368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</a:rPr>
                        <a:t>-13,9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effectLst/>
                          <a:latin typeface="+mn-lt"/>
                        </a:rPr>
                        <a:t>-1 518</a:t>
                      </a:r>
                      <a:endParaRPr lang="ru-RU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-8,3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-651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8279190"/>
                  </a:ext>
                </a:extLst>
              </a:tr>
              <a:tr h="34744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ИТОГО: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64 840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56 548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-12,8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-8 291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-12,0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-6 067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4304983"/>
                  </a:ext>
                </a:extLst>
              </a:tr>
            </a:tbl>
          </a:graphicData>
        </a:graphic>
      </p:graphicFrame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ECCD5BA-C902-4124-B79B-F3D7520B4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7" y="-71103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Недоимка по имущественным налогам</a:t>
            </a:r>
          </a:p>
        </p:txBody>
      </p:sp>
    </p:spTree>
    <p:extLst>
      <p:ext uri="{BB962C8B-B14F-4D97-AF65-F5344CB8AC3E}">
        <p14:creationId xmlns:p14="http://schemas.microsoft.com/office/powerpoint/2010/main" val="2744417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FB3AB6E-39E0-4FF7-B4C6-1C7473DDB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7" y="-71103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Коллегия - поручения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E2F448B6-8FF9-0478-195B-24551CC67CC3}"/>
              </a:ext>
            </a:extLst>
          </p:cNvPr>
          <p:cNvGrpSpPr>
            <a:grpSpLocks/>
          </p:cNvGrpSpPr>
          <p:nvPr/>
        </p:nvGrpSpPr>
        <p:grpSpPr bwMode="auto">
          <a:xfrm>
            <a:off x="6326518" y="1503198"/>
            <a:ext cx="5089525" cy="704850"/>
            <a:chOff x="1248" y="1440"/>
            <a:chExt cx="3206" cy="444"/>
          </a:xfrm>
        </p:grpSpPr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7622E236-EEA4-B97F-C92F-821FA8F8AB7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b="1"/>
            </a:p>
          </p:txBody>
        </p:sp>
        <p:sp>
          <p:nvSpPr>
            <p:cNvPr id="20" name="Text Box 5">
              <a:extLst>
                <a:ext uri="{FF2B5EF4-FFF2-40B4-BE49-F238E27FC236}">
                  <a16:creationId xmlns:a16="http://schemas.microsoft.com/office/drawing/2014/main" id="{62ED6E61-9647-5EE4-ADCE-2694EFBD32F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1477"/>
              <a:ext cx="258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Поэтапное увеличение ставок по налогу на имущество физических лиц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21" name="Text Box 6">
              <a:extLst>
                <a:ext uri="{FF2B5EF4-FFF2-40B4-BE49-F238E27FC236}">
                  <a16:creationId xmlns:a16="http://schemas.microsoft.com/office/drawing/2014/main" id="{E9D2B2A1-ABD5-BD74-5083-B6D76FE343E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BEF59F8A-9A71-905B-E433-8424FDF58CD2}"/>
              </a:ext>
            </a:extLst>
          </p:cNvPr>
          <p:cNvGrpSpPr>
            <a:grpSpLocks/>
          </p:cNvGrpSpPr>
          <p:nvPr/>
        </p:nvGrpSpPr>
        <p:grpSpPr bwMode="auto">
          <a:xfrm>
            <a:off x="390811" y="1521375"/>
            <a:ext cx="5607055" cy="1239838"/>
            <a:chOff x="1248" y="2030"/>
            <a:chExt cx="3532" cy="781"/>
          </a:xfrm>
        </p:grpSpPr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66109F73-F386-999A-3FBF-D74600F9E66E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b="1"/>
            </a:p>
          </p:txBody>
        </p:sp>
        <p:sp>
          <p:nvSpPr>
            <p:cNvPr id="17" name="Text Box 10">
              <a:extLst>
                <a:ext uri="{FF2B5EF4-FFF2-40B4-BE49-F238E27FC236}">
                  <a16:creationId xmlns:a16="http://schemas.microsoft.com/office/drawing/2014/main" id="{46DA6794-D9DE-7884-9ACA-0BA802DE095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2055"/>
              <a:ext cx="2913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Погашение задолженности по налогам </a:t>
              </a:r>
            </a:p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Погашение задолженности сотрудниками бюджетной сферы</a:t>
              </a:r>
            </a:p>
            <a:p>
              <a:pPr algn="l"/>
              <a:endParaRPr lang="ru-RU" b="1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1">
              <a:extLst>
                <a:ext uri="{FF2B5EF4-FFF2-40B4-BE49-F238E27FC236}">
                  <a16:creationId xmlns:a16="http://schemas.microsoft.com/office/drawing/2014/main" id="{B5A65A1A-E0F6-81A4-88EE-FC5D0A7F424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8" name="Group 12">
            <a:extLst>
              <a:ext uri="{FF2B5EF4-FFF2-40B4-BE49-F238E27FC236}">
                <a16:creationId xmlns:a16="http://schemas.microsoft.com/office/drawing/2014/main" id="{D0CA1391-E0DB-7425-C0F0-628554A48A1C}"/>
              </a:ext>
            </a:extLst>
          </p:cNvPr>
          <p:cNvGrpSpPr>
            <a:grpSpLocks/>
          </p:cNvGrpSpPr>
          <p:nvPr/>
        </p:nvGrpSpPr>
        <p:grpSpPr bwMode="auto">
          <a:xfrm>
            <a:off x="355011" y="3198148"/>
            <a:ext cx="5699132" cy="1284288"/>
            <a:chOff x="1248" y="2640"/>
            <a:chExt cx="3590" cy="809"/>
          </a:xfrm>
        </p:grpSpPr>
        <p:sp>
          <p:nvSpPr>
            <p:cNvPr id="13" name="Rectangle 14">
              <a:extLst>
                <a:ext uri="{FF2B5EF4-FFF2-40B4-BE49-F238E27FC236}">
                  <a16:creationId xmlns:a16="http://schemas.microsoft.com/office/drawing/2014/main" id="{FFA37FDF-EA08-9DF8-53FC-7F4E3CDEAEC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b="1"/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EA9DE168-6660-089A-56D5-644BF8158FA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2693"/>
              <a:ext cx="2971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Работа по наполнению по объектам налогообложения, включенных в перечень, определяемый в соответствии с пунктом 7 статьи 378.2 Кодекса</a:t>
              </a:r>
            </a:p>
          </p:txBody>
        </p:sp>
        <p:sp>
          <p:nvSpPr>
            <p:cNvPr id="15" name="Text Box 16">
              <a:extLst>
                <a:ext uri="{FF2B5EF4-FFF2-40B4-BE49-F238E27FC236}">
                  <a16:creationId xmlns:a16="http://schemas.microsoft.com/office/drawing/2014/main" id="{366FCB3A-6C47-F37E-C9A0-EA72551B2BC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9" name="Group 17">
            <a:extLst>
              <a:ext uri="{FF2B5EF4-FFF2-40B4-BE49-F238E27FC236}">
                <a16:creationId xmlns:a16="http://schemas.microsoft.com/office/drawing/2014/main" id="{99A0B1AF-4F43-4391-4D09-8E7D76EF7C67}"/>
              </a:ext>
            </a:extLst>
          </p:cNvPr>
          <p:cNvGrpSpPr>
            <a:grpSpLocks/>
          </p:cNvGrpSpPr>
          <p:nvPr/>
        </p:nvGrpSpPr>
        <p:grpSpPr bwMode="auto">
          <a:xfrm>
            <a:off x="351380" y="4914890"/>
            <a:ext cx="5788025" cy="923926"/>
            <a:chOff x="1248" y="3223"/>
            <a:chExt cx="3646" cy="582"/>
          </a:xfrm>
        </p:grpSpPr>
        <p:sp>
          <p:nvSpPr>
            <p:cNvPr id="10" name="Rectangle 19">
              <a:extLst>
                <a:ext uri="{FF2B5EF4-FFF2-40B4-BE49-F238E27FC236}">
                  <a16:creationId xmlns:a16="http://schemas.microsoft.com/office/drawing/2014/main" id="{75332719-557C-DCFE-88B5-F3F3FF6AA48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b="1"/>
            </a:p>
          </p:txBody>
        </p:sp>
        <p:sp>
          <p:nvSpPr>
            <p:cNvPr id="11" name="Text Box 20">
              <a:extLst>
                <a:ext uri="{FF2B5EF4-FFF2-40B4-BE49-F238E27FC236}">
                  <a16:creationId xmlns:a16="http://schemas.microsoft.com/office/drawing/2014/main" id="{A52F0A19-8D6C-19B5-E896-BCEA9B85076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3223"/>
              <a:ext cx="3027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не допускать необоснованного увеличения доходной части бюджетов и планирование «воздушных» кредитов</a:t>
              </a:r>
            </a:p>
          </p:txBody>
        </p:sp>
        <p:sp>
          <p:nvSpPr>
            <p:cNvPr id="12" name="Text Box 21">
              <a:extLst>
                <a:ext uri="{FF2B5EF4-FFF2-40B4-BE49-F238E27FC236}">
                  <a16:creationId xmlns:a16="http://schemas.microsoft.com/office/drawing/2014/main" id="{34A0190D-18C1-6E60-DCAA-6DD7E88787D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graphicFrame>
        <p:nvGraphicFramePr>
          <p:cNvPr id="22" name="Таблица 21">
            <a:extLst>
              <a:ext uri="{FF2B5EF4-FFF2-40B4-BE49-F238E27FC236}">
                <a16:creationId xmlns:a16="http://schemas.microsoft.com/office/drawing/2014/main" id="{AF55B7DB-2EA3-4307-8BAF-309EC52814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384277"/>
              </p:ext>
            </p:extLst>
          </p:nvPr>
        </p:nvGraphicFramePr>
        <p:xfrm>
          <a:off x="5997866" y="2293404"/>
          <a:ext cx="5885825" cy="4047702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923824">
                  <a:extLst>
                    <a:ext uri="{9D8B030D-6E8A-4147-A177-3AD203B41FA5}">
                      <a16:colId xmlns:a16="http://schemas.microsoft.com/office/drawing/2014/main" val="4167090224"/>
                    </a:ext>
                  </a:extLst>
                </a:gridCol>
                <a:gridCol w="1418253">
                  <a:extLst>
                    <a:ext uri="{9D8B030D-6E8A-4147-A177-3AD203B41FA5}">
                      <a16:colId xmlns:a16="http://schemas.microsoft.com/office/drawing/2014/main" val="292110827"/>
                    </a:ext>
                  </a:extLst>
                </a:gridCol>
                <a:gridCol w="1172466">
                  <a:extLst>
                    <a:ext uri="{9D8B030D-6E8A-4147-A177-3AD203B41FA5}">
                      <a16:colId xmlns:a16="http://schemas.microsoft.com/office/drawing/2014/main" val="1701303297"/>
                    </a:ext>
                  </a:extLst>
                </a:gridCol>
                <a:gridCol w="1371282">
                  <a:extLst>
                    <a:ext uri="{9D8B030D-6E8A-4147-A177-3AD203B41FA5}">
                      <a16:colId xmlns:a16="http://schemas.microsoft.com/office/drawing/2014/main" val="3926845531"/>
                    </a:ext>
                  </a:extLst>
                </a:gridCol>
              </a:tblGrid>
              <a:tr h="1803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по жилым помещениям (квартира, комната)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по объектам незавершенного строительства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7D5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по объектам налогообложения, включенных в перечень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7D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32407"/>
                  </a:ext>
                </a:extLst>
              </a:tr>
              <a:tr h="17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Новокубанское ГП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0,2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0,2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1,2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4441379"/>
                  </a:ext>
                </a:extLst>
              </a:tr>
              <a:tr h="17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Бесскорбненское СП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2,0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7162554"/>
                  </a:ext>
                </a:extLst>
              </a:tr>
              <a:tr h="17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Верхнекубанское СП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2,0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3972646"/>
                  </a:ext>
                </a:extLst>
              </a:tr>
              <a:tr h="17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Ковалевское СП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0,7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6306490"/>
                  </a:ext>
                </a:extLst>
              </a:tr>
              <a:tr h="17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Ляпинское СП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1,0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616813"/>
                  </a:ext>
                </a:extLst>
              </a:tr>
              <a:tr h="17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Новосельское СП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2,0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120231"/>
                  </a:ext>
                </a:extLst>
              </a:tr>
              <a:tr h="17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Прикубанское СП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2,0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3461156"/>
                  </a:ext>
                </a:extLst>
              </a:tr>
              <a:tr h="17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Прочноокопское СП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1,2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6276891"/>
                  </a:ext>
                </a:extLst>
              </a:tr>
              <a:tr h="17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Советское СП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</a:rPr>
                        <a:t>1,1</a:t>
                      </a:r>
                      <a:endParaRPr lang="ru-RU" sz="16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577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504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</TotalTime>
  <Words>893</Words>
  <Application>Microsoft Office PowerPoint</Application>
  <PresentationFormat>Широкоэкранный</PresentationFormat>
  <Paragraphs>385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Cyr</vt:lpstr>
      <vt:lpstr>Calibri</vt:lpstr>
      <vt:lpstr>Calibri Light</vt:lpstr>
      <vt:lpstr>Seravek</vt:lpstr>
      <vt:lpstr>Times New Roman</vt:lpstr>
      <vt:lpstr>Office Theme</vt:lpstr>
      <vt:lpstr>Об исполнении доходной части бюджета по состоянию  на 1 марта 2024 года</vt:lpstr>
      <vt:lpstr>Консолидированный краевой бюджет</vt:lpstr>
      <vt:lpstr>Исполнение бюджетов поселений</vt:lpstr>
      <vt:lpstr>Исполнение бюджетов поселений по налогам</vt:lpstr>
      <vt:lpstr>Переплата по имущественным налогам</vt:lpstr>
      <vt:lpstr>Работа по погашению недоимки</vt:lpstr>
      <vt:lpstr>Недоимка по имущественным налогам</vt:lpstr>
      <vt:lpstr>Коллегия - поручения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Артемьева Светлана</cp:lastModifiedBy>
  <cp:revision>37</cp:revision>
  <cp:lastPrinted>2024-03-22T10:27:28Z</cp:lastPrinted>
  <dcterms:created xsi:type="dcterms:W3CDTF">2019-10-28T08:40:00Z</dcterms:created>
  <dcterms:modified xsi:type="dcterms:W3CDTF">2025-05-20T12:54:33Z</dcterms:modified>
</cp:coreProperties>
</file>