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77" r:id="rId4"/>
    <p:sldId id="257" r:id="rId5"/>
    <p:sldId id="274" r:id="rId6"/>
    <p:sldId id="275" r:id="rId7"/>
    <p:sldId id="281" r:id="rId8"/>
    <p:sldId id="280" r:id="rId9"/>
    <p:sldId id="276" r:id="rId10"/>
    <p:sldId id="278" r:id="rId11"/>
    <p:sldId id="283" r:id="rId12"/>
    <p:sldId id="282" r:id="rId13"/>
    <p:sldId id="279" r:id="rId14"/>
    <p:sldId id="286" r:id="rId15"/>
    <p:sldId id="285" r:id="rId16"/>
    <p:sldId id="271" r:id="rId17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B245"/>
    <a:srgbClr val="3F70CA"/>
    <a:srgbClr val="4876CA"/>
    <a:srgbClr val="65A1D8"/>
    <a:srgbClr val="78B552"/>
    <a:srgbClr val="6DB040"/>
    <a:srgbClr val="4B77CA"/>
    <a:srgbClr val="4F9B43"/>
    <a:srgbClr val="70AD47"/>
    <a:srgbClr val="B4C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5\03%20-%20&#1084;&#1072;&#1088;&#1090;%2020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5\03%20-%20&#1084;&#1072;&#1088;&#1090;%202025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5\03%20-%20&#1084;&#1072;&#1088;&#1090;%202025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5\03%20-%20&#1084;&#1072;&#1088;&#1090;%202025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5\03%20-%20&#1084;&#1072;&#1088;&#1090;%202025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5\03%20-%20&#1084;&#1072;&#1088;&#1090;%202025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5\03%20-%20&#1084;&#1072;&#1088;&#1090;%202025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5\03%20-%20&#1084;&#1072;&#1088;&#1090;%202025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2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5\03%20-%20&#1084;&#1072;&#1088;&#1090;%2020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5\03%20-%20&#1084;&#1072;&#1088;&#1090;%2020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5\03%20-%20&#1084;&#1072;&#1088;&#1090;%20202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5\03%20-%20&#1084;&#1072;&#1088;&#1090;%202025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5\03%20-%20&#1084;&#1072;&#1088;&#1090;%202025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5\03%20-%20&#1084;&#1072;&#1088;&#1090;%202025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5\03%20-%20&#1084;&#1072;&#1088;&#1090;%202025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5\03%20-%20&#1084;&#1072;&#1088;&#1090;%202025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078665531512032E-2"/>
          <c:y val="0.1214023716170691"/>
          <c:w val="0.9658426689369759"/>
          <c:h val="0.526341416032082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'на сайт'!$C$5</c:f>
              <c:strCache>
                <c:ptCount val="1"/>
                <c:pt idx="0">
                  <c:v>1 кв. 2024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'на сайт'!$B$6:$B$11</c:f>
              <c:strCache>
                <c:ptCount val="6"/>
                <c:pt idx="0">
                  <c:v>Налог на прибыль</c:v>
                </c:pt>
                <c:pt idx="1">
                  <c:v>НДФЛ</c:v>
                </c:pt>
                <c:pt idx="2">
                  <c:v>УСН</c:v>
                </c:pt>
                <c:pt idx="3">
                  <c:v>Налог на имущество организаций</c:v>
                </c:pt>
                <c:pt idx="4">
                  <c:v>Транспортный налог</c:v>
                </c:pt>
                <c:pt idx="5">
                  <c:v>Иные доходы</c:v>
                </c:pt>
              </c:strCache>
            </c:strRef>
          </c:cat>
          <c:val>
            <c:numRef>
              <c:f>'на сайт'!$C$6:$C$11</c:f>
              <c:numCache>
                <c:formatCode>#\ ##0.0</c:formatCode>
                <c:ptCount val="6"/>
                <c:pt idx="0">
                  <c:v>105.9</c:v>
                </c:pt>
                <c:pt idx="1">
                  <c:v>195.7</c:v>
                </c:pt>
                <c:pt idx="2">
                  <c:v>19.7</c:v>
                </c:pt>
                <c:pt idx="3">
                  <c:v>26.5</c:v>
                </c:pt>
                <c:pt idx="4">
                  <c:v>13.4</c:v>
                </c:pt>
                <c:pt idx="5">
                  <c:v>129.49999999999997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F6-4456-BC00-A7E7F765A14B}"/>
            </c:ext>
          </c:extLst>
        </c:ser>
        <c:ser>
          <c:idx val="1"/>
          <c:order val="1"/>
          <c:tx>
            <c:strRef>
              <c:f>'на сайт'!$D$5</c:f>
              <c:strCache>
                <c:ptCount val="1"/>
                <c:pt idx="0">
                  <c:v>1 кв. 2025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'на сайт'!$B$6:$B$11</c:f>
              <c:strCache>
                <c:ptCount val="6"/>
                <c:pt idx="0">
                  <c:v>Налог на прибыль</c:v>
                </c:pt>
                <c:pt idx="1">
                  <c:v>НДФЛ</c:v>
                </c:pt>
                <c:pt idx="2">
                  <c:v>УСН</c:v>
                </c:pt>
                <c:pt idx="3">
                  <c:v>Налог на имущество организаций</c:v>
                </c:pt>
                <c:pt idx="4">
                  <c:v>Транспортный налог</c:v>
                </c:pt>
                <c:pt idx="5">
                  <c:v>Иные доходы</c:v>
                </c:pt>
              </c:strCache>
            </c:strRef>
          </c:cat>
          <c:val>
            <c:numRef>
              <c:f>'на сайт'!$D$6:$D$11</c:f>
              <c:numCache>
                <c:formatCode>#\ ##0.0</c:formatCode>
                <c:ptCount val="6"/>
                <c:pt idx="0">
                  <c:v>70</c:v>
                </c:pt>
                <c:pt idx="1">
                  <c:v>236.8</c:v>
                </c:pt>
                <c:pt idx="2">
                  <c:v>12.5</c:v>
                </c:pt>
                <c:pt idx="3">
                  <c:v>37</c:v>
                </c:pt>
                <c:pt idx="4">
                  <c:v>12.8</c:v>
                </c:pt>
                <c:pt idx="5">
                  <c:v>129.5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F6-4456-BC00-A7E7F765A14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603437984"/>
        <c:axId val="1603443968"/>
      </c:barChart>
      <c:catAx>
        <c:axId val="160343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3443968"/>
        <c:crosses val="autoZero"/>
        <c:auto val="1"/>
        <c:lblAlgn val="ctr"/>
        <c:lblOffset val="100"/>
        <c:noMultiLvlLbl val="0"/>
      </c:catAx>
      <c:valAx>
        <c:axId val="1603443968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1603437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135796051637476"/>
          <c:y val="0.89620667697625767"/>
          <c:w val="0.23881585799939264"/>
          <c:h val="8.02960898075354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/>
              <a:t>Новосельское сельское поселение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6229233324288838E-2"/>
          <c:y val="8.7105492813750754E-2"/>
          <c:w val="0.9478708182111204"/>
          <c:h val="0.688216500692075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пос.'!$C$35</c:f>
              <c:strCache>
                <c:ptCount val="1"/>
                <c:pt idx="0">
                  <c:v>за 1 квартал 2024 года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71B245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пос.'!$B$36:$B$40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'в разрезе пос.'!$C$36:$C$40</c:f>
              <c:numCache>
                <c:formatCode>#,##0.00</c:formatCode>
                <c:ptCount val="5"/>
                <c:pt idx="0">
                  <c:v>3.9876000000000005</c:v>
                </c:pt>
                <c:pt idx="1">
                  <c:v>1.35</c:v>
                </c:pt>
                <c:pt idx="2">
                  <c:v>1.84</c:v>
                </c:pt>
                <c:pt idx="3">
                  <c:v>7.0000000000000007E-2</c:v>
                </c:pt>
                <c:pt idx="4" formatCode="#\ ##0.0">
                  <c:v>0.72760000000000025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78-4EEC-AE50-B01F70BB5A30}"/>
            </c:ext>
          </c:extLst>
        </c:ser>
        <c:ser>
          <c:idx val="1"/>
          <c:order val="1"/>
          <c:tx>
            <c:strRef>
              <c:f>'в разрезе пос.'!$D$35</c:f>
              <c:strCache>
                <c:ptCount val="1"/>
                <c:pt idx="0">
                  <c:v>за 1 квартал 2025 года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4876CA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пос.'!$B$36:$B$40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'в разрезе пос.'!$D$36:$D$40</c:f>
              <c:numCache>
                <c:formatCode>#,##0.00</c:formatCode>
                <c:ptCount val="5"/>
                <c:pt idx="0">
                  <c:v>3.4420999999999999</c:v>
                </c:pt>
                <c:pt idx="1">
                  <c:v>1.83</c:v>
                </c:pt>
                <c:pt idx="2">
                  <c:v>0.6</c:v>
                </c:pt>
                <c:pt idx="3">
                  <c:v>7.0000000000000007E-2</c:v>
                </c:pt>
                <c:pt idx="4" formatCode="#\ ##0.0">
                  <c:v>0.94209999999999972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78-4EEC-AE50-B01F70BB5A3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602118032"/>
        <c:axId val="1602121296"/>
      </c:barChart>
      <c:lineChart>
        <c:grouping val="standard"/>
        <c:varyColors val="0"/>
        <c:ser>
          <c:idx val="3"/>
          <c:order val="3"/>
          <c:tx>
            <c:strRef>
              <c:f>'в разрезе пос.'!$E$35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rgbClr val="65A1D8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65A1D8"/>
              </a:solidFill>
              <a:ln w="12700">
                <a:solidFill>
                  <a:srgbClr val="65A1D8"/>
                </a:solidFill>
                <a:round/>
              </a:ln>
              <a:effectLst/>
            </c:spPr>
          </c:marker>
          <c:dLbls>
            <c:dLbl>
              <c:idx val="0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878-4EEC-AE50-B01F70BB5A30}"/>
                </c:ext>
              </c:extLst>
            </c:dLbl>
            <c:dLbl>
              <c:idx val="2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4878-4EEC-AE50-B01F70BB5A30}"/>
                </c:ext>
              </c:extLst>
            </c:dLbl>
            <c:spPr>
              <a:solidFill>
                <a:srgbClr val="65A1D8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пос.'!$B$36:$B$40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'в разрезе пос.'!$E$36:$E$40</c:f>
              <c:numCache>
                <c:formatCode>#\ ##0.0</c:formatCode>
                <c:ptCount val="5"/>
                <c:pt idx="0">
                  <c:v>86.320092286086862</c:v>
                </c:pt>
                <c:pt idx="1">
                  <c:v>135.55555555555557</c:v>
                </c:pt>
                <c:pt idx="2">
                  <c:v>32.608695652173907</c:v>
                </c:pt>
                <c:pt idx="3">
                  <c:v>100</c:v>
                </c:pt>
                <c:pt idx="4">
                  <c:v>129.48048378229788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878-4EEC-AE50-B01F70BB5A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2118032"/>
        <c:axId val="1602121296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'в разрезе пос.'!$G$35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317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circle"/>
                  <c:size val="6"/>
                  <c:spPr>
                    <a:gradFill rotWithShape="1">
                      <a:gsLst>
                        <a:gs pos="0">
                          <a:schemeClr val="accent4">
                            <a:satMod val="103000"/>
                            <a:lumMod val="102000"/>
                            <a:tint val="94000"/>
                          </a:schemeClr>
                        </a:gs>
                        <a:gs pos="50000">
                          <a:schemeClr val="accent4">
                            <a:satMod val="110000"/>
                            <a:lumMod val="100000"/>
                            <a:shade val="100000"/>
                          </a:schemeClr>
                        </a:gs>
                        <a:gs pos="100000">
                          <a:schemeClr val="accent4">
                            <a:lumMod val="99000"/>
                            <a:satMod val="120000"/>
                            <a:shade val="78000"/>
                          </a:schemeClr>
                        </a:gs>
                      </a:gsLst>
                      <a:lin ang="5400000" scaled="0"/>
                    </a:gradFill>
                    <a:ln w="12700">
                      <a:solidFill>
                        <a:schemeClr val="lt2"/>
                      </a:solidFill>
                      <a:round/>
                    </a:ln>
                    <a:effectLst/>
                  </c:spPr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'в разрезе пос.'!$B$36:$B$40</c15:sqref>
                        </c15:formulaRef>
                      </c:ext>
                    </c:extLst>
                    <c:strCache>
                      <c:ptCount val="5"/>
                      <c:pt idx="0">
                        <c:v>Налоговые и неналоговые доходы</c:v>
                      </c:pt>
                      <c:pt idx="1">
                        <c:v>НДФЛ</c:v>
                      </c:pt>
                      <c:pt idx="2">
                        <c:v>Земельный налог с организаций</c:v>
                      </c:pt>
                      <c:pt idx="3">
                        <c:v>Земельный налог с физ.лиц</c:v>
                      </c:pt>
                      <c:pt idx="4">
                        <c:v>Неналоговые доходы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'в разрезе пос.'!$G$36:$G$40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4878-4EEC-AE50-B01F70BB5A30}"/>
                  </c:ext>
                </c:extLst>
              </c15:ser>
            </c15:filteredLineSeries>
          </c:ext>
        </c:extLst>
      </c:lineChart>
      <c:catAx>
        <c:axId val="160211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2121296"/>
        <c:crosses val="autoZero"/>
        <c:auto val="1"/>
        <c:lblAlgn val="ctr"/>
        <c:lblOffset val="100"/>
        <c:noMultiLvlLbl val="0"/>
      </c:catAx>
      <c:valAx>
        <c:axId val="1602121296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2118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/>
              <a:t>Ляпинское сельское поселение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7004069152814229E-2"/>
          <c:y val="9.2987042814925536E-2"/>
          <c:w val="0.93708157899533395"/>
          <c:h val="0.688435219168224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пос.'!$C$29</c:f>
              <c:strCache>
                <c:ptCount val="1"/>
                <c:pt idx="0">
                  <c:v>за 1 квартал 2024 года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71B245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пос.'!$B$30:$B$34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</c:v>
                </c:pt>
                <c:pt idx="4">
                  <c:v>Иные доходы</c:v>
                </c:pt>
              </c:strCache>
            </c:strRef>
          </c:cat>
          <c:val>
            <c:numRef>
              <c:f>'в разрезе пос.'!$C$30:$C$34</c:f>
              <c:numCache>
                <c:formatCode>#,##0.00</c:formatCode>
                <c:ptCount val="5"/>
                <c:pt idx="0">
                  <c:v>3.1335000000000002</c:v>
                </c:pt>
                <c:pt idx="1">
                  <c:v>0.47</c:v>
                </c:pt>
                <c:pt idx="2">
                  <c:v>1.18</c:v>
                </c:pt>
                <c:pt idx="3">
                  <c:v>0.93</c:v>
                </c:pt>
                <c:pt idx="4">
                  <c:v>0.55349999999999999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CB-4889-A60F-1FAE61180214}"/>
            </c:ext>
          </c:extLst>
        </c:ser>
        <c:ser>
          <c:idx val="1"/>
          <c:order val="1"/>
          <c:tx>
            <c:strRef>
              <c:f>'в разрезе пос.'!$D$29</c:f>
              <c:strCache>
                <c:ptCount val="1"/>
                <c:pt idx="0">
                  <c:v>за 1 квартал 2025 года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4876CA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пос.'!$B$30:$B$34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</c:v>
                </c:pt>
                <c:pt idx="4">
                  <c:v>Иные доходы</c:v>
                </c:pt>
              </c:strCache>
            </c:strRef>
          </c:cat>
          <c:val>
            <c:numRef>
              <c:f>'в разрезе пос.'!$D$30:$D$34</c:f>
              <c:numCache>
                <c:formatCode>#,##0.00</c:formatCode>
                <c:ptCount val="5"/>
                <c:pt idx="0">
                  <c:v>2.8803000000000001</c:v>
                </c:pt>
                <c:pt idx="1">
                  <c:v>0.64</c:v>
                </c:pt>
                <c:pt idx="2">
                  <c:v>0.79</c:v>
                </c:pt>
                <c:pt idx="3">
                  <c:v>0.93</c:v>
                </c:pt>
                <c:pt idx="4">
                  <c:v>0.52029999999999987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CB-4889-A60F-1FAE6118021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602114768"/>
        <c:axId val="1602124560"/>
      </c:barChart>
      <c:lineChart>
        <c:grouping val="standard"/>
        <c:varyColors val="0"/>
        <c:ser>
          <c:idx val="3"/>
          <c:order val="3"/>
          <c:tx>
            <c:strRef>
              <c:f>'в разрезе пос.'!$E$29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rgbClr val="65A1D8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65A1D8"/>
              </a:solidFill>
              <a:ln w="12700">
                <a:solidFill>
                  <a:srgbClr val="65A1D8"/>
                </a:solidFill>
                <a:round/>
              </a:ln>
              <a:effectLst/>
            </c:spPr>
          </c:marker>
          <c:dLbls>
            <c:dLbl>
              <c:idx val="0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7CB-4889-A60F-1FAE61180214}"/>
                </c:ext>
              </c:extLst>
            </c:dLbl>
            <c:dLbl>
              <c:idx val="2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77CB-4889-A60F-1FAE61180214}"/>
                </c:ext>
              </c:extLst>
            </c:dLbl>
            <c:dLbl>
              <c:idx val="4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77CB-4889-A60F-1FAE61180214}"/>
                </c:ext>
              </c:extLst>
            </c:dLbl>
            <c:spPr>
              <a:solidFill>
                <a:srgbClr val="65A1D8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пос.'!$B$30:$B$34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</c:v>
                </c:pt>
                <c:pt idx="4">
                  <c:v>Иные доходы</c:v>
                </c:pt>
              </c:strCache>
            </c:strRef>
          </c:cat>
          <c:val>
            <c:numRef>
              <c:f>'в разрезе пос.'!$E$30:$E$34</c:f>
              <c:numCache>
                <c:formatCode>#\ ##0.0</c:formatCode>
                <c:ptCount val="5"/>
                <c:pt idx="0">
                  <c:v>91.919578745811393</c:v>
                </c:pt>
                <c:pt idx="1">
                  <c:v>136.17021276595747</c:v>
                </c:pt>
                <c:pt idx="2">
                  <c:v>66.949152542372886</c:v>
                </c:pt>
                <c:pt idx="3">
                  <c:v>100</c:v>
                </c:pt>
                <c:pt idx="4">
                  <c:v>94.001806684733495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7CB-4889-A60F-1FAE611802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2114768"/>
        <c:axId val="1602124560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'в разрезе пос.'!$G$29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317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circle"/>
                  <c:size val="6"/>
                  <c:spPr>
                    <a:gradFill rotWithShape="1">
                      <a:gsLst>
                        <a:gs pos="0">
                          <a:schemeClr val="accent4">
                            <a:satMod val="103000"/>
                            <a:lumMod val="102000"/>
                            <a:tint val="94000"/>
                          </a:schemeClr>
                        </a:gs>
                        <a:gs pos="50000">
                          <a:schemeClr val="accent4">
                            <a:satMod val="110000"/>
                            <a:lumMod val="100000"/>
                            <a:shade val="100000"/>
                          </a:schemeClr>
                        </a:gs>
                        <a:gs pos="100000">
                          <a:schemeClr val="accent4">
                            <a:lumMod val="99000"/>
                            <a:satMod val="120000"/>
                            <a:shade val="78000"/>
                          </a:schemeClr>
                        </a:gs>
                      </a:gsLst>
                      <a:lin ang="5400000" scaled="0"/>
                    </a:gradFill>
                    <a:ln w="12700">
                      <a:solidFill>
                        <a:schemeClr val="lt2"/>
                      </a:solidFill>
                      <a:round/>
                    </a:ln>
                    <a:effectLst/>
                  </c:spPr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'в разрезе пос.'!$B$30:$B$34</c15:sqref>
                        </c15:formulaRef>
                      </c:ext>
                    </c:extLst>
                    <c:strCache>
                      <c:ptCount val="5"/>
                      <c:pt idx="0">
                        <c:v>Налоговые и неналоговые доходы</c:v>
                      </c:pt>
                      <c:pt idx="1">
                        <c:v>НДФЛ</c:v>
                      </c:pt>
                      <c:pt idx="2">
                        <c:v>ЕСХН</c:v>
                      </c:pt>
                      <c:pt idx="3">
                        <c:v>Земельный налог</c:v>
                      </c:pt>
                      <c:pt idx="4">
                        <c:v>Иные доходы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'в разрезе пос.'!$G$30:$G$34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77CB-4889-A60F-1FAE61180214}"/>
                  </c:ext>
                </c:extLst>
              </c15:ser>
            </c15:filteredLineSeries>
          </c:ext>
        </c:extLst>
      </c:lineChart>
      <c:catAx>
        <c:axId val="160211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2124560"/>
        <c:crosses val="autoZero"/>
        <c:auto val="1"/>
        <c:lblAlgn val="ctr"/>
        <c:lblOffset val="100"/>
        <c:noMultiLvlLbl val="0"/>
      </c:catAx>
      <c:valAx>
        <c:axId val="1602124560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2114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/>
              <a:t>Ковалевское сельское поселение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7874532834170211E-2"/>
          <c:y val="8.8552883003288424E-2"/>
          <c:w val="0.92616775179892685"/>
          <c:h val="0.747785917750740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пос.'!$C$23</c:f>
              <c:strCache>
                <c:ptCount val="1"/>
                <c:pt idx="0">
                  <c:v>за 1 квартал 2024 года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71B245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пос.'!$B$24:$B$28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</c:v>
                </c:pt>
                <c:pt idx="4">
                  <c:v>Иные доходы</c:v>
                </c:pt>
              </c:strCache>
            </c:strRef>
          </c:cat>
          <c:val>
            <c:numRef>
              <c:f>'в разрезе пос.'!$C$24:$C$28</c:f>
              <c:numCache>
                <c:formatCode>#,##0.00</c:formatCode>
                <c:ptCount val="5"/>
                <c:pt idx="0">
                  <c:v>7.9370000000000003</c:v>
                </c:pt>
                <c:pt idx="1">
                  <c:v>3.34</c:v>
                </c:pt>
                <c:pt idx="2">
                  <c:v>0.8</c:v>
                </c:pt>
                <c:pt idx="3">
                  <c:v>1.38</c:v>
                </c:pt>
                <c:pt idx="4">
                  <c:v>2.4170000000000007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12-4A9D-8E79-E03440FA70F2}"/>
            </c:ext>
          </c:extLst>
        </c:ser>
        <c:ser>
          <c:idx val="1"/>
          <c:order val="1"/>
          <c:tx>
            <c:strRef>
              <c:f>'в разрезе пос.'!$D$23</c:f>
              <c:strCache>
                <c:ptCount val="1"/>
                <c:pt idx="0">
                  <c:v>за 1 квартал 2025 года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4876CA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пос.'!$B$24:$B$28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</c:v>
                </c:pt>
                <c:pt idx="4">
                  <c:v>Иные доходы</c:v>
                </c:pt>
              </c:strCache>
            </c:strRef>
          </c:cat>
          <c:val>
            <c:numRef>
              <c:f>'в разрезе пос.'!$D$24:$D$28</c:f>
              <c:numCache>
                <c:formatCode>#,##0.00</c:formatCode>
                <c:ptCount val="5"/>
                <c:pt idx="0">
                  <c:v>10.8279</c:v>
                </c:pt>
                <c:pt idx="1">
                  <c:v>4.24</c:v>
                </c:pt>
                <c:pt idx="2">
                  <c:v>3.67</c:v>
                </c:pt>
                <c:pt idx="3">
                  <c:v>1.36</c:v>
                </c:pt>
                <c:pt idx="4">
                  <c:v>1.5578999999999994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12-4A9D-8E79-E03440FA70F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602124016"/>
        <c:axId val="1602127280"/>
      </c:barChart>
      <c:lineChart>
        <c:grouping val="standard"/>
        <c:varyColors val="0"/>
        <c:ser>
          <c:idx val="3"/>
          <c:order val="3"/>
          <c:tx>
            <c:strRef>
              <c:f>'в разрезе пос.'!$E$23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rgbClr val="65A1D8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65A1D8"/>
              </a:solidFill>
              <a:ln w="12700">
                <a:solidFill>
                  <a:srgbClr val="65A1D8"/>
                </a:solidFill>
                <a:round/>
              </a:ln>
              <a:effectLst/>
            </c:spPr>
          </c:marker>
          <c:dLbls>
            <c:dLbl>
              <c:idx val="4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BB12-4A9D-8E79-E03440FA70F2}"/>
                </c:ext>
              </c:extLst>
            </c:dLbl>
            <c:spPr>
              <a:solidFill>
                <a:srgbClr val="65A1D8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пос.'!$B$24:$B$28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</c:v>
                </c:pt>
                <c:pt idx="4">
                  <c:v>Иные доходы</c:v>
                </c:pt>
              </c:strCache>
            </c:strRef>
          </c:cat>
          <c:val>
            <c:numRef>
              <c:f>'в разрезе пос.'!$E$24:$E$28</c:f>
              <c:numCache>
                <c:formatCode>#\ ##0.0</c:formatCode>
                <c:ptCount val="5"/>
                <c:pt idx="0">
                  <c:v>136.42308176893033</c:v>
                </c:pt>
                <c:pt idx="1">
                  <c:v>126.94610778443113</c:v>
                </c:pt>
                <c:pt idx="2">
                  <c:v>458.74999999999994</c:v>
                </c:pt>
                <c:pt idx="3">
                  <c:v>98.550724637681171</c:v>
                </c:pt>
                <c:pt idx="4">
                  <c:v>64.455937112122413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B12-4A9D-8E79-E03440FA70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2124016"/>
        <c:axId val="1602127280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'в разрезе пос.'!$G$23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317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circle"/>
                  <c:size val="6"/>
                  <c:spPr>
                    <a:gradFill rotWithShape="1">
                      <a:gsLst>
                        <a:gs pos="0">
                          <a:schemeClr val="accent4">
                            <a:satMod val="103000"/>
                            <a:lumMod val="102000"/>
                            <a:tint val="94000"/>
                          </a:schemeClr>
                        </a:gs>
                        <a:gs pos="50000">
                          <a:schemeClr val="accent4">
                            <a:satMod val="110000"/>
                            <a:lumMod val="100000"/>
                            <a:shade val="100000"/>
                          </a:schemeClr>
                        </a:gs>
                        <a:gs pos="100000">
                          <a:schemeClr val="accent4">
                            <a:lumMod val="99000"/>
                            <a:satMod val="120000"/>
                            <a:shade val="78000"/>
                          </a:schemeClr>
                        </a:gs>
                      </a:gsLst>
                      <a:lin ang="5400000" scaled="0"/>
                    </a:gradFill>
                    <a:ln w="12700">
                      <a:solidFill>
                        <a:schemeClr val="lt2"/>
                      </a:solidFill>
                      <a:round/>
                    </a:ln>
                    <a:effectLst/>
                  </c:spPr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'в разрезе пос.'!$B$24:$B$28</c15:sqref>
                        </c15:formulaRef>
                      </c:ext>
                    </c:extLst>
                    <c:strCache>
                      <c:ptCount val="5"/>
                      <c:pt idx="0">
                        <c:v>Налоговые и неналоговые доходы</c:v>
                      </c:pt>
                      <c:pt idx="1">
                        <c:v>НДФЛ</c:v>
                      </c:pt>
                      <c:pt idx="2">
                        <c:v>ЕСХН</c:v>
                      </c:pt>
                      <c:pt idx="3">
                        <c:v>Земельный налог</c:v>
                      </c:pt>
                      <c:pt idx="4">
                        <c:v>Иные доходы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'в разрезе пос.'!$G$24:$G$28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BB12-4A9D-8E79-E03440FA70F2}"/>
                  </c:ext>
                </c:extLst>
              </c15:ser>
            </c15:filteredLineSeries>
          </c:ext>
        </c:extLst>
      </c:lineChart>
      <c:catAx>
        <c:axId val="160212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2127280"/>
        <c:crosses val="autoZero"/>
        <c:auto val="1"/>
        <c:lblAlgn val="ctr"/>
        <c:lblOffset val="100"/>
        <c:noMultiLvlLbl val="0"/>
      </c:catAx>
      <c:valAx>
        <c:axId val="1602127280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2124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/>
              <a:t>Прочноокопское сельское поселение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7.11438346825604E-2"/>
          <c:y val="9.0477327694544266E-2"/>
          <c:w val="0.91351996439630145"/>
          <c:h val="0.658512008738023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пос.'!$C$48</c:f>
              <c:strCache>
                <c:ptCount val="1"/>
                <c:pt idx="0">
                  <c:v>за 1 квартал 2024 года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71B245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пос.'!$B$49:$B$54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</c:v>
                </c:pt>
                <c:pt idx="5">
                  <c:v>Иные доходы</c:v>
                </c:pt>
              </c:strCache>
            </c:strRef>
          </c:cat>
          <c:val>
            <c:numRef>
              <c:f>'в разрезе пос.'!$C$49:$C$54</c:f>
              <c:numCache>
                <c:formatCode>#,##0.00</c:formatCode>
                <c:ptCount val="6"/>
                <c:pt idx="0">
                  <c:v>4.2797999999999989</c:v>
                </c:pt>
                <c:pt idx="1">
                  <c:v>1.52</c:v>
                </c:pt>
                <c:pt idx="2">
                  <c:v>0.85</c:v>
                </c:pt>
                <c:pt idx="3">
                  <c:v>0.06</c:v>
                </c:pt>
                <c:pt idx="4">
                  <c:v>0.71</c:v>
                </c:pt>
                <c:pt idx="5">
                  <c:v>1.1397999999999988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69-49EB-8DDF-478E7EF92F70}"/>
            </c:ext>
          </c:extLst>
        </c:ser>
        <c:ser>
          <c:idx val="1"/>
          <c:order val="1"/>
          <c:tx>
            <c:strRef>
              <c:f>'в разрезе пос.'!$D$48</c:f>
              <c:strCache>
                <c:ptCount val="1"/>
                <c:pt idx="0">
                  <c:v>за 1 квартал 2025 года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4876CA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пос.'!$B$49:$B$54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</c:v>
                </c:pt>
                <c:pt idx="5">
                  <c:v>Иные доходы</c:v>
                </c:pt>
              </c:strCache>
            </c:strRef>
          </c:cat>
          <c:val>
            <c:numRef>
              <c:f>'в разрезе пос.'!$D$49:$D$54</c:f>
              <c:numCache>
                <c:formatCode>#,##0.00</c:formatCode>
                <c:ptCount val="6"/>
                <c:pt idx="0">
                  <c:v>5.6769999999999996</c:v>
                </c:pt>
                <c:pt idx="1">
                  <c:v>1.98</c:v>
                </c:pt>
                <c:pt idx="2">
                  <c:v>1.39</c:v>
                </c:pt>
                <c:pt idx="3">
                  <c:v>0.14000000000000001</c:v>
                </c:pt>
                <c:pt idx="4">
                  <c:v>1.06</c:v>
                </c:pt>
                <c:pt idx="5">
                  <c:v>1.1069999999999993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69-49EB-8DDF-478E7EF92F7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602128368"/>
        <c:axId val="1602120208"/>
      </c:barChart>
      <c:lineChart>
        <c:grouping val="standard"/>
        <c:varyColors val="0"/>
        <c:ser>
          <c:idx val="3"/>
          <c:order val="3"/>
          <c:tx>
            <c:strRef>
              <c:f>'в разрезе пос.'!$E$48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rgbClr val="65A1D8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65A1D8"/>
              </a:solidFill>
              <a:ln w="12700">
                <a:solidFill>
                  <a:srgbClr val="65A1D8"/>
                </a:solidFill>
                <a:round/>
              </a:ln>
              <a:effectLst/>
            </c:spPr>
          </c:marker>
          <c:dLbls>
            <c:dLbl>
              <c:idx val="5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369-49EB-8DDF-478E7EF92F70}"/>
                </c:ext>
              </c:extLst>
            </c:dLbl>
            <c:spPr>
              <a:solidFill>
                <a:srgbClr val="65A1D8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пос.'!$B$49:$B$54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</c:v>
                </c:pt>
                <c:pt idx="5">
                  <c:v>Иные доходы</c:v>
                </c:pt>
              </c:strCache>
            </c:strRef>
          </c:cat>
          <c:val>
            <c:numRef>
              <c:f>'в разрезе пос.'!$E$49:$E$54</c:f>
              <c:numCache>
                <c:formatCode>#\ ##0.0</c:formatCode>
                <c:ptCount val="6"/>
                <c:pt idx="0">
                  <c:v>132.64638534510962</c:v>
                </c:pt>
                <c:pt idx="1">
                  <c:v>130.26315789473685</c:v>
                </c:pt>
                <c:pt idx="2">
                  <c:v>163.52941176470588</c:v>
                </c:pt>
                <c:pt idx="3">
                  <c:v>233.33333333333334</c:v>
                </c:pt>
                <c:pt idx="4">
                  <c:v>149.29577464788736</c:v>
                </c:pt>
                <c:pt idx="5">
                  <c:v>97.122302158273428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369-49EB-8DDF-478E7EF92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2128368"/>
        <c:axId val="1602120208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'в разрезе пос.'!$G$48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317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circle"/>
                  <c:size val="6"/>
                  <c:spPr>
                    <a:gradFill rotWithShape="1">
                      <a:gsLst>
                        <a:gs pos="0">
                          <a:schemeClr val="accent4">
                            <a:satMod val="103000"/>
                            <a:lumMod val="102000"/>
                            <a:tint val="94000"/>
                          </a:schemeClr>
                        </a:gs>
                        <a:gs pos="50000">
                          <a:schemeClr val="accent4">
                            <a:satMod val="110000"/>
                            <a:lumMod val="100000"/>
                            <a:shade val="100000"/>
                          </a:schemeClr>
                        </a:gs>
                        <a:gs pos="100000">
                          <a:schemeClr val="accent4">
                            <a:lumMod val="99000"/>
                            <a:satMod val="120000"/>
                            <a:shade val="78000"/>
                          </a:schemeClr>
                        </a:gs>
                      </a:gsLst>
                      <a:lin ang="5400000" scaled="0"/>
                    </a:gradFill>
                    <a:ln w="12700">
                      <a:solidFill>
                        <a:schemeClr val="lt2"/>
                      </a:solidFill>
                      <a:round/>
                    </a:ln>
                    <a:effectLst/>
                  </c:spPr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'в разрезе пос.'!$B$49:$B$54</c15:sqref>
                        </c15:formulaRef>
                      </c:ext>
                    </c:extLst>
                    <c:strCache>
                      <c:ptCount val="6"/>
                      <c:pt idx="0">
                        <c:v>Налоговые и неналоговые доходы</c:v>
                      </c:pt>
                      <c:pt idx="1">
                        <c:v>НДФЛ</c:v>
                      </c:pt>
                      <c:pt idx="2">
                        <c:v>ЕСХН</c:v>
                      </c:pt>
                      <c:pt idx="3">
                        <c:v>Налог на имущество физ.лиц</c:v>
                      </c:pt>
                      <c:pt idx="4">
                        <c:v>Земельный налог</c:v>
                      </c:pt>
                      <c:pt idx="5">
                        <c:v>Иные доходы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'в разрезе пос.'!$G$49:$G$54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E369-49EB-8DDF-478E7EF92F70}"/>
                  </c:ext>
                </c:extLst>
              </c15:ser>
            </c15:filteredLineSeries>
          </c:ext>
        </c:extLst>
      </c:lineChart>
      <c:catAx>
        <c:axId val="160212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2120208"/>
        <c:crosses val="autoZero"/>
        <c:auto val="1"/>
        <c:lblAlgn val="ctr"/>
        <c:lblOffset val="100"/>
        <c:noMultiLvlLbl val="0"/>
      </c:catAx>
      <c:valAx>
        <c:axId val="1602120208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2128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/>
              <a:t>Советское сельское поселение, млн.рублей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8840380345541935E-2"/>
          <c:y val="0.15593849701524953"/>
          <c:w val="0.91631996546407757"/>
          <c:h val="0.621475664396540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пос.'!$C$55</c:f>
              <c:strCache>
                <c:ptCount val="1"/>
                <c:pt idx="0">
                  <c:v>за 1 квартал 2024 года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71B245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пос.'!$B$56:$B$61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</c:v>
                </c:pt>
                <c:pt idx="5">
                  <c:v>Иные доходы</c:v>
                </c:pt>
              </c:strCache>
            </c:strRef>
          </c:cat>
          <c:val>
            <c:numRef>
              <c:f>'в разрезе пос.'!$C$56:$C$61</c:f>
              <c:numCache>
                <c:formatCode>#,##0.00</c:formatCode>
                <c:ptCount val="6"/>
                <c:pt idx="0">
                  <c:v>10.653300000000005</c:v>
                </c:pt>
                <c:pt idx="1">
                  <c:v>2.6</c:v>
                </c:pt>
                <c:pt idx="2">
                  <c:v>1.05</c:v>
                </c:pt>
                <c:pt idx="3">
                  <c:v>0.44</c:v>
                </c:pt>
                <c:pt idx="4">
                  <c:v>2.61</c:v>
                </c:pt>
                <c:pt idx="5">
                  <c:v>3.9533000000000036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94-4DE4-A66C-64D2D5696405}"/>
            </c:ext>
          </c:extLst>
        </c:ser>
        <c:ser>
          <c:idx val="1"/>
          <c:order val="1"/>
          <c:tx>
            <c:strRef>
              <c:f>'в разрезе пос.'!$D$55</c:f>
              <c:strCache>
                <c:ptCount val="1"/>
                <c:pt idx="0">
                  <c:v>за 1 квартал 2025 года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4876CA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пос.'!$B$56:$B$61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</c:v>
                </c:pt>
                <c:pt idx="5">
                  <c:v>Иные доходы</c:v>
                </c:pt>
              </c:strCache>
            </c:strRef>
          </c:cat>
          <c:val>
            <c:numRef>
              <c:f>'в разрезе пос.'!$D$56:$D$61</c:f>
              <c:numCache>
                <c:formatCode>#,##0.00</c:formatCode>
                <c:ptCount val="6"/>
                <c:pt idx="0">
                  <c:v>13.969700000000005</c:v>
                </c:pt>
                <c:pt idx="1">
                  <c:v>4.83</c:v>
                </c:pt>
                <c:pt idx="2">
                  <c:v>1.24</c:v>
                </c:pt>
                <c:pt idx="3">
                  <c:v>0.33</c:v>
                </c:pt>
                <c:pt idx="4">
                  <c:v>3.51</c:v>
                </c:pt>
                <c:pt idx="5">
                  <c:v>4.0597000000000047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94-4DE4-A66C-64D2D569640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602115312"/>
        <c:axId val="1603447776"/>
      </c:barChart>
      <c:lineChart>
        <c:grouping val="standard"/>
        <c:varyColors val="0"/>
        <c:ser>
          <c:idx val="3"/>
          <c:order val="3"/>
          <c:tx>
            <c:strRef>
              <c:f>'в разрезе пос.'!$E$55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rgbClr val="65A1D8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65A1D8"/>
              </a:solidFill>
              <a:ln w="12700">
                <a:solidFill>
                  <a:srgbClr val="65A1D8"/>
                </a:solidFill>
                <a:round/>
              </a:ln>
              <a:effectLst/>
            </c:spPr>
          </c:marker>
          <c:dLbls>
            <c:dLbl>
              <c:idx val="3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994-4DE4-A66C-64D2D5696405}"/>
                </c:ext>
              </c:extLst>
            </c:dLbl>
            <c:spPr>
              <a:solidFill>
                <a:srgbClr val="65A1D8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пос.'!$B$56:$B$61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</c:v>
                </c:pt>
                <c:pt idx="5">
                  <c:v>Иные доходы</c:v>
                </c:pt>
              </c:strCache>
            </c:strRef>
          </c:cat>
          <c:val>
            <c:numRef>
              <c:f>'в разрезе пос.'!$E$56:$E$61</c:f>
              <c:numCache>
                <c:formatCode>#\ ##0.0</c:formatCode>
                <c:ptCount val="6"/>
                <c:pt idx="0">
                  <c:v>131.13026010719682</c:v>
                </c:pt>
                <c:pt idx="1">
                  <c:v>185.76923076923077</c:v>
                </c:pt>
                <c:pt idx="2">
                  <c:v>118.0952380952381</c:v>
                </c:pt>
                <c:pt idx="3">
                  <c:v>75</c:v>
                </c:pt>
                <c:pt idx="4">
                  <c:v>134.48275862068965</c:v>
                </c:pt>
                <c:pt idx="5">
                  <c:v>102.69142235600641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994-4DE4-A66C-64D2D56964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2115312"/>
        <c:axId val="1603447776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'в разрезе пос.'!$G$55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317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circle"/>
                  <c:size val="6"/>
                  <c:spPr>
                    <a:gradFill rotWithShape="1">
                      <a:gsLst>
                        <a:gs pos="0">
                          <a:schemeClr val="accent4">
                            <a:satMod val="103000"/>
                            <a:lumMod val="102000"/>
                            <a:tint val="94000"/>
                          </a:schemeClr>
                        </a:gs>
                        <a:gs pos="50000">
                          <a:schemeClr val="accent4">
                            <a:satMod val="110000"/>
                            <a:lumMod val="100000"/>
                            <a:shade val="100000"/>
                          </a:schemeClr>
                        </a:gs>
                        <a:gs pos="100000">
                          <a:schemeClr val="accent4">
                            <a:lumMod val="99000"/>
                            <a:satMod val="120000"/>
                            <a:shade val="78000"/>
                          </a:schemeClr>
                        </a:gs>
                      </a:gsLst>
                      <a:lin ang="5400000" scaled="0"/>
                    </a:gradFill>
                    <a:ln w="12700">
                      <a:solidFill>
                        <a:schemeClr val="lt2"/>
                      </a:solidFill>
                      <a:round/>
                    </a:ln>
                    <a:effectLst/>
                  </c:spPr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'в разрезе пос.'!$B$56:$B$61</c15:sqref>
                        </c15:formulaRef>
                      </c:ext>
                    </c:extLst>
                    <c:strCache>
                      <c:ptCount val="6"/>
                      <c:pt idx="0">
                        <c:v>Налоговые и неналоговые доходы</c:v>
                      </c:pt>
                      <c:pt idx="1">
                        <c:v>НДФЛ</c:v>
                      </c:pt>
                      <c:pt idx="2">
                        <c:v>ЕСХН</c:v>
                      </c:pt>
                      <c:pt idx="3">
                        <c:v>Налог на имущество физ.лиц</c:v>
                      </c:pt>
                      <c:pt idx="4">
                        <c:v>Земельный налог</c:v>
                      </c:pt>
                      <c:pt idx="5">
                        <c:v>Иные доходы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'в разрезе пос.'!$G$56:$G$61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E994-4DE4-A66C-64D2D5696405}"/>
                  </c:ext>
                </c:extLst>
              </c15:ser>
            </c15:filteredLineSeries>
          </c:ext>
        </c:extLst>
      </c:lineChart>
      <c:catAx>
        <c:axId val="160211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3447776"/>
        <c:crosses val="autoZero"/>
        <c:auto val="1"/>
        <c:lblAlgn val="ctr"/>
        <c:lblOffset val="100"/>
        <c:noMultiLvlLbl val="0"/>
      </c:catAx>
      <c:valAx>
        <c:axId val="1603447776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2115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/>
              <a:t>Прикубанское сельское поселение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7.5547830506676558E-2"/>
          <c:y val="0.162663457329948"/>
          <c:w val="0.90816661624789952"/>
          <c:h val="0.566826296253345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пос.'!$C$41</c:f>
              <c:strCache>
                <c:ptCount val="1"/>
                <c:pt idx="0">
                  <c:v>за 1 квартал 2024 года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71B245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пос.'!$B$42:$B$47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</c:v>
                </c:pt>
                <c:pt idx="5">
                  <c:v>Иные доходы</c:v>
                </c:pt>
              </c:strCache>
            </c:strRef>
          </c:cat>
          <c:val>
            <c:numRef>
              <c:f>'в разрезе пос.'!$C$42:$C$47</c:f>
              <c:numCache>
                <c:formatCode>#,##0.00</c:formatCode>
                <c:ptCount val="6"/>
                <c:pt idx="0">
                  <c:v>3.9888000000000003</c:v>
                </c:pt>
                <c:pt idx="1">
                  <c:v>0.5</c:v>
                </c:pt>
                <c:pt idx="2">
                  <c:v>1.25</c:v>
                </c:pt>
                <c:pt idx="3">
                  <c:v>0.24</c:v>
                </c:pt>
                <c:pt idx="4">
                  <c:v>0.92</c:v>
                </c:pt>
                <c:pt idx="5">
                  <c:v>1.0788000000000002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3E-4855-9896-3D1CD3D692E0}"/>
            </c:ext>
          </c:extLst>
        </c:ser>
        <c:ser>
          <c:idx val="1"/>
          <c:order val="1"/>
          <c:tx>
            <c:strRef>
              <c:f>'в разрезе пос.'!$D$41</c:f>
              <c:strCache>
                <c:ptCount val="1"/>
                <c:pt idx="0">
                  <c:v>за 1 квартал 2025 года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4876CA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пос.'!$B$42:$B$47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</c:v>
                </c:pt>
                <c:pt idx="5">
                  <c:v>Иные доходы</c:v>
                </c:pt>
              </c:strCache>
            </c:strRef>
          </c:cat>
          <c:val>
            <c:numRef>
              <c:f>'в разрезе пос.'!$D$42:$D$47</c:f>
              <c:numCache>
                <c:formatCode>#,##0.00</c:formatCode>
                <c:ptCount val="6"/>
                <c:pt idx="0">
                  <c:v>4.3607000000000005</c:v>
                </c:pt>
                <c:pt idx="1">
                  <c:v>0.53</c:v>
                </c:pt>
                <c:pt idx="2">
                  <c:v>1.4</c:v>
                </c:pt>
                <c:pt idx="3">
                  <c:v>0.21</c:v>
                </c:pt>
                <c:pt idx="4">
                  <c:v>0.99</c:v>
                </c:pt>
                <c:pt idx="5">
                  <c:v>1.2307000000000003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3E-4855-9896-3D1CD3D692E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602119120"/>
        <c:axId val="1602121840"/>
      </c:barChart>
      <c:lineChart>
        <c:grouping val="standard"/>
        <c:varyColors val="0"/>
        <c:ser>
          <c:idx val="3"/>
          <c:order val="3"/>
          <c:tx>
            <c:strRef>
              <c:f>'в разрезе пос.'!$E$41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rgbClr val="65A1D8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65A1D8"/>
              </a:solidFill>
              <a:ln w="12700">
                <a:solidFill>
                  <a:srgbClr val="65A1D8"/>
                </a:solidFill>
                <a:round/>
              </a:ln>
              <a:effectLst/>
            </c:spPr>
          </c:marker>
          <c:dLbls>
            <c:dLbl>
              <c:idx val="3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23E-4855-9896-3D1CD3D692E0}"/>
                </c:ext>
              </c:extLst>
            </c:dLbl>
            <c:spPr>
              <a:solidFill>
                <a:srgbClr val="65A1D8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пос.'!$B$42:$B$47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</c:v>
                </c:pt>
                <c:pt idx="5">
                  <c:v>Иные доходы</c:v>
                </c:pt>
              </c:strCache>
            </c:strRef>
          </c:cat>
          <c:val>
            <c:numRef>
              <c:f>'в разрезе пос.'!$E$42:$E$47</c:f>
              <c:numCache>
                <c:formatCode>#\ ##0.0</c:formatCode>
                <c:ptCount val="6"/>
                <c:pt idx="0">
                  <c:v>109.32360609707182</c:v>
                </c:pt>
                <c:pt idx="1">
                  <c:v>106</c:v>
                </c:pt>
                <c:pt idx="2">
                  <c:v>111.99999999999999</c:v>
                </c:pt>
                <c:pt idx="3">
                  <c:v>87.5</c:v>
                </c:pt>
                <c:pt idx="4">
                  <c:v>107.60869565217391</c:v>
                </c:pt>
                <c:pt idx="5">
                  <c:v>114.08045977011496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23E-4855-9896-3D1CD3D692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2119120"/>
        <c:axId val="1602121840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'в разрезе пос.'!$G$41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317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circle"/>
                  <c:size val="6"/>
                  <c:spPr>
                    <a:gradFill rotWithShape="1">
                      <a:gsLst>
                        <a:gs pos="0">
                          <a:schemeClr val="accent4">
                            <a:satMod val="103000"/>
                            <a:lumMod val="102000"/>
                            <a:tint val="94000"/>
                          </a:schemeClr>
                        </a:gs>
                        <a:gs pos="50000">
                          <a:schemeClr val="accent4">
                            <a:satMod val="110000"/>
                            <a:lumMod val="100000"/>
                            <a:shade val="100000"/>
                          </a:schemeClr>
                        </a:gs>
                        <a:gs pos="100000">
                          <a:schemeClr val="accent4">
                            <a:lumMod val="99000"/>
                            <a:satMod val="120000"/>
                            <a:shade val="78000"/>
                          </a:schemeClr>
                        </a:gs>
                      </a:gsLst>
                      <a:lin ang="5400000" scaled="0"/>
                    </a:gradFill>
                    <a:ln w="12700">
                      <a:solidFill>
                        <a:schemeClr val="lt2"/>
                      </a:solidFill>
                      <a:round/>
                    </a:ln>
                    <a:effectLst/>
                  </c:spPr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'в разрезе пос.'!$B$42:$B$47</c15:sqref>
                        </c15:formulaRef>
                      </c:ext>
                    </c:extLst>
                    <c:strCache>
                      <c:ptCount val="6"/>
                      <c:pt idx="0">
                        <c:v>Налоговые и неналоговые доходы</c:v>
                      </c:pt>
                      <c:pt idx="1">
                        <c:v>НДФЛ</c:v>
                      </c:pt>
                      <c:pt idx="2">
                        <c:v>ЕСХН</c:v>
                      </c:pt>
                      <c:pt idx="3">
                        <c:v>Налог на имущество физ.лиц</c:v>
                      </c:pt>
                      <c:pt idx="4">
                        <c:v>Земельный налог</c:v>
                      </c:pt>
                      <c:pt idx="5">
                        <c:v>Иные доходы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'в разрезе пос.'!$G$42:$G$47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A23E-4855-9896-3D1CD3D692E0}"/>
                  </c:ext>
                </c:extLst>
              </c15:ser>
            </c15:filteredLineSeries>
          </c:ext>
        </c:extLst>
      </c:lineChart>
      <c:catAx>
        <c:axId val="160211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2121840"/>
        <c:crosses val="autoZero"/>
        <c:auto val="1"/>
        <c:lblAlgn val="ctr"/>
        <c:lblOffset val="100"/>
        <c:noMultiLvlLbl val="0"/>
      </c:catAx>
      <c:valAx>
        <c:axId val="1602121840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2119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Верхнекубанское сельское поселение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6892737713717202E-2"/>
          <c:y val="0.14690939949760498"/>
          <c:w val="0.92742025678628615"/>
          <c:h val="0.663467945294765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пос.'!$C$17</c:f>
              <c:strCache>
                <c:ptCount val="1"/>
                <c:pt idx="0">
                  <c:v>за 1 квартал 2024 года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78B55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пос.'!$B$18:$B$22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</c:v>
                </c:pt>
                <c:pt idx="4">
                  <c:v>Иные доходы</c:v>
                </c:pt>
              </c:strCache>
            </c:strRef>
          </c:cat>
          <c:val>
            <c:numRef>
              <c:f>'в разрезе пос.'!$C$18:$C$22</c:f>
              <c:numCache>
                <c:formatCode>#,##0.00</c:formatCode>
                <c:ptCount val="5"/>
                <c:pt idx="0">
                  <c:v>6.6286999999999985</c:v>
                </c:pt>
                <c:pt idx="1">
                  <c:v>2.68</c:v>
                </c:pt>
                <c:pt idx="2">
                  <c:v>0.42</c:v>
                </c:pt>
                <c:pt idx="3">
                  <c:v>2.34</c:v>
                </c:pt>
                <c:pt idx="4">
                  <c:v>1.1886999999999985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E5-485E-9925-18B33E76145F}"/>
            </c:ext>
          </c:extLst>
        </c:ser>
        <c:ser>
          <c:idx val="1"/>
          <c:order val="1"/>
          <c:tx>
            <c:strRef>
              <c:f>'в разрезе пос.'!$D$17</c:f>
              <c:strCache>
                <c:ptCount val="1"/>
                <c:pt idx="0">
                  <c:v>за 1 квартал 2025 года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3F70CA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пос.'!$B$18:$B$22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</c:v>
                </c:pt>
                <c:pt idx="4">
                  <c:v>Иные доходы</c:v>
                </c:pt>
              </c:strCache>
            </c:strRef>
          </c:cat>
          <c:val>
            <c:numRef>
              <c:f>'в разрезе пос.'!$D$18:$D$22</c:f>
              <c:numCache>
                <c:formatCode>#,##0.00</c:formatCode>
                <c:ptCount val="5"/>
                <c:pt idx="0">
                  <c:v>6.7139000000000006</c:v>
                </c:pt>
                <c:pt idx="1">
                  <c:v>2.2599999999999998</c:v>
                </c:pt>
                <c:pt idx="2">
                  <c:v>0.56000000000000005</c:v>
                </c:pt>
                <c:pt idx="3">
                  <c:v>2.67</c:v>
                </c:pt>
                <c:pt idx="4">
                  <c:v>1.2239000000000009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E5-485E-9925-18B33E76145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602116944"/>
        <c:axId val="1602119664"/>
      </c:barChart>
      <c:lineChart>
        <c:grouping val="standard"/>
        <c:varyColors val="0"/>
        <c:ser>
          <c:idx val="3"/>
          <c:order val="3"/>
          <c:tx>
            <c:strRef>
              <c:f>'в разрезе пос.'!$E$17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rgbClr val="65A1D8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65A1D8"/>
              </a:solidFill>
              <a:ln w="12700">
                <a:solidFill>
                  <a:srgbClr val="65A1D8"/>
                </a:solidFill>
                <a:round/>
              </a:ln>
              <a:effectLst/>
            </c:spPr>
          </c:marker>
          <c:dLbls>
            <c:dLbl>
              <c:idx val="1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67E5-485E-9925-18B33E76145F}"/>
                </c:ext>
              </c:extLst>
            </c:dLbl>
            <c:spPr>
              <a:solidFill>
                <a:srgbClr val="65A1D8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пос.'!$B$18:$B$22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</c:v>
                </c:pt>
                <c:pt idx="4">
                  <c:v>Иные доходы</c:v>
                </c:pt>
              </c:strCache>
            </c:strRef>
          </c:cat>
          <c:val>
            <c:numRef>
              <c:f>'в разрезе пос.'!$E$18:$E$22</c:f>
              <c:numCache>
                <c:formatCode>#\ ##0.0</c:formatCode>
                <c:ptCount val="5"/>
                <c:pt idx="0">
                  <c:v>101.28531989681238</c:v>
                </c:pt>
                <c:pt idx="1">
                  <c:v>84.328358208955208</c:v>
                </c:pt>
                <c:pt idx="2">
                  <c:v>133.33333333333334</c:v>
                </c:pt>
                <c:pt idx="3">
                  <c:v>114.1025641025641</c:v>
                </c:pt>
                <c:pt idx="4">
                  <c:v>102.96121813746129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E5-485E-9925-18B33E761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2116944"/>
        <c:axId val="1602119664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'в разрезе пос.'!$G$17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317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circle"/>
                  <c:size val="6"/>
                  <c:spPr>
                    <a:gradFill rotWithShape="1">
                      <a:gsLst>
                        <a:gs pos="0">
                          <a:schemeClr val="accent4">
                            <a:satMod val="103000"/>
                            <a:lumMod val="102000"/>
                            <a:tint val="94000"/>
                          </a:schemeClr>
                        </a:gs>
                        <a:gs pos="50000">
                          <a:schemeClr val="accent4">
                            <a:satMod val="110000"/>
                            <a:lumMod val="100000"/>
                            <a:shade val="100000"/>
                          </a:schemeClr>
                        </a:gs>
                        <a:gs pos="100000">
                          <a:schemeClr val="accent4">
                            <a:lumMod val="99000"/>
                            <a:satMod val="120000"/>
                            <a:shade val="78000"/>
                          </a:schemeClr>
                        </a:gs>
                      </a:gsLst>
                      <a:lin ang="5400000" scaled="0"/>
                    </a:gradFill>
                    <a:ln w="12700">
                      <a:solidFill>
                        <a:schemeClr val="lt2"/>
                      </a:solidFill>
                      <a:round/>
                    </a:ln>
                    <a:effectLst/>
                  </c:spPr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'в разрезе пос.'!$B$18:$B$22</c15:sqref>
                        </c15:formulaRef>
                      </c:ext>
                    </c:extLst>
                    <c:strCache>
                      <c:ptCount val="5"/>
                      <c:pt idx="0">
                        <c:v>Налоговые и неналоговые доходы</c:v>
                      </c:pt>
                      <c:pt idx="1">
                        <c:v>НДФЛ</c:v>
                      </c:pt>
                      <c:pt idx="2">
                        <c:v>ЕСХН</c:v>
                      </c:pt>
                      <c:pt idx="3">
                        <c:v>Земельный налог</c:v>
                      </c:pt>
                      <c:pt idx="4">
                        <c:v>Иные доходы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'в разрезе пос.'!$G$18:$G$22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67E5-485E-9925-18B33E76145F}"/>
                  </c:ext>
                </c:extLst>
              </c15:ser>
            </c15:filteredLineSeries>
          </c:ext>
        </c:extLst>
      </c:lineChart>
      <c:catAx>
        <c:axId val="160211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2119664"/>
        <c:crosses val="autoZero"/>
        <c:auto val="1"/>
        <c:lblAlgn val="ctr"/>
        <c:lblOffset val="100"/>
        <c:noMultiLvlLbl val="0"/>
      </c:catAx>
      <c:valAx>
        <c:axId val="1602119664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2116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/>
              <a:t>Исполнение по НДФЛ за 2024 год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8587639680193695E-2"/>
          <c:y val="0.15204676628609443"/>
          <c:w val="0.93947104436563234"/>
          <c:h val="0.470938193760829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 от налоговых агентов, ИП, нотариусов, физ.лиц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2.9853289885433966E-3"/>
                  <c:y val="-3.0809854409286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68B-46C2-A94D-904F69F2ED96}"/>
                </c:ext>
              </c:extLst>
            </c:dLbl>
            <c:dLbl>
              <c:idx val="6"/>
              <c:layout>
                <c:manualLayout>
                  <c:x val="-1.4926644942717532E-3"/>
                  <c:y val="-3.080985440928640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68B-46C2-A94D-904F69F2ED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Лист1!$B$2:$B$10</c:f>
              <c:numCache>
                <c:formatCode>#\ ##0.0</c:formatCode>
                <c:ptCount val="9"/>
                <c:pt idx="0">
                  <c:v>88.8</c:v>
                </c:pt>
                <c:pt idx="1">
                  <c:v>15.4</c:v>
                </c:pt>
                <c:pt idx="2">
                  <c:v>15.2</c:v>
                </c:pt>
                <c:pt idx="3">
                  <c:v>23</c:v>
                </c:pt>
                <c:pt idx="4">
                  <c:v>3.1</c:v>
                </c:pt>
                <c:pt idx="5">
                  <c:v>8</c:v>
                </c:pt>
                <c:pt idx="6">
                  <c:v>3.6</c:v>
                </c:pt>
                <c:pt idx="7">
                  <c:v>9.9</c:v>
                </c:pt>
                <c:pt idx="8">
                  <c:v>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8B-46C2-A94D-904F69F2ED9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дивидендов и доходов свыше 5 млн.рублей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6.390610980286645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68B-46C2-A94D-904F69F2ED9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8B-46C2-A94D-904F69F2ED96}"/>
                </c:ext>
              </c:extLst>
            </c:dLbl>
            <c:dLbl>
              <c:idx val="2"/>
              <c:layout>
                <c:manualLayout>
                  <c:x val="0"/>
                  <c:y val="-4.1079805879048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68B-46C2-A94D-904F69F2ED96}"/>
                </c:ext>
              </c:extLst>
            </c:dLbl>
            <c:dLbl>
              <c:idx val="3"/>
              <c:layout>
                <c:manualLayout>
                  <c:x val="-5.4730399206388987E-17"/>
                  <c:y val="-2.73865372526990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8B-46C2-A94D-904F69F2ED96}"/>
                </c:ext>
              </c:extLst>
            </c:dLbl>
            <c:dLbl>
              <c:idx val="4"/>
              <c:layout>
                <c:manualLayout>
                  <c:x val="2.9853289885433966E-3"/>
                  <c:y val="-5.81963916619855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8B-46C2-A94D-904F69F2ED96}"/>
                </c:ext>
              </c:extLst>
            </c:dLbl>
            <c:dLbl>
              <c:idx val="5"/>
              <c:layout>
                <c:manualLayout>
                  <c:x val="0"/>
                  <c:y val="-3.76564887224612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8B-46C2-A94D-904F69F2ED96}"/>
                </c:ext>
              </c:extLst>
            </c:dLbl>
            <c:dLbl>
              <c:idx val="6"/>
              <c:layout>
                <c:manualLayout>
                  <c:x val="1.4926644942717532E-3"/>
                  <c:y val="-5.81963916619854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68B-46C2-A94D-904F69F2ED96}"/>
                </c:ext>
              </c:extLst>
            </c:dLbl>
            <c:dLbl>
              <c:idx val="7"/>
              <c:layout>
                <c:manualLayout>
                  <c:x val="5.8766318562655466E-8"/>
                  <c:y val="-3.76564887224611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018079457939466E-2"/>
                      <c:h val="6.877444167584044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68B-46C2-A94D-904F69F2ED96}"/>
                </c:ext>
              </c:extLst>
            </c:dLbl>
            <c:dLbl>
              <c:idx val="8"/>
              <c:layout>
                <c:manualLayout>
                  <c:x val="0"/>
                  <c:y val="-3.42331715658737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68B-46C2-A94D-904F69F2ED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3F70CA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20.100000000000001</c:v>
                </c:pt>
                <c:pt idx="1">
                  <c:v>0</c:v>
                </c:pt>
                <c:pt idx="2">
                  <c:v>0.2</c:v>
                </c:pt>
                <c:pt idx="3">
                  <c:v>0.4</c:v>
                </c:pt>
                <c:pt idx="4">
                  <c:v>0.2</c:v>
                </c:pt>
                <c:pt idx="5">
                  <c:v>0.1</c:v>
                </c:pt>
                <c:pt idx="6">
                  <c:v>0.2</c:v>
                </c:pt>
                <c:pt idx="7">
                  <c:v>4.7</c:v>
                </c:pt>
                <c:pt idx="8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8B-46C2-A94D-904F69F2ED9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330294144"/>
        <c:axId val="1330325344"/>
      </c:barChart>
      <c:catAx>
        <c:axId val="133029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0325344"/>
        <c:crosses val="autoZero"/>
        <c:auto val="1"/>
        <c:lblAlgn val="ctr"/>
        <c:lblOffset val="100"/>
        <c:noMultiLvlLbl val="0"/>
      </c:catAx>
      <c:valAx>
        <c:axId val="1330325344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1330294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1"/>
                </a:solidFill>
              </a:rPr>
              <a:t>Общий объем, млн.рублей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effectLst/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0715535662891608E-2"/>
          <c:y val="4.6180737824438614E-2"/>
          <c:w val="0.93856892867421682"/>
          <c:h val="0.796280513697382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'на сайт'!$B$3</c:f>
              <c:strCache>
                <c:ptCount val="1"/>
                <c:pt idx="0">
                  <c:v>Общий объем доходов консолидированного краевого бюджета по Новокубанскому району, млн.рублей</c:v>
                </c:pt>
              </c:strCache>
            </c:strRef>
          </c:tx>
          <c:spPr>
            <a:solidFill>
              <a:srgbClr val="4F9B43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'на сайт'!$C$2:$D$2</c:f>
              <c:strCache>
                <c:ptCount val="2"/>
                <c:pt idx="0">
                  <c:v>1 кв. 2024</c:v>
                </c:pt>
                <c:pt idx="1">
                  <c:v>1 кв. 2025</c:v>
                </c:pt>
              </c:strCache>
            </c:strRef>
          </c:cat>
          <c:val>
            <c:numRef>
              <c:f>'на сайт'!$C$3:$D$3</c:f>
              <c:numCache>
                <c:formatCode>#\ ##0.0</c:formatCode>
                <c:ptCount val="2"/>
                <c:pt idx="0">
                  <c:v>490.7</c:v>
                </c:pt>
                <c:pt idx="1">
                  <c:v>498.6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C1-4A7D-8C0B-D9F613E7AE2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03447232"/>
        <c:axId val="1603435808"/>
      </c:barChart>
      <c:catAx>
        <c:axId val="160344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3435808"/>
        <c:crosses val="autoZero"/>
        <c:auto val="1"/>
        <c:lblAlgn val="ctr"/>
        <c:lblOffset val="100"/>
        <c:noMultiLvlLbl val="0"/>
      </c:catAx>
      <c:valAx>
        <c:axId val="1603435808"/>
        <c:scaling>
          <c:orientation val="minMax"/>
          <c:max val="550"/>
        </c:scaling>
        <c:delete val="1"/>
        <c:axPos val="l"/>
        <c:numFmt formatCode="#\ ##0.0" sourceLinked="1"/>
        <c:majorTickMark val="none"/>
        <c:minorTickMark val="none"/>
        <c:tickLblPos val="nextTo"/>
        <c:crossAx val="1603447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437235645245626E-2"/>
          <c:y val="5.6270172975563824E-2"/>
          <c:w val="0.96712552870950874"/>
          <c:h val="0.67565382111637806"/>
        </c:manualLayout>
      </c:layout>
      <c:lineChart>
        <c:grouping val="standard"/>
        <c:varyColors val="0"/>
        <c:ser>
          <c:idx val="0"/>
          <c:order val="0"/>
          <c:tx>
            <c:strRef>
              <c:f>'на сайт'!$F$5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133C-4BC8-B1D8-B6CFD9168234}"/>
                </c:ext>
              </c:extLst>
            </c:dLbl>
            <c:dLbl>
              <c:idx val="2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133C-4BC8-B1D8-B6CFD9168234}"/>
                </c:ext>
              </c:extLst>
            </c:dLbl>
            <c:dLbl>
              <c:idx val="4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F71-4DD2-BA34-85C96BB6C245}"/>
                </c:ext>
              </c:extLst>
            </c:dLbl>
            <c:spPr>
              <a:solidFill>
                <a:srgbClr val="65A1D8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'на сайт'!$E$6:$E$11</c:f>
              <c:strCache>
                <c:ptCount val="6"/>
                <c:pt idx="0">
                  <c:v>Налог на прибыль</c:v>
                </c:pt>
                <c:pt idx="1">
                  <c:v>НДФЛ</c:v>
                </c:pt>
                <c:pt idx="2">
                  <c:v>УСН</c:v>
                </c:pt>
                <c:pt idx="3">
                  <c:v>Налог на имущество организаций</c:v>
                </c:pt>
                <c:pt idx="4">
                  <c:v>Транспортный налог</c:v>
                </c:pt>
                <c:pt idx="5">
                  <c:v>Иные доходы</c:v>
                </c:pt>
              </c:strCache>
            </c:strRef>
          </c:cat>
          <c:val>
            <c:numRef>
              <c:f>'на сайт'!$F$6:$F$11</c:f>
              <c:numCache>
                <c:formatCode>#\ ##0.0</c:formatCode>
                <c:ptCount val="6"/>
                <c:pt idx="0">
                  <c:v>66.100094428706328</c:v>
                </c:pt>
                <c:pt idx="1">
                  <c:v>121.00153295861013</c:v>
                </c:pt>
                <c:pt idx="2">
                  <c:v>63.451776649746193</c:v>
                </c:pt>
                <c:pt idx="3">
                  <c:v>139.62264150943398</c:v>
                </c:pt>
                <c:pt idx="4">
                  <c:v>95.522388059701484</c:v>
                </c:pt>
                <c:pt idx="5">
                  <c:v>100.00000000000003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3C-4BC8-B1D8-B6CFD916823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03436352"/>
        <c:axId val="1603439616"/>
      </c:lineChart>
      <c:catAx>
        <c:axId val="16034363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03439616"/>
        <c:crosses val="autoZero"/>
        <c:auto val="1"/>
        <c:lblAlgn val="ctr"/>
        <c:lblOffset val="100"/>
        <c:noMultiLvlLbl val="0"/>
      </c:catAx>
      <c:valAx>
        <c:axId val="1603439616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1603436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ru-RU" sz="1400" b="1" i="0" dirty="0">
                <a:solidFill>
                  <a:schemeClr val="tx1"/>
                </a:solidFill>
              </a:rPr>
              <a:t>Общий объем, млн.рублей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effectLst/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'на сайт'!$B$68</c:f>
              <c:strCache>
                <c:ptCount val="1"/>
                <c:pt idx="0">
                  <c:v>Общий объем доходов районного бюджета, млн.рублей</c:v>
                </c:pt>
              </c:strCache>
            </c:strRef>
          </c:tx>
          <c:spPr>
            <a:gradFill>
              <a:gsLst>
                <a:gs pos="0">
                  <a:schemeClr val="accent6"/>
                </a:gs>
                <a:gs pos="100000">
                  <a:schemeClr val="accent6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'на сайт'!$C$67:$D$67</c:f>
              <c:strCache>
                <c:ptCount val="2"/>
                <c:pt idx="0">
                  <c:v>1 кв. 2024</c:v>
                </c:pt>
                <c:pt idx="1">
                  <c:v>1 кв. 2025</c:v>
                </c:pt>
              </c:strCache>
            </c:strRef>
          </c:cat>
          <c:val>
            <c:numRef>
              <c:f>'на сайт'!$C$68:$D$68</c:f>
              <c:numCache>
                <c:formatCode>#\ ##0.0</c:formatCode>
                <c:ptCount val="2"/>
                <c:pt idx="0">
                  <c:v>149.56209999999996</c:v>
                </c:pt>
                <c:pt idx="1">
                  <c:v>169.13839999999999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27-4A96-BB6B-8EB21543B3E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217076160"/>
        <c:axId val="1217076576"/>
      </c:barChart>
      <c:catAx>
        <c:axId val="121707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7076576"/>
        <c:crosses val="autoZero"/>
        <c:auto val="1"/>
        <c:lblAlgn val="ctr"/>
        <c:lblOffset val="100"/>
        <c:noMultiLvlLbl val="0"/>
      </c:catAx>
      <c:valAx>
        <c:axId val="1217076576"/>
        <c:scaling>
          <c:orientation val="minMax"/>
          <c:max val="200"/>
        </c:scaling>
        <c:delete val="1"/>
        <c:axPos val="l"/>
        <c:numFmt formatCode="#\ ##0.0" sourceLinked="1"/>
        <c:majorTickMark val="none"/>
        <c:minorTickMark val="none"/>
        <c:tickLblPos val="nextTo"/>
        <c:crossAx val="1217076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352109972328999E-2"/>
          <c:y val="0.21800281293952181"/>
          <c:w val="0.967295780055342"/>
          <c:h val="0.539123115939621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'на сайт'!$C$70</c:f>
              <c:strCache>
                <c:ptCount val="1"/>
                <c:pt idx="0">
                  <c:v>1 кв. 2024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'на сайт'!$B$71:$B$74</c:f>
              <c:strCache>
                <c:ptCount val="4"/>
                <c:pt idx="0">
                  <c:v>НДФЛ</c:v>
                </c:pt>
                <c:pt idx="1">
                  <c:v>Налоги на совокупный доход</c:v>
                </c:pt>
                <c:pt idx="2">
                  <c:v>Иные налоги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'на сайт'!$C$71:$C$74</c:f>
              <c:numCache>
                <c:formatCode>#\ ##0.0</c:formatCode>
                <c:ptCount val="4"/>
                <c:pt idx="0">
                  <c:v>81.7</c:v>
                </c:pt>
                <c:pt idx="1">
                  <c:v>38.299999999999997</c:v>
                </c:pt>
                <c:pt idx="2">
                  <c:v>10.3</c:v>
                </c:pt>
                <c:pt idx="3">
                  <c:v>19.262099999999958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94-4862-94B7-2A303CE8FD1D}"/>
            </c:ext>
          </c:extLst>
        </c:ser>
        <c:ser>
          <c:idx val="1"/>
          <c:order val="1"/>
          <c:tx>
            <c:strRef>
              <c:f>'на сайт'!$D$70</c:f>
              <c:strCache>
                <c:ptCount val="1"/>
                <c:pt idx="0">
                  <c:v>1 кв. 2025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'на сайт'!$B$71:$B$74</c:f>
              <c:strCache>
                <c:ptCount val="4"/>
                <c:pt idx="0">
                  <c:v>НДФЛ</c:v>
                </c:pt>
                <c:pt idx="1">
                  <c:v>Налоги на совокупный доход</c:v>
                </c:pt>
                <c:pt idx="2">
                  <c:v>Иные налоги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'на сайт'!$D$71:$D$74</c:f>
              <c:numCache>
                <c:formatCode>#\ ##0.0</c:formatCode>
                <c:ptCount val="4"/>
                <c:pt idx="0">
                  <c:v>98.4</c:v>
                </c:pt>
                <c:pt idx="1">
                  <c:v>40.299999999999997</c:v>
                </c:pt>
                <c:pt idx="2">
                  <c:v>15.6</c:v>
                </c:pt>
                <c:pt idx="3">
                  <c:v>14.838399999999988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94-4862-94B7-2A303CE8FD1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605570096"/>
        <c:axId val="1605569552"/>
      </c:barChart>
      <c:catAx>
        <c:axId val="1605570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5569552"/>
        <c:crosses val="autoZero"/>
        <c:auto val="1"/>
        <c:lblAlgn val="ctr"/>
        <c:lblOffset val="100"/>
        <c:noMultiLvlLbl val="0"/>
      </c:catAx>
      <c:valAx>
        <c:axId val="1605569552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1605570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954441172201655"/>
          <c:y val="0.91903591326617162"/>
          <c:w val="0.2000890762755114"/>
          <c:h val="6.12901118653948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'на сайт'!$F$70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3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00FF-4B28-9C6B-EE6E5933BB69}"/>
                </c:ext>
              </c:extLst>
            </c:dLbl>
            <c:spPr>
              <a:solidFill>
                <a:srgbClr val="65A1D8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'на сайт'!$E$71:$E$74</c:f>
              <c:strCache>
                <c:ptCount val="4"/>
                <c:pt idx="0">
                  <c:v>НДФЛ</c:v>
                </c:pt>
                <c:pt idx="1">
                  <c:v>Налоги на совокупный доход</c:v>
                </c:pt>
                <c:pt idx="2">
                  <c:v>Иные налоги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'на сайт'!$F$71:$F$74</c:f>
              <c:numCache>
                <c:formatCode>#\ ##0.0</c:formatCode>
                <c:ptCount val="4"/>
                <c:pt idx="0">
                  <c:v>120.4406364749082</c:v>
                </c:pt>
                <c:pt idx="1">
                  <c:v>105.22193211488251</c:v>
                </c:pt>
                <c:pt idx="2">
                  <c:v>151.45631067961165</c:v>
                </c:pt>
                <c:pt idx="3">
                  <c:v>77.034175920590286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FF-4B28-9C6B-EE6E5933BB6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05572272"/>
        <c:axId val="1605572816"/>
      </c:lineChart>
      <c:catAx>
        <c:axId val="16055722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05572816"/>
        <c:crosses val="autoZero"/>
        <c:auto val="1"/>
        <c:lblAlgn val="ctr"/>
        <c:lblOffset val="100"/>
        <c:noMultiLvlLbl val="0"/>
      </c:catAx>
      <c:valAx>
        <c:axId val="1605572816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160557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Налоговые и неналоговые доходы бюджета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поселения!$B$49</c:f>
              <c:strCache>
                <c:ptCount val="1"/>
                <c:pt idx="0">
                  <c:v>Исполнение на отчетную дату, млн.рублей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1514220525588011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00-4A19-95C8-A18C32FE22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поселения!$A$50:$A$59</c:f>
              <c:strCache>
                <c:ptCount val="10"/>
                <c:pt idx="0">
                  <c:v>ПОСЕЛЕНИЯ, итого</c:v>
                </c:pt>
                <c:pt idx="1">
                  <c:v>Новокубанское ГП</c:v>
                </c:pt>
                <c:pt idx="2">
                  <c:v>Бесскорбненское СП</c:v>
                </c:pt>
                <c:pt idx="3">
                  <c:v>Верхнекубанское СП</c:v>
                </c:pt>
                <c:pt idx="4">
                  <c:v>Ковалевское СП</c:v>
                </c:pt>
                <c:pt idx="5">
                  <c:v>Ляпинское СП</c:v>
                </c:pt>
                <c:pt idx="6">
                  <c:v>Новосельское СП</c:v>
                </c:pt>
                <c:pt idx="7">
                  <c:v>Прикубанское СП</c:v>
                </c:pt>
                <c:pt idx="8">
                  <c:v>Прочноокопское СП</c:v>
                </c:pt>
                <c:pt idx="9">
                  <c:v>Советское СП</c:v>
                </c:pt>
              </c:strCache>
            </c:strRef>
          </c:cat>
          <c:val>
            <c:numRef>
              <c:f>поселения!$B$50:$B$59</c:f>
              <c:numCache>
                <c:formatCode>#\ ##0.0</c:formatCode>
                <c:ptCount val="10"/>
                <c:pt idx="0">
                  <c:v>98.472499999999982</c:v>
                </c:pt>
                <c:pt idx="1">
                  <c:v>44.045199999999987</c:v>
                </c:pt>
                <c:pt idx="2">
                  <c:v>6.5556999999999999</c:v>
                </c:pt>
                <c:pt idx="3">
                  <c:v>6.7139000000000006</c:v>
                </c:pt>
                <c:pt idx="4">
                  <c:v>10.8279</c:v>
                </c:pt>
                <c:pt idx="5">
                  <c:v>2.8803000000000001</c:v>
                </c:pt>
                <c:pt idx="6">
                  <c:v>3.4420999999999999</c:v>
                </c:pt>
                <c:pt idx="7">
                  <c:v>4.3607000000000005</c:v>
                </c:pt>
                <c:pt idx="8">
                  <c:v>5.6769999999999996</c:v>
                </c:pt>
                <c:pt idx="9">
                  <c:v>13.969700000000005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00-4A19-95C8-A18C32FE22F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511577248"/>
        <c:axId val="1511578336"/>
      </c:barChart>
      <c:lineChart>
        <c:grouping val="standard"/>
        <c:varyColors val="0"/>
        <c:ser>
          <c:idx val="1"/>
          <c:order val="1"/>
          <c:tx>
            <c:strRef>
              <c:f>поселения!$C$49</c:f>
              <c:strCache>
                <c:ptCount val="1"/>
                <c:pt idx="0">
                  <c:v>Темп роста, %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65A1D8"/>
              </a:solidFill>
              <a:ln w="12700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8B00-4A19-95C8-A18C32FE22F6}"/>
                </c:ext>
              </c:extLst>
            </c:dLbl>
            <c:dLbl>
              <c:idx val="1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8B00-4A19-95C8-A18C32FE22F6}"/>
                </c:ext>
              </c:extLst>
            </c:dLbl>
            <c:dLbl>
              <c:idx val="2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8B00-4A19-95C8-A18C32FE22F6}"/>
                </c:ext>
              </c:extLst>
            </c:dLbl>
            <c:dLbl>
              <c:idx val="5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8B00-4A19-95C8-A18C32FE22F6}"/>
                </c:ext>
              </c:extLst>
            </c:dLbl>
            <c:dLbl>
              <c:idx val="6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8B00-4A19-95C8-A18C32FE22F6}"/>
                </c:ext>
              </c:extLst>
            </c:dLbl>
            <c:spPr>
              <a:solidFill>
                <a:srgbClr val="65A1D8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поселения!$A$50:$A$59</c:f>
              <c:strCache>
                <c:ptCount val="10"/>
                <c:pt idx="0">
                  <c:v>ПОСЕЛЕНИЯ, итого</c:v>
                </c:pt>
                <c:pt idx="1">
                  <c:v>Новокубанское ГП</c:v>
                </c:pt>
                <c:pt idx="2">
                  <c:v>Бесскорбненское СП</c:v>
                </c:pt>
                <c:pt idx="3">
                  <c:v>Верхнекубанское СП</c:v>
                </c:pt>
                <c:pt idx="4">
                  <c:v>Ковалевское СП</c:v>
                </c:pt>
                <c:pt idx="5">
                  <c:v>Ляпинское СП</c:v>
                </c:pt>
                <c:pt idx="6">
                  <c:v>Новосельское СП</c:v>
                </c:pt>
                <c:pt idx="7">
                  <c:v>Прикубанское СП</c:v>
                </c:pt>
                <c:pt idx="8">
                  <c:v>Прочноокопское СП</c:v>
                </c:pt>
                <c:pt idx="9">
                  <c:v>Советское СП</c:v>
                </c:pt>
              </c:strCache>
            </c:strRef>
          </c:cat>
          <c:val>
            <c:numRef>
              <c:f>поселения!$C$50:$C$59</c:f>
              <c:numCache>
                <c:formatCode>0.0</c:formatCode>
                <c:ptCount val="10"/>
                <c:pt idx="0">
                  <c:v>95.642161514307091</c:v>
                </c:pt>
                <c:pt idx="1">
                  <c:v>80.470047446875725</c:v>
                </c:pt>
                <c:pt idx="2">
                  <c:v>86.081384508318337</c:v>
                </c:pt>
                <c:pt idx="3">
                  <c:v>101.28531989681238</c:v>
                </c:pt>
                <c:pt idx="4">
                  <c:v>136.42308176893033</c:v>
                </c:pt>
                <c:pt idx="5">
                  <c:v>91.919578745811407</c:v>
                </c:pt>
                <c:pt idx="6">
                  <c:v>86.320092286086862</c:v>
                </c:pt>
                <c:pt idx="7">
                  <c:v>109.32360609707182</c:v>
                </c:pt>
                <c:pt idx="8">
                  <c:v>132.64638534510959</c:v>
                </c:pt>
                <c:pt idx="9">
                  <c:v>131.13026010719685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00-4A19-95C8-A18C32FE22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11577248"/>
        <c:axId val="1511578336"/>
      </c:lineChart>
      <c:catAx>
        <c:axId val="151157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1578336"/>
        <c:crosses val="autoZero"/>
        <c:auto val="1"/>
        <c:lblAlgn val="ctr"/>
        <c:lblOffset val="100"/>
        <c:noMultiLvlLbl val="0"/>
      </c:catAx>
      <c:valAx>
        <c:axId val="1511578336"/>
        <c:scaling>
          <c:orientation val="minMax"/>
        </c:scaling>
        <c:delete val="0"/>
        <c:axPos val="l"/>
        <c:numFmt formatCode="#\ ##0.0" sourceLinked="1"/>
        <c:majorTickMark val="none"/>
        <c:minorTickMark val="none"/>
        <c:tickLblPos val="nextTo"/>
        <c:spPr>
          <a:solidFill>
            <a:schemeClr val="bg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1577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Новокубанское городское поселение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3428209442534749E-2"/>
          <c:y val="9.2241668537721755E-2"/>
          <c:w val="0.93084466485686512"/>
          <c:h val="0.719490747188548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пос.'!$C$3</c:f>
              <c:strCache>
                <c:ptCount val="1"/>
                <c:pt idx="0">
                  <c:v>за 1 квартал 2024 года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пос.'!$B$4:$B$9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</c:v>
                </c:pt>
                <c:pt idx="4">
                  <c:v>Арендная плата за землю</c:v>
                </c:pt>
                <c:pt idx="5">
                  <c:v>Иные доходы</c:v>
                </c:pt>
              </c:strCache>
            </c:strRef>
          </c:cat>
          <c:val>
            <c:numRef>
              <c:f>'в разрезе пос.'!$C$4:$C$9</c:f>
              <c:numCache>
                <c:formatCode>#\ ##0.0</c:formatCode>
                <c:ptCount val="6"/>
                <c:pt idx="0">
                  <c:v>54.7</c:v>
                </c:pt>
                <c:pt idx="1">
                  <c:v>13.8</c:v>
                </c:pt>
                <c:pt idx="2">
                  <c:v>11</c:v>
                </c:pt>
                <c:pt idx="3">
                  <c:v>3.7</c:v>
                </c:pt>
                <c:pt idx="4">
                  <c:v>8.1999999999999993</c:v>
                </c:pt>
                <c:pt idx="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4-486F-87DC-421C178BE96D}"/>
            </c:ext>
          </c:extLst>
        </c:ser>
        <c:ser>
          <c:idx val="1"/>
          <c:order val="1"/>
          <c:tx>
            <c:strRef>
              <c:f>'в разрезе пос.'!$D$3</c:f>
              <c:strCache>
                <c:ptCount val="1"/>
                <c:pt idx="0">
                  <c:v>за 1 квартал 2025 года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пос.'!$B$4:$B$9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</c:v>
                </c:pt>
                <c:pt idx="4">
                  <c:v>Арендная плата за землю</c:v>
                </c:pt>
                <c:pt idx="5">
                  <c:v>Иные доходы</c:v>
                </c:pt>
              </c:strCache>
            </c:strRef>
          </c:cat>
          <c:val>
            <c:numRef>
              <c:f>'в разрезе пос.'!$D$4:$D$9</c:f>
              <c:numCache>
                <c:formatCode>#\ ##0.0</c:formatCode>
                <c:ptCount val="6"/>
                <c:pt idx="0">
                  <c:v>44.099999999999994</c:v>
                </c:pt>
                <c:pt idx="1">
                  <c:v>16.899999999999999</c:v>
                </c:pt>
                <c:pt idx="2">
                  <c:v>11.7</c:v>
                </c:pt>
                <c:pt idx="3">
                  <c:v>3.5</c:v>
                </c:pt>
                <c:pt idx="4">
                  <c:v>3.6</c:v>
                </c:pt>
                <c:pt idx="5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04-486F-87DC-421C178BE96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511587040"/>
        <c:axId val="1330065296"/>
      </c:barChart>
      <c:lineChart>
        <c:grouping val="standard"/>
        <c:varyColors val="0"/>
        <c:ser>
          <c:idx val="3"/>
          <c:order val="3"/>
          <c:tx>
            <c:strRef>
              <c:f>'в разрезе пос.'!$E$3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rgbClr val="65A1D8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65A1D8"/>
              </a:solidFill>
              <a:ln w="12700">
                <a:solidFill>
                  <a:srgbClr val="65A1D8"/>
                </a:solidFill>
                <a:round/>
              </a:ln>
              <a:effectLst/>
            </c:spPr>
          </c:marker>
          <c:dLbls>
            <c:dLbl>
              <c:idx val="0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2504-486F-87DC-421C178BE96D}"/>
                </c:ext>
              </c:extLst>
            </c:dLbl>
            <c:dLbl>
              <c:idx val="3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2504-486F-87DC-421C178BE96D}"/>
                </c:ext>
              </c:extLst>
            </c:dLbl>
            <c:dLbl>
              <c:idx val="4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504-486F-87DC-421C178BE96D}"/>
                </c:ext>
              </c:extLst>
            </c:dLbl>
            <c:dLbl>
              <c:idx val="5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2504-486F-87DC-421C178BE96D}"/>
                </c:ext>
              </c:extLst>
            </c:dLbl>
            <c:spPr>
              <a:solidFill>
                <a:srgbClr val="65A1D8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пос.'!$B$4:$B$9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</c:v>
                </c:pt>
                <c:pt idx="4">
                  <c:v>Арендная плата за землю</c:v>
                </c:pt>
                <c:pt idx="5">
                  <c:v>Иные доходы</c:v>
                </c:pt>
              </c:strCache>
            </c:strRef>
          </c:cat>
          <c:val>
            <c:numRef>
              <c:f>'в разрезе пос.'!$E$4:$E$9</c:f>
              <c:numCache>
                <c:formatCode>#\ ##0.0</c:formatCode>
                <c:ptCount val="6"/>
                <c:pt idx="0">
                  <c:v>80.6215722120658</c:v>
                </c:pt>
                <c:pt idx="1">
                  <c:v>122.46376811594202</c:v>
                </c:pt>
                <c:pt idx="2">
                  <c:v>106.36363636363635</c:v>
                </c:pt>
                <c:pt idx="3">
                  <c:v>94.594594594594597</c:v>
                </c:pt>
                <c:pt idx="4">
                  <c:v>43.902439024390247</c:v>
                </c:pt>
                <c:pt idx="5">
                  <c:v>46.666666666666664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504-486F-87DC-421C178BE9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11587040"/>
        <c:axId val="1330065296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'в разрезе пос.'!$G$3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317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circle"/>
                  <c:size val="6"/>
                  <c:spPr>
                    <a:gradFill rotWithShape="1">
                      <a:gsLst>
                        <a:gs pos="0">
                          <a:schemeClr val="accent4">
                            <a:satMod val="103000"/>
                            <a:lumMod val="102000"/>
                            <a:tint val="94000"/>
                          </a:schemeClr>
                        </a:gs>
                        <a:gs pos="50000">
                          <a:schemeClr val="accent4">
                            <a:satMod val="110000"/>
                            <a:lumMod val="100000"/>
                            <a:shade val="100000"/>
                          </a:schemeClr>
                        </a:gs>
                        <a:gs pos="100000">
                          <a:schemeClr val="accent4">
                            <a:lumMod val="99000"/>
                            <a:satMod val="120000"/>
                            <a:shade val="78000"/>
                          </a:schemeClr>
                        </a:gs>
                      </a:gsLst>
                      <a:lin ang="5400000" scaled="0"/>
                    </a:gradFill>
                    <a:ln w="12700">
                      <a:solidFill>
                        <a:schemeClr val="lt2"/>
                      </a:solidFill>
                      <a:round/>
                    </a:ln>
                    <a:effectLst/>
                  </c:spPr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'в разрезе пос.'!$B$4:$B$9</c15:sqref>
                        </c15:formulaRef>
                      </c:ext>
                    </c:extLst>
                    <c:strCache>
                      <c:ptCount val="6"/>
                      <c:pt idx="0">
                        <c:v>Налоговые и неналоговые доходы</c:v>
                      </c:pt>
                      <c:pt idx="1">
                        <c:v>НДФЛ</c:v>
                      </c:pt>
                      <c:pt idx="2">
                        <c:v>ЕСХН</c:v>
                      </c:pt>
                      <c:pt idx="3">
                        <c:v>Земельный налог</c:v>
                      </c:pt>
                      <c:pt idx="4">
                        <c:v>Арендная плата за землю</c:v>
                      </c:pt>
                      <c:pt idx="5">
                        <c:v>Иные доходы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'в разрезе пос.'!$G$4:$G$9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2504-486F-87DC-421C178BE96D}"/>
                  </c:ext>
                </c:extLst>
              </c15:ser>
            </c15:filteredLineSeries>
          </c:ext>
        </c:extLst>
      </c:lineChart>
      <c:catAx>
        <c:axId val="151158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0065296"/>
        <c:crosses val="autoZero"/>
        <c:auto val="1"/>
        <c:lblAlgn val="ctr"/>
        <c:lblOffset val="100"/>
        <c:noMultiLvlLbl val="0"/>
      </c:catAx>
      <c:valAx>
        <c:axId val="1330065296"/>
        <c:scaling>
          <c:orientation val="minMax"/>
        </c:scaling>
        <c:delete val="0"/>
        <c:axPos val="l"/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1587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Бесскорбненское сельское поселение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7.0249385777596818E-2"/>
          <c:y val="9.1504646308079307E-2"/>
          <c:w val="0.91312862386458538"/>
          <c:h val="0.69308247540873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пос.'!$C$10</c:f>
              <c:strCache>
                <c:ptCount val="1"/>
                <c:pt idx="0">
                  <c:v>за 1 квартал 2024 года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6DB04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пос.'!$B$11:$B$15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</c:v>
                </c:pt>
              </c:strCache>
            </c:strRef>
          </c:cat>
          <c:val>
            <c:numRef>
              <c:f>'в разрезе пос.'!$C$11:$C$15</c:f>
              <c:numCache>
                <c:formatCode>#,##0.00</c:formatCode>
                <c:ptCount val="5"/>
                <c:pt idx="0">
                  <c:v>7.6156999999999986</c:v>
                </c:pt>
                <c:pt idx="1">
                  <c:v>2.98</c:v>
                </c:pt>
                <c:pt idx="2">
                  <c:v>0.7</c:v>
                </c:pt>
                <c:pt idx="3">
                  <c:v>0.03</c:v>
                </c:pt>
                <c:pt idx="4">
                  <c:v>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E6-4B0D-BDA1-F564014C0009}"/>
            </c:ext>
          </c:extLst>
        </c:ser>
        <c:ser>
          <c:idx val="1"/>
          <c:order val="1"/>
          <c:tx>
            <c:strRef>
              <c:f>'в разрезе пос.'!$D$10</c:f>
              <c:strCache>
                <c:ptCount val="1"/>
                <c:pt idx="0">
                  <c:v>за 1 квартал 2025 года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rgbClr val="4B77CA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пос.'!$B$11:$B$15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</c:v>
                </c:pt>
              </c:strCache>
            </c:strRef>
          </c:cat>
          <c:val>
            <c:numRef>
              <c:f>'в разрезе пос.'!$D$11:$D$15</c:f>
              <c:numCache>
                <c:formatCode>#,##0.00</c:formatCode>
                <c:ptCount val="5"/>
                <c:pt idx="0">
                  <c:v>6.5556999999999999</c:v>
                </c:pt>
                <c:pt idx="1">
                  <c:v>2.33</c:v>
                </c:pt>
                <c:pt idx="2">
                  <c:v>0.21</c:v>
                </c:pt>
                <c:pt idx="3">
                  <c:v>0.27</c:v>
                </c:pt>
                <c:pt idx="4">
                  <c:v>1.33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E6-4B0D-BDA1-F564014C000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602120752"/>
        <c:axId val="1602122928"/>
      </c:barChart>
      <c:lineChart>
        <c:grouping val="standard"/>
        <c:varyColors val="0"/>
        <c:ser>
          <c:idx val="3"/>
          <c:order val="3"/>
          <c:tx>
            <c:strRef>
              <c:f>'в разрезе пос.'!$E$10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rgbClr val="65A1D8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65A1D8"/>
              </a:solidFill>
              <a:ln w="12700">
                <a:solidFill>
                  <a:srgbClr val="65A1D8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2.8649727083150982E-2"/>
                  <c:y val="-2.777778284080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4E6-4B0D-BDA1-F564014C0009}"/>
                </c:ext>
              </c:extLst>
            </c:dLbl>
            <c:dLbl>
              <c:idx val="1"/>
              <c:layout>
                <c:manualLayout>
                  <c:x val="-2.2919781666520787E-2"/>
                  <c:y val="-1.6203706657135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4E6-4B0D-BDA1-F564014C0009}"/>
                </c:ext>
              </c:extLst>
            </c:dLbl>
            <c:dLbl>
              <c:idx val="2"/>
              <c:layout>
                <c:manualLayout>
                  <c:x val="-3.2947186145623628E-2"/>
                  <c:y val="-6.944445710200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4E6-4B0D-BDA1-F564014C0009}"/>
                </c:ext>
              </c:extLst>
            </c:dLbl>
            <c:dLbl>
              <c:idx val="4"/>
              <c:layout>
                <c:manualLayout>
                  <c:x val="-2.0054808958205581E-2"/>
                  <c:y val="-3.0092598077536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4E6-4B0D-BDA1-F564014C0009}"/>
                </c:ext>
              </c:extLst>
            </c:dLbl>
            <c:spPr>
              <a:solidFill>
                <a:srgbClr val="FF0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пос.'!$B$11:$B$15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</c:v>
                </c:pt>
              </c:strCache>
            </c:strRef>
          </c:cat>
          <c:val>
            <c:numRef>
              <c:f>'в разрезе пос.'!$E$11:$E$15</c:f>
              <c:numCache>
                <c:formatCode>#\ ##0.0</c:formatCode>
                <c:ptCount val="5"/>
                <c:pt idx="0">
                  <c:v>86.081384508318365</c:v>
                </c:pt>
                <c:pt idx="1">
                  <c:v>78.187919463087255</c:v>
                </c:pt>
                <c:pt idx="2">
                  <c:v>30</c:v>
                </c:pt>
                <c:pt idx="3">
                  <c:v>900.00000000000023</c:v>
                </c:pt>
                <c:pt idx="4">
                  <c:v>84.177215189873422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E6-4B0D-BDA1-F564014C00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2120752"/>
        <c:axId val="1602122928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'в разрезе пос.'!$G$10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317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circle"/>
                  <c:size val="6"/>
                  <c:spPr>
                    <a:gradFill rotWithShape="1">
                      <a:gsLst>
                        <a:gs pos="0">
                          <a:schemeClr val="accent4">
                            <a:satMod val="103000"/>
                            <a:lumMod val="102000"/>
                            <a:tint val="94000"/>
                          </a:schemeClr>
                        </a:gs>
                        <a:gs pos="50000">
                          <a:schemeClr val="accent4">
                            <a:satMod val="110000"/>
                            <a:lumMod val="100000"/>
                            <a:shade val="100000"/>
                          </a:schemeClr>
                        </a:gs>
                        <a:gs pos="100000">
                          <a:schemeClr val="accent4">
                            <a:lumMod val="99000"/>
                            <a:satMod val="120000"/>
                            <a:shade val="78000"/>
                          </a:schemeClr>
                        </a:gs>
                      </a:gsLst>
                      <a:lin ang="5400000" scaled="0"/>
                    </a:gradFill>
                    <a:ln w="12700">
                      <a:solidFill>
                        <a:schemeClr val="lt2"/>
                      </a:solidFill>
                      <a:round/>
                    </a:ln>
                    <a:effectLst/>
                  </c:spPr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'в разрезе пос.'!$B$11:$B$15</c15:sqref>
                        </c15:formulaRef>
                      </c:ext>
                    </c:extLst>
                    <c:strCache>
                      <c:ptCount val="5"/>
                      <c:pt idx="0">
                        <c:v>Налоговые и неналоговые доходы</c:v>
                      </c:pt>
                      <c:pt idx="1">
                        <c:v>НДФЛ</c:v>
                      </c:pt>
                      <c:pt idx="2">
                        <c:v>ЕСХН</c:v>
                      </c:pt>
                      <c:pt idx="3">
                        <c:v>Налог на имущество физ.лиц</c:v>
                      </c:pt>
                      <c:pt idx="4">
                        <c:v>Земельный налог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'в разрезе пос.'!$G$11:$G$15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34E6-4B0D-BDA1-F564014C0009}"/>
                  </c:ext>
                </c:extLst>
              </c15:ser>
            </c15:filteredLineSeries>
          </c:ext>
        </c:extLst>
      </c:lineChart>
      <c:catAx>
        <c:axId val="1602120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2122928"/>
        <c:crosses val="autoZero"/>
        <c:auto val="1"/>
        <c:lblAlgn val="ctr"/>
        <c:lblOffset val="100"/>
        <c:noMultiLvlLbl val="0"/>
      </c:catAx>
      <c:valAx>
        <c:axId val="1602122928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2120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7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7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9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2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3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7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0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9D8BC-3F7A-4360-BB6D-F1FCB3470F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303" y="2609669"/>
            <a:ext cx="8638903" cy="23876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4F9B43"/>
                </a:solidFill>
                <a:latin typeface="+mn-lt"/>
              </a:rPr>
              <a:t>Исполнение доходной части консолидированного бюджета </a:t>
            </a:r>
            <a:br>
              <a:rPr lang="ru-RU" sz="4000" b="1" dirty="0">
                <a:solidFill>
                  <a:srgbClr val="4F9B43"/>
                </a:solidFill>
                <a:latin typeface="+mn-lt"/>
              </a:rPr>
            </a:br>
            <a:r>
              <a:rPr lang="ru-RU" sz="4000" b="1" dirty="0">
                <a:solidFill>
                  <a:srgbClr val="4F9B43"/>
                </a:solidFill>
                <a:latin typeface="+mn-lt"/>
              </a:rPr>
              <a:t>за 1 квартал 2025 года</a:t>
            </a:r>
            <a:br>
              <a:rPr lang="ru-RU" sz="4000" b="1" dirty="0">
                <a:solidFill>
                  <a:srgbClr val="4F9B43"/>
                </a:solidFill>
                <a:latin typeface="+mn-lt"/>
              </a:rPr>
            </a:br>
            <a:endParaRPr lang="en-US" sz="4000" b="1" dirty="0">
              <a:solidFill>
                <a:srgbClr val="4F9B43"/>
              </a:solidFill>
              <a:latin typeface="+mn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5E0F26B-BFEC-4D3C-90AC-765A5586DC8F}"/>
              </a:ext>
            </a:extLst>
          </p:cNvPr>
          <p:cNvSpPr txBox="1">
            <a:spLocks/>
          </p:cNvSpPr>
          <p:nvPr/>
        </p:nvSpPr>
        <p:spPr>
          <a:xfrm>
            <a:off x="-108857" y="114663"/>
            <a:ext cx="6413863" cy="7910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>
                <a:solidFill>
                  <a:schemeClr val="bg1"/>
                </a:solidFill>
                <a:latin typeface="+mn-lt"/>
              </a:rPr>
              <a:t>НОВОКУБАНСКИЙ РАЙОН</a:t>
            </a:r>
            <a:endParaRPr lang="en-US" sz="40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7736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E5BF8A4-A2DE-488F-AFDA-B141DE5AD964}"/>
              </a:ext>
            </a:extLst>
          </p:cNvPr>
          <p:cNvSpPr/>
          <p:nvPr/>
        </p:nvSpPr>
        <p:spPr>
          <a:xfrm>
            <a:off x="7795065" y="118726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7D2413DA-2281-4D8F-87C7-A5982AAA87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0835885"/>
              </p:ext>
            </p:extLst>
          </p:nvPr>
        </p:nvGraphicFramePr>
        <p:xfrm>
          <a:off x="-182880" y="748937"/>
          <a:ext cx="9109166" cy="546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9322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E5BF8A4-A2DE-488F-AFDA-B141DE5AD964}"/>
              </a:ext>
            </a:extLst>
          </p:cNvPr>
          <p:cNvSpPr/>
          <p:nvPr/>
        </p:nvSpPr>
        <p:spPr>
          <a:xfrm>
            <a:off x="7795065" y="118726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41E08AFD-A0ED-4D33-BF19-C0ECBEEA14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432836"/>
              </p:ext>
            </p:extLst>
          </p:nvPr>
        </p:nvGraphicFramePr>
        <p:xfrm>
          <a:off x="-348343" y="748937"/>
          <a:ext cx="9413966" cy="5529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9141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8CA574D-C9B2-48A1-AE60-FCFCBE24A659}"/>
              </a:ext>
            </a:extLst>
          </p:cNvPr>
          <p:cNvSpPr/>
          <p:nvPr/>
        </p:nvSpPr>
        <p:spPr>
          <a:xfrm>
            <a:off x="7795065" y="118726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A7EF7429-CA39-4C6D-8C48-6A01F53F05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23860"/>
              </p:ext>
            </p:extLst>
          </p:nvPr>
        </p:nvGraphicFramePr>
        <p:xfrm>
          <a:off x="0" y="636103"/>
          <a:ext cx="8953169" cy="5613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6459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7F417675-CD55-44EB-BC44-5764729088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845166"/>
              </p:ext>
            </p:extLst>
          </p:nvPr>
        </p:nvGraphicFramePr>
        <p:xfrm>
          <a:off x="0" y="711003"/>
          <a:ext cx="8969071" cy="5578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D1AABED-85F3-45CB-925F-5BF7E650167E}"/>
              </a:ext>
            </a:extLst>
          </p:cNvPr>
          <p:cNvSpPr/>
          <p:nvPr/>
        </p:nvSpPr>
        <p:spPr>
          <a:xfrm>
            <a:off x="7795065" y="118726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729265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2CFFF9CF-E29E-475F-AE86-E8F7AEE6E6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950350"/>
              </p:ext>
            </p:extLst>
          </p:nvPr>
        </p:nvGraphicFramePr>
        <p:xfrm>
          <a:off x="148045" y="818605"/>
          <a:ext cx="8508275" cy="4772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3C3821B-CD60-4CEA-A7C6-6DF65EB62FB3}"/>
              </a:ext>
            </a:extLst>
          </p:cNvPr>
          <p:cNvSpPr txBox="1"/>
          <p:nvPr/>
        </p:nvSpPr>
        <p:spPr>
          <a:xfrm rot="16200000">
            <a:off x="-345715" y="2623056"/>
            <a:ext cx="2031265" cy="307777"/>
          </a:xfrm>
          <a:prstGeom prst="rect">
            <a:avLst/>
          </a:prstGeom>
          <a:noFill/>
          <a:ln>
            <a:solidFill>
              <a:srgbClr val="71B245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108,9</a:t>
            </a:r>
            <a:r>
              <a:rPr lang="ru-RU" sz="1400" b="1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B6319A-6646-43AC-AE9B-120F3004EB03}"/>
              </a:ext>
            </a:extLst>
          </p:cNvPr>
          <p:cNvSpPr txBox="1"/>
          <p:nvPr/>
        </p:nvSpPr>
        <p:spPr>
          <a:xfrm rot="16200000">
            <a:off x="2204076" y="3382877"/>
            <a:ext cx="511618" cy="307777"/>
          </a:xfrm>
          <a:prstGeom prst="rect">
            <a:avLst/>
          </a:prstGeom>
          <a:noFill/>
          <a:ln>
            <a:solidFill>
              <a:srgbClr val="71B245"/>
            </a:solidFill>
          </a:ln>
        </p:spPr>
        <p:txBody>
          <a:bodyPr wrap="square">
            <a:spAutoFit/>
          </a:bodyPr>
          <a:lstStyle/>
          <a:p>
            <a:r>
              <a:rPr lang="ru-RU" sz="1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15,4</a:t>
            </a:r>
            <a:r>
              <a:rPr lang="ru-RU" sz="1400" b="1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526BC1-942B-4523-8257-02EFC4D19BBB}"/>
              </a:ext>
            </a:extLst>
          </p:cNvPr>
          <p:cNvSpPr txBox="1"/>
          <p:nvPr/>
        </p:nvSpPr>
        <p:spPr>
          <a:xfrm rot="16200000">
            <a:off x="3079272" y="3380695"/>
            <a:ext cx="515983" cy="307777"/>
          </a:xfrm>
          <a:prstGeom prst="rect">
            <a:avLst/>
          </a:prstGeom>
          <a:noFill/>
          <a:ln>
            <a:solidFill>
              <a:srgbClr val="71B245"/>
            </a:solidFill>
          </a:ln>
        </p:spPr>
        <p:txBody>
          <a:bodyPr wrap="square">
            <a:spAutoFit/>
          </a:bodyPr>
          <a:lstStyle/>
          <a:p>
            <a:r>
              <a:rPr lang="ru-RU" sz="1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23,4</a:t>
            </a:r>
            <a:r>
              <a:rPr lang="ru-RU" sz="1400" b="1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C6DD06-60DF-436F-9AF8-0F4039915E81}"/>
              </a:ext>
            </a:extLst>
          </p:cNvPr>
          <p:cNvSpPr txBox="1"/>
          <p:nvPr/>
        </p:nvSpPr>
        <p:spPr>
          <a:xfrm rot="16200000">
            <a:off x="4009984" y="3438550"/>
            <a:ext cx="439780" cy="276999"/>
          </a:xfrm>
          <a:prstGeom prst="rect">
            <a:avLst/>
          </a:prstGeom>
          <a:noFill/>
          <a:ln>
            <a:solidFill>
              <a:srgbClr val="71B245"/>
            </a:solidFill>
          </a:ln>
        </p:spPr>
        <p:txBody>
          <a:bodyPr wrap="square">
            <a:spAutoFit/>
          </a:bodyPr>
          <a:lstStyle/>
          <a:p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3,3</a:t>
            </a:r>
            <a:endParaRPr lang="ru-RU" sz="12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E79264-5E7F-462C-A22B-C26A61C7391A}"/>
              </a:ext>
            </a:extLst>
          </p:cNvPr>
          <p:cNvSpPr txBox="1"/>
          <p:nvPr/>
        </p:nvSpPr>
        <p:spPr>
          <a:xfrm rot="16200000">
            <a:off x="4902674" y="3438548"/>
            <a:ext cx="439778" cy="276999"/>
          </a:xfrm>
          <a:prstGeom prst="rect">
            <a:avLst/>
          </a:prstGeom>
          <a:noFill/>
          <a:ln>
            <a:solidFill>
              <a:srgbClr val="71B245"/>
            </a:solidFill>
          </a:ln>
        </p:spPr>
        <p:txBody>
          <a:bodyPr wrap="square">
            <a:spAutoFit/>
          </a:bodyPr>
          <a:lstStyle/>
          <a:p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8,1</a:t>
            </a:r>
            <a:endParaRPr lang="ru-RU" sz="12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97E78D-1C6D-497F-B919-5068374DDD37}"/>
              </a:ext>
            </a:extLst>
          </p:cNvPr>
          <p:cNvSpPr txBox="1"/>
          <p:nvPr/>
        </p:nvSpPr>
        <p:spPr>
          <a:xfrm rot="16200000">
            <a:off x="5795363" y="3438548"/>
            <a:ext cx="439778" cy="276999"/>
          </a:xfrm>
          <a:prstGeom prst="rect">
            <a:avLst/>
          </a:prstGeom>
          <a:noFill/>
          <a:ln>
            <a:solidFill>
              <a:srgbClr val="71B245"/>
            </a:solidFill>
          </a:ln>
        </p:spPr>
        <p:txBody>
          <a:bodyPr wrap="square">
            <a:spAutoFit/>
          </a:bodyPr>
          <a:lstStyle/>
          <a:p>
            <a:r>
              <a:rPr lang="ru-RU" sz="1200" b="1" dirty="0"/>
              <a:t>3,8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67DD49-CB69-444C-AC78-20841EF62F77}"/>
              </a:ext>
            </a:extLst>
          </p:cNvPr>
          <p:cNvSpPr txBox="1"/>
          <p:nvPr/>
        </p:nvSpPr>
        <p:spPr>
          <a:xfrm rot="16200000">
            <a:off x="6632378" y="3382875"/>
            <a:ext cx="520350" cy="307777"/>
          </a:xfrm>
          <a:prstGeom prst="rect">
            <a:avLst/>
          </a:prstGeom>
          <a:noFill/>
          <a:ln>
            <a:solidFill>
              <a:srgbClr val="71B245"/>
            </a:solidFill>
          </a:ln>
        </p:spPr>
        <p:txBody>
          <a:bodyPr wrap="square">
            <a:spAutoFit/>
          </a:bodyPr>
          <a:lstStyle/>
          <a:p>
            <a:r>
              <a:rPr lang="ru-RU" sz="1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14,6</a:t>
            </a:r>
            <a:endParaRPr lang="ru-RU" sz="1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F656D5-9C90-4386-B182-F5F10181F5FC}"/>
              </a:ext>
            </a:extLst>
          </p:cNvPr>
          <p:cNvSpPr txBox="1"/>
          <p:nvPr/>
        </p:nvSpPr>
        <p:spPr>
          <a:xfrm rot="16200000">
            <a:off x="7527250" y="3380694"/>
            <a:ext cx="515985" cy="307777"/>
          </a:xfrm>
          <a:prstGeom prst="rect">
            <a:avLst/>
          </a:prstGeom>
          <a:noFill/>
          <a:ln>
            <a:solidFill>
              <a:srgbClr val="71B245"/>
            </a:solidFill>
          </a:ln>
        </p:spPr>
        <p:txBody>
          <a:bodyPr wrap="square">
            <a:spAutoFit/>
          </a:bodyPr>
          <a:lstStyle/>
          <a:p>
            <a:r>
              <a:rPr lang="ru-RU" sz="1400" b="1" dirty="0"/>
              <a:t>28,7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EDB240-1D35-4D06-B7EF-DFBBBCAB4F39}"/>
              </a:ext>
            </a:extLst>
          </p:cNvPr>
          <p:cNvSpPr txBox="1"/>
          <p:nvPr/>
        </p:nvSpPr>
        <p:spPr>
          <a:xfrm>
            <a:off x="766060" y="5762396"/>
            <a:ext cx="439778" cy="276999"/>
          </a:xfrm>
          <a:prstGeom prst="rect">
            <a:avLst/>
          </a:prstGeom>
          <a:noFill/>
          <a:ln>
            <a:solidFill>
              <a:srgbClr val="71B245"/>
            </a:solidFill>
          </a:ln>
        </p:spPr>
        <p:txBody>
          <a:bodyPr wrap="square">
            <a:spAutoFit/>
          </a:bodyPr>
          <a:lstStyle/>
          <a:p>
            <a:endParaRPr lang="ru-RU" sz="1200" b="1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0A7E3F2A-2E30-438C-ADC8-0F6A7E982800}"/>
              </a:ext>
            </a:extLst>
          </p:cNvPr>
          <p:cNvSpPr/>
          <p:nvPr/>
        </p:nvSpPr>
        <p:spPr>
          <a:xfrm>
            <a:off x="7654051" y="1622811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432B0D9-1D30-4F95-8EF3-03E3C3BE2E2D}"/>
              </a:ext>
            </a:extLst>
          </p:cNvPr>
          <p:cNvSpPr/>
          <p:nvPr/>
        </p:nvSpPr>
        <p:spPr>
          <a:xfrm>
            <a:off x="1205838" y="5762395"/>
            <a:ext cx="16024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Общий объем НДФЛ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869564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97081E77-0F53-41A4-A221-E0965BE63B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880320"/>
              </p:ext>
            </p:extLst>
          </p:nvPr>
        </p:nvGraphicFramePr>
        <p:xfrm>
          <a:off x="347773" y="1222523"/>
          <a:ext cx="8583577" cy="4901833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176332">
                  <a:extLst>
                    <a:ext uri="{9D8B030D-6E8A-4147-A177-3AD203B41FA5}">
                      <a16:colId xmlns:a16="http://schemas.microsoft.com/office/drawing/2014/main" val="1938898490"/>
                    </a:ext>
                  </a:extLst>
                </a:gridCol>
                <a:gridCol w="669641">
                  <a:extLst>
                    <a:ext uri="{9D8B030D-6E8A-4147-A177-3AD203B41FA5}">
                      <a16:colId xmlns:a16="http://schemas.microsoft.com/office/drawing/2014/main" val="2556523569"/>
                    </a:ext>
                  </a:extLst>
                </a:gridCol>
                <a:gridCol w="669641">
                  <a:extLst>
                    <a:ext uri="{9D8B030D-6E8A-4147-A177-3AD203B41FA5}">
                      <a16:colId xmlns:a16="http://schemas.microsoft.com/office/drawing/2014/main" val="2240505419"/>
                    </a:ext>
                  </a:extLst>
                </a:gridCol>
                <a:gridCol w="836204">
                  <a:extLst>
                    <a:ext uri="{9D8B030D-6E8A-4147-A177-3AD203B41FA5}">
                      <a16:colId xmlns:a16="http://schemas.microsoft.com/office/drawing/2014/main" val="2021781955"/>
                    </a:ext>
                  </a:extLst>
                </a:gridCol>
                <a:gridCol w="1244009">
                  <a:extLst>
                    <a:ext uri="{9D8B030D-6E8A-4147-A177-3AD203B41FA5}">
                      <a16:colId xmlns:a16="http://schemas.microsoft.com/office/drawing/2014/main" val="689388011"/>
                    </a:ext>
                  </a:extLst>
                </a:gridCol>
                <a:gridCol w="1009266">
                  <a:extLst>
                    <a:ext uri="{9D8B030D-6E8A-4147-A177-3AD203B41FA5}">
                      <a16:colId xmlns:a16="http://schemas.microsoft.com/office/drawing/2014/main" val="4251584805"/>
                    </a:ext>
                  </a:extLst>
                </a:gridCol>
                <a:gridCol w="989242">
                  <a:extLst>
                    <a:ext uri="{9D8B030D-6E8A-4147-A177-3AD203B41FA5}">
                      <a16:colId xmlns:a16="http://schemas.microsoft.com/office/drawing/2014/main" val="3994296839"/>
                    </a:ext>
                  </a:extLst>
                </a:gridCol>
                <a:gridCol w="989242">
                  <a:extLst>
                    <a:ext uri="{9D8B030D-6E8A-4147-A177-3AD203B41FA5}">
                      <a16:colId xmlns:a16="http://schemas.microsoft.com/office/drawing/2014/main" val="644906365"/>
                    </a:ext>
                  </a:extLst>
                </a:gridCol>
              </a:tblGrid>
              <a:tr h="8110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Установленная ставка, 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исчисленная сумма налога (5-МН за 2023 год)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70AD4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Расчетная сумма недополученных доходов при ставке: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5044"/>
                  </a:ext>
                </a:extLst>
              </a:tr>
              <a:tr h="6817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 2023 год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 2024 год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 2025 год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70AD4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1,5%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1,7%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2%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575862"/>
                  </a:ext>
                </a:extLst>
              </a:tr>
              <a:tr h="3408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Новокубанское ГП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1,2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1,2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16 536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2 544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5 088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8 904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88300172"/>
                  </a:ext>
                </a:extLst>
              </a:tr>
              <a:tr h="3408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</a:rPr>
                        <a:t>Бесскорбненское СП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2,0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2,0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1 303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52837379"/>
                  </a:ext>
                </a:extLst>
              </a:tr>
              <a:tr h="3408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</a:rPr>
                        <a:t>Верхнекубанское СП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2,0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2,0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2,0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575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04239696"/>
                  </a:ext>
                </a:extLst>
              </a:tr>
              <a:tr h="3408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Ковалевское СП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0,7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1,0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371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135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202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304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22271278"/>
                  </a:ext>
                </a:extLst>
              </a:tr>
              <a:tr h="3408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Ляпинское СП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1,0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1,0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1,2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221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55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92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147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96648481"/>
                  </a:ext>
                </a:extLst>
              </a:tr>
              <a:tr h="3408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Новосельское СП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2,0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1,5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1,5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1 685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225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562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9197480"/>
                  </a:ext>
                </a:extLst>
              </a:tr>
              <a:tr h="3408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</a:rPr>
                        <a:t>Прикубанское СП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2,0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2,0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2,0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933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37588347"/>
                  </a:ext>
                </a:extLst>
              </a:tr>
              <a:tr h="3408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Прочноокопское СП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1,2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1,2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1,5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609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81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203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70414078"/>
                  </a:ext>
                </a:extLst>
              </a:tr>
              <a:tr h="3408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Советское СП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1,4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1,4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2 371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169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508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1 016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48072912"/>
                  </a:ext>
                </a:extLst>
              </a:tr>
              <a:tr h="340895">
                <a:tc gridSpan="4"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ИТОГО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24 604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2 904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6 196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11 136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36954843"/>
                  </a:ext>
                </a:extLst>
              </a:tr>
            </a:tbl>
          </a:graphicData>
        </a:graphic>
      </p:graphicFrame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564AD46D-22C5-49E4-9FD8-4D8843970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070" y="354056"/>
            <a:ext cx="7325372" cy="99417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1F3543"/>
                </a:solidFill>
                <a:latin typeface="+mn-lt"/>
              </a:rPr>
              <a:t>СТАВКИ ПО НАЛОГУ НА ИМУЩЕСТВО ФИЗ.ЛИЦ ПО КОММЕРЧЕСКИМ ОБЪЕКТАМ</a:t>
            </a:r>
          </a:p>
        </p:txBody>
      </p:sp>
    </p:spTree>
    <p:extLst>
      <p:ext uri="{BB962C8B-B14F-4D97-AF65-F5344CB8AC3E}">
        <p14:creationId xmlns:p14="http://schemas.microsoft.com/office/powerpoint/2010/main" val="1342459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1D5BAEF0-0BE1-442B-9C9E-D0864635D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767118"/>
              </p:ext>
            </p:extLst>
          </p:nvPr>
        </p:nvGraphicFramePr>
        <p:xfrm>
          <a:off x="191386" y="1360967"/>
          <a:ext cx="8441791" cy="475275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267797">
                  <a:extLst>
                    <a:ext uri="{9D8B030D-6E8A-4147-A177-3AD203B41FA5}">
                      <a16:colId xmlns:a16="http://schemas.microsoft.com/office/drawing/2014/main" val="3407492718"/>
                    </a:ext>
                  </a:extLst>
                </a:gridCol>
                <a:gridCol w="701816">
                  <a:extLst>
                    <a:ext uri="{9D8B030D-6E8A-4147-A177-3AD203B41FA5}">
                      <a16:colId xmlns:a16="http://schemas.microsoft.com/office/drawing/2014/main" val="2861387790"/>
                    </a:ext>
                  </a:extLst>
                </a:gridCol>
                <a:gridCol w="837652">
                  <a:extLst>
                    <a:ext uri="{9D8B030D-6E8A-4147-A177-3AD203B41FA5}">
                      <a16:colId xmlns:a16="http://schemas.microsoft.com/office/drawing/2014/main" val="2566414133"/>
                    </a:ext>
                  </a:extLst>
                </a:gridCol>
                <a:gridCol w="701816">
                  <a:extLst>
                    <a:ext uri="{9D8B030D-6E8A-4147-A177-3AD203B41FA5}">
                      <a16:colId xmlns:a16="http://schemas.microsoft.com/office/drawing/2014/main" val="1031759758"/>
                    </a:ext>
                  </a:extLst>
                </a:gridCol>
                <a:gridCol w="701816">
                  <a:extLst>
                    <a:ext uri="{9D8B030D-6E8A-4147-A177-3AD203B41FA5}">
                      <a16:colId xmlns:a16="http://schemas.microsoft.com/office/drawing/2014/main" val="2082305493"/>
                    </a:ext>
                  </a:extLst>
                </a:gridCol>
                <a:gridCol w="837652">
                  <a:extLst>
                    <a:ext uri="{9D8B030D-6E8A-4147-A177-3AD203B41FA5}">
                      <a16:colId xmlns:a16="http://schemas.microsoft.com/office/drawing/2014/main" val="2353279710"/>
                    </a:ext>
                  </a:extLst>
                </a:gridCol>
                <a:gridCol w="848972">
                  <a:extLst>
                    <a:ext uri="{9D8B030D-6E8A-4147-A177-3AD203B41FA5}">
                      <a16:colId xmlns:a16="http://schemas.microsoft.com/office/drawing/2014/main" val="768092173"/>
                    </a:ext>
                  </a:extLst>
                </a:gridCol>
                <a:gridCol w="837652">
                  <a:extLst>
                    <a:ext uri="{9D8B030D-6E8A-4147-A177-3AD203B41FA5}">
                      <a16:colId xmlns:a16="http://schemas.microsoft.com/office/drawing/2014/main" val="270473460"/>
                    </a:ext>
                  </a:extLst>
                </a:gridCol>
                <a:gridCol w="724456">
                  <a:extLst>
                    <a:ext uri="{9D8B030D-6E8A-4147-A177-3AD203B41FA5}">
                      <a16:colId xmlns:a16="http://schemas.microsoft.com/office/drawing/2014/main" val="811340333"/>
                    </a:ext>
                  </a:extLst>
                </a:gridCol>
                <a:gridCol w="982162">
                  <a:extLst>
                    <a:ext uri="{9D8B030D-6E8A-4147-A177-3AD203B41FA5}">
                      <a16:colId xmlns:a16="http://schemas.microsoft.com/office/drawing/2014/main" val="2653136039"/>
                    </a:ext>
                  </a:extLst>
                </a:gridCol>
              </a:tblGrid>
              <a:tr h="287904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Кадастровый номер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solidFill>
                            <a:schemeClr val="bg1"/>
                          </a:solidFill>
                          <a:effectLst/>
                        </a:rPr>
                        <a:t>ставка, установленная на текущую дату</a:t>
                      </a:r>
                      <a:endParaRPr lang="ru-RU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>
                    <a:solidFill>
                      <a:srgbClr val="70AD4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</a:rPr>
                        <a:t>сумма налога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solidFill>
                            <a:schemeClr val="bg1"/>
                          </a:solidFill>
                          <a:effectLst/>
                        </a:rPr>
                        <a:t>площадь объекта</a:t>
                      </a:r>
                      <a:endParaRPr lang="ru-RU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>
                    <a:solidFill>
                      <a:srgbClr val="70AD4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</a:rPr>
                        <a:t>налоговая нагрузка на 1 кв.м.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301963"/>
                  </a:ext>
                </a:extLst>
              </a:tr>
              <a:tr h="13617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ОКТМО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>
                    <a:solidFill>
                      <a:srgbClr val="70AD4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установленной ставке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1,50%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2,00%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>
                    <a:solidFill>
                      <a:srgbClr val="70AD4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установленной ставке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Ставка 1,50%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Ставка 2,00%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116341"/>
                  </a:ext>
                </a:extLst>
              </a:tr>
              <a:tr h="2692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extLst>
                  <a:ext uri="{0D108BD9-81ED-4DB2-BD59-A6C34878D82A}">
                    <a16:rowId xmlns:a16="http://schemas.microsoft.com/office/drawing/2014/main" val="2583382921"/>
                  </a:ext>
                </a:extLst>
              </a:tr>
              <a:tr h="86371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>
                          <a:effectLst/>
                        </a:rPr>
                        <a:t>23:21:0401012:1408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>
                          <a:effectLst/>
                        </a:rPr>
                        <a:t>03634101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1,2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395,1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493,9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658,6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1412,5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280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350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466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extLst>
                  <a:ext uri="{0D108BD9-81ED-4DB2-BD59-A6C34878D82A}">
                    <a16:rowId xmlns:a16="http://schemas.microsoft.com/office/drawing/2014/main" val="3376819641"/>
                  </a:ext>
                </a:extLst>
              </a:tr>
              <a:tr h="57580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effectLst/>
                        </a:rPr>
                        <a:t>23:21:0401008:4743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>
                          <a:effectLst/>
                        </a:rPr>
                        <a:t>03634101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1,2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484,6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646,2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1940,6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183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250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333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extLst>
                  <a:ext uri="{0D108BD9-81ED-4DB2-BD59-A6C34878D82A}">
                    <a16:rowId xmlns:a16="http://schemas.microsoft.com/office/drawing/2014/main" val="135188315"/>
                  </a:ext>
                </a:extLst>
              </a:tr>
              <a:tr h="53067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effectLst/>
                        </a:rPr>
                        <a:t>23:21:0401018:820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>
                          <a:effectLst/>
                        </a:rPr>
                        <a:t>03634101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1,2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419,0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558,7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1069,6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313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392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522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extLst>
                  <a:ext uri="{0D108BD9-81ED-4DB2-BD59-A6C34878D82A}">
                    <a16:rowId xmlns:a16="http://schemas.microsoft.com/office/drawing/2014/main" val="3516755628"/>
                  </a:ext>
                </a:extLst>
              </a:tr>
              <a:tr h="86371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effectLst/>
                        </a:rPr>
                        <a:t>23:21:0401010:6465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>
                          <a:effectLst/>
                        </a:rPr>
                        <a:t>03634101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1,2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315,0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393,7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524,9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1170,8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269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336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448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2" marR="4762" marT="4762" marB="0"/>
                </a:tc>
                <a:extLst>
                  <a:ext uri="{0D108BD9-81ED-4DB2-BD59-A6C34878D82A}">
                    <a16:rowId xmlns:a16="http://schemas.microsoft.com/office/drawing/2014/main" val="4131495249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A3513092-508C-41A4-9273-52EF310F1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805" y="471014"/>
            <a:ext cx="7325372" cy="99417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1F3543"/>
                </a:solidFill>
                <a:latin typeface="+mn-lt"/>
              </a:rPr>
              <a:t>НАЛОГОВАЯ НАГРУЗКА ПО НАЛОГУ НА ИМУЩЕСТВО ФИЗ.ЛИЦ ПО КОММЕРЧЕСКИМ ОБЪЕКТАМ</a:t>
            </a:r>
          </a:p>
        </p:txBody>
      </p:sp>
    </p:spTree>
    <p:extLst>
      <p:ext uri="{BB962C8B-B14F-4D97-AF65-F5344CB8AC3E}">
        <p14:creationId xmlns:p14="http://schemas.microsoft.com/office/powerpoint/2010/main" val="3392993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Диаграмма 22">
            <a:extLst>
              <a:ext uri="{FF2B5EF4-FFF2-40B4-BE49-F238E27FC236}">
                <a16:creationId xmlns:a16="http://schemas.microsoft.com/office/drawing/2014/main" id="{16187154-D03F-407D-B6BB-1029905E9C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6846110"/>
              </p:ext>
            </p:extLst>
          </p:nvPr>
        </p:nvGraphicFramePr>
        <p:xfrm>
          <a:off x="260102" y="3314172"/>
          <a:ext cx="8779396" cy="3242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B8A757-F7D3-4194-8C9A-733950C59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317" y="300893"/>
            <a:ext cx="8030222" cy="99417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1F3543"/>
                </a:solidFill>
                <a:latin typeface="+mn-lt"/>
              </a:rPr>
              <a:t>Доходы консолидированного </a:t>
            </a:r>
            <a:br>
              <a:rPr lang="ru-RU" sz="2400" b="1" dirty="0">
                <a:solidFill>
                  <a:srgbClr val="1F3543"/>
                </a:solidFill>
                <a:latin typeface="+mn-lt"/>
              </a:rPr>
            </a:br>
            <a:r>
              <a:rPr lang="ru-RU" sz="2400" b="1" dirty="0">
                <a:solidFill>
                  <a:srgbClr val="1F3543"/>
                </a:solidFill>
                <a:latin typeface="+mn-lt"/>
              </a:rPr>
              <a:t>краевого бюджета по Новокубанскому району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BA14F73-A30E-46C5-8020-7D8A1B9E039C}"/>
              </a:ext>
            </a:extLst>
          </p:cNvPr>
          <p:cNvSpPr/>
          <p:nvPr/>
        </p:nvSpPr>
        <p:spPr>
          <a:xfrm>
            <a:off x="7426340" y="3238691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52DA15A2-34C2-44D6-9B1D-6B88539EE479}"/>
              </a:ext>
            </a:extLst>
          </p:cNvPr>
          <p:cNvSpPr txBox="1">
            <a:spLocks/>
          </p:cNvSpPr>
          <p:nvPr/>
        </p:nvSpPr>
        <p:spPr>
          <a:xfrm>
            <a:off x="5817817" y="1104277"/>
            <a:ext cx="2207838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rgbClr val="4F9B43"/>
                </a:solidFill>
                <a:latin typeface="+mn-lt"/>
              </a:rPr>
              <a:t>ПО ТЕМПАМ РОСТА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CDF8170-3383-4764-96F5-42F44B0CB967}"/>
              </a:ext>
            </a:extLst>
          </p:cNvPr>
          <p:cNvSpPr/>
          <p:nvPr/>
        </p:nvSpPr>
        <p:spPr>
          <a:xfrm>
            <a:off x="7257528" y="2097116"/>
            <a:ext cx="1194816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32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0D02071-08EB-48C4-916D-807FF8434230}"/>
              </a:ext>
            </a:extLst>
          </p:cNvPr>
          <p:cNvSpPr/>
          <p:nvPr/>
        </p:nvSpPr>
        <p:spPr>
          <a:xfrm>
            <a:off x="7296101" y="2013722"/>
            <a:ext cx="1194816" cy="81445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70AD47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8AC3413-0A29-4741-92C8-957DB5DFDFFF}"/>
              </a:ext>
            </a:extLst>
          </p:cNvPr>
          <p:cNvSpPr/>
          <p:nvPr/>
        </p:nvSpPr>
        <p:spPr>
          <a:xfrm>
            <a:off x="4388414" y="6276264"/>
            <a:ext cx="444137" cy="171186"/>
          </a:xfrm>
          <a:prstGeom prst="rect">
            <a:avLst/>
          </a:prstGeom>
          <a:solidFill>
            <a:srgbClr val="65A1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F6242FA-FBDA-4B32-A034-4D7DDD0A6BCB}"/>
              </a:ext>
            </a:extLst>
          </p:cNvPr>
          <p:cNvSpPr txBox="1"/>
          <p:nvPr/>
        </p:nvSpPr>
        <p:spPr>
          <a:xfrm>
            <a:off x="4832551" y="6223357"/>
            <a:ext cx="162414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>
                <a:latin typeface="+mn-lt"/>
              </a:rPr>
              <a:t>Темп роста, %</a:t>
            </a:r>
            <a:endParaRPr lang="ru-RU" sz="1200" dirty="0"/>
          </a:p>
        </p:txBody>
      </p: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99E674EA-72CA-487B-B179-4B4D4E9FEF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3906480"/>
              </p:ext>
            </p:extLst>
          </p:nvPr>
        </p:nvGraphicFramePr>
        <p:xfrm>
          <a:off x="260101" y="1317862"/>
          <a:ext cx="3876470" cy="1674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F400A540-F4D9-4A09-8C9B-6BCE1169AF78}"/>
              </a:ext>
            </a:extLst>
          </p:cNvPr>
          <p:cNvSpPr/>
          <p:nvPr/>
        </p:nvSpPr>
        <p:spPr>
          <a:xfrm>
            <a:off x="5388158" y="2097116"/>
            <a:ext cx="1194816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70AD47"/>
                </a:solidFill>
              </a:rPr>
              <a:t>19</a:t>
            </a:r>
            <a:endParaRPr lang="ru-RU" sz="1400" dirty="0">
              <a:solidFill>
                <a:srgbClr val="70AD47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78BC1CA3-5A5F-49D3-92A7-C3D63FAB5DF9}"/>
              </a:ext>
            </a:extLst>
          </p:cNvPr>
          <p:cNvSpPr/>
          <p:nvPr/>
        </p:nvSpPr>
        <p:spPr>
          <a:xfrm>
            <a:off x="5426731" y="2013722"/>
            <a:ext cx="1194816" cy="814452"/>
          </a:xfrm>
          <a:prstGeom prst="rect">
            <a:avLst/>
          </a:prstGeom>
          <a:noFill/>
          <a:ln w="76200"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70AD47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249D975F-DA31-49AE-B3E6-8642C37EC748}"/>
              </a:ext>
            </a:extLst>
          </p:cNvPr>
          <p:cNvSpPr/>
          <p:nvPr/>
        </p:nvSpPr>
        <p:spPr>
          <a:xfrm>
            <a:off x="5537178" y="1639921"/>
            <a:ext cx="10118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на 1.03.2025</a:t>
            </a:r>
            <a:endParaRPr lang="ru-RU" sz="1200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23696854-6D42-4E3C-A454-7B0CE3BF17F0}"/>
              </a:ext>
            </a:extLst>
          </p:cNvPr>
          <p:cNvSpPr/>
          <p:nvPr/>
        </p:nvSpPr>
        <p:spPr>
          <a:xfrm>
            <a:off x="7270799" y="1651996"/>
            <a:ext cx="10118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на 1.04.2025</a:t>
            </a:r>
            <a:endParaRPr lang="ru-RU" sz="1200" dirty="0"/>
          </a:p>
        </p:txBody>
      </p:sp>
      <p:graphicFrame>
        <p:nvGraphicFramePr>
          <p:cNvPr id="24" name="Диаграмма 23">
            <a:extLst>
              <a:ext uri="{FF2B5EF4-FFF2-40B4-BE49-F238E27FC236}">
                <a16:creationId xmlns:a16="http://schemas.microsoft.com/office/drawing/2014/main" id="{D9381F8F-2DE4-436B-9249-1C6EB0D6F9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8216538"/>
              </p:ext>
            </p:extLst>
          </p:nvPr>
        </p:nvGraphicFramePr>
        <p:xfrm>
          <a:off x="415930" y="2903304"/>
          <a:ext cx="8728070" cy="2353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2654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7C50503-BBB2-4C9E-9F5C-362C0150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272" y="138703"/>
            <a:ext cx="7886700" cy="1325563"/>
          </a:xfrm>
        </p:spPr>
        <p:txBody>
          <a:bodyPr/>
          <a:lstStyle/>
          <a:p>
            <a:r>
              <a:rPr lang="ru-RU" dirty="0"/>
              <a:t>	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7BDB41F-82A3-423C-84B8-4EDDAAAA28CE}"/>
              </a:ext>
            </a:extLst>
          </p:cNvPr>
          <p:cNvSpPr txBox="1">
            <a:spLocks/>
          </p:cNvSpPr>
          <p:nvPr/>
        </p:nvSpPr>
        <p:spPr>
          <a:xfrm>
            <a:off x="38482" y="283030"/>
            <a:ext cx="9143999" cy="552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rgbClr val="1F3543"/>
                </a:solidFill>
                <a:latin typeface="+mn-lt"/>
              </a:rPr>
              <a:t>Доходы районного бюджета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FFBE781-A789-4E7B-B82D-90DFABD509ED}"/>
              </a:ext>
            </a:extLst>
          </p:cNvPr>
          <p:cNvSpPr/>
          <p:nvPr/>
        </p:nvSpPr>
        <p:spPr>
          <a:xfrm>
            <a:off x="7533808" y="329050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3201B204-DC85-4DE4-9C6F-EB22070939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2276133"/>
              </p:ext>
            </p:extLst>
          </p:nvPr>
        </p:nvGraphicFramePr>
        <p:xfrm>
          <a:off x="1570855" y="1008039"/>
          <a:ext cx="5845533" cy="156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9DD7CAD9-F24E-4E7E-BE19-28CADF33C0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433315"/>
              </p:ext>
            </p:extLst>
          </p:nvPr>
        </p:nvGraphicFramePr>
        <p:xfrm>
          <a:off x="295960" y="2701833"/>
          <a:ext cx="8543240" cy="3873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6D6001F-5705-4A3A-8813-8BF5C302E8F9}"/>
              </a:ext>
            </a:extLst>
          </p:cNvPr>
          <p:cNvSpPr/>
          <p:nvPr/>
        </p:nvSpPr>
        <p:spPr>
          <a:xfrm>
            <a:off x="4388414" y="6276264"/>
            <a:ext cx="444137" cy="171186"/>
          </a:xfrm>
          <a:prstGeom prst="rect">
            <a:avLst/>
          </a:prstGeom>
          <a:solidFill>
            <a:srgbClr val="65A1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E02C80-220B-46A1-9965-E2B4D26ED133}"/>
              </a:ext>
            </a:extLst>
          </p:cNvPr>
          <p:cNvSpPr txBox="1"/>
          <p:nvPr/>
        </p:nvSpPr>
        <p:spPr>
          <a:xfrm>
            <a:off x="4832551" y="6223357"/>
            <a:ext cx="162414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>
                <a:latin typeface="+mn-lt"/>
              </a:rPr>
              <a:t>Темп роста, %</a:t>
            </a:r>
            <a:endParaRPr lang="ru-RU" sz="1200" dirty="0"/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25B6B16-570C-44F1-8994-14ECD4FB64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5113564"/>
              </p:ext>
            </p:extLst>
          </p:nvPr>
        </p:nvGraphicFramePr>
        <p:xfrm>
          <a:off x="0" y="3032147"/>
          <a:ext cx="9143999" cy="2625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74198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7C50503-BBB2-4C9E-9F5C-362C0150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272" y="138703"/>
            <a:ext cx="7886700" cy="1325563"/>
          </a:xfrm>
        </p:spPr>
        <p:txBody>
          <a:bodyPr/>
          <a:lstStyle/>
          <a:p>
            <a:r>
              <a:rPr lang="ru-RU" dirty="0"/>
              <a:t>	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7BDB41F-82A3-423C-84B8-4EDDAAAA28CE}"/>
              </a:ext>
            </a:extLst>
          </p:cNvPr>
          <p:cNvSpPr txBox="1">
            <a:spLocks/>
          </p:cNvSpPr>
          <p:nvPr/>
        </p:nvSpPr>
        <p:spPr>
          <a:xfrm>
            <a:off x="2322445" y="379692"/>
            <a:ext cx="5009433" cy="805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>
                <a:solidFill>
                  <a:srgbClr val="1F3543"/>
                </a:solidFill>
                <a:latin typeface="+mn-lt"/>
              </a:rPr>
              <a:t>Доходы бюджетов поселений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FFBE781-A789-4E7B-B82D-90DFABD509ED}"/>
              </a:ext>
            </a:extLst>
          </p:cNvPr>
          <p:cNvSpPr/>
          <p:nvPr/>
        </p:nvSpPr>
        <p:spPr>
          <a:xfrm>
            <a:off x="7795065" y="118726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194529F1-78BF-4418-B47C-AF33E259AB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065614"/>
              </p:ext>
            </p:extLst>
          </p:nvPr>
        </p:nvGraphicFramePr>
        <p:xfrm>
          <a:off x="213360" y="1426269"/>
          <a:ext cx="8717280" cy="4835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9576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7C50503-BBB2-4C9E-9F5C-362C0150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272" y="138703"/>
            <a:ext cx="7886700" cy="1325563"/>
          </a:xfrm>
        </p:spPr>
        <p:txBody>
          <a:bodyPr/>
          <a:lstStyle/>
          <a:p>
            <a:r>
              <a:rPr lang="ru-RU" dirty="0"/>
              <a:t>	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16D16E5E-968F-4A7F-A15A-F59C4C0410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8982736"/>
              </p:ext>
            </p:extLst>
          </p:nvPr>
        </p:nvGraphicFramePr>
        <p:xfrm>
          <a:off x="87087" y="731520"/>
          <a:ext cx="8882742" cy="5512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065CEF5-826C-4E5C-A42F-D73B52154101}"/>
              </a:ext>
            </a:extLst>
          </p:cNvPr>
          <p:cNvSpPr/>
          <p:nvPr/>
        </p:nvSpPr>
        <p:spPr>
          <a:xfrm>
            <a:off x="7795065" y="118726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691033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7B001CD8-1642-4662-9F19-29F4E3365E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0523252"/>
              </p:ext>
            </p:extLst>
          </p:nvPr>
        </p:nvGraphicFramePr>
        <p:xfrm>
          <a:off x="-96718" y="661851"/>
          <a:ext cx="9240718" cy="5613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996BAE5-1146-4E5F-857F-1610F29375B4}"/>
              </a:ext>
            </a:extLst>
          </p:cNvPr>
          <p:cNvSpPr/>
          <p:nvPr/>
        </p:nvSpPr>
        <p:spPr>
          <a:xfrm>
            <a:off x="7795065" y="118726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625196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8CA574D-C9B2-48A1-AE60-FCFCBE24A659}"/>
              </a:ext>
            </a:extLst>
          </p:cNvPr>
          <p:cNvSpPr/>
          <p:nvPr/>
        </p:nvSpPr>
        <p:spPr>
          <a:xfrm>
            <a:off x="7795065" y="118726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DB9B04B9-51D5-420F-863D-6011CABDD6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3417170"/>
              </p:ext>
            </p:extLst>
          </p:nvPr>
        </p:nvGraphicFramePr>
        <p:xfrm>
          <a:off x="166978" y="715617"/>
          <a:ext cx="8786192" cy="5478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9176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8CA574D-C9B2-48A1-AE60-FCFCBE24A659}"/>
              </a:ext>
            </a:extLst>
          </p:cNvPr>
          <p:cNvSpPr/>
          <p:nvPr/>
        </p:nvSpPr>
        <p:spPr>
          <a:xfrm>
            <a:off x="7795065" y="118726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DFC10446-6860-4BE0-9659-24115B476D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5903373"/>
              </p:ext>
            </p:extLst>
          </p:nvPr>
        </p:nvGraphicFramePr>
        <p:xfrm>
          <a:off x="174929" y="731520"/>
          <a:ext cx="8778240" cy="5398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9621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8CA574D-C9B2-48A1-AE60-FCFCBE24A659}"/>
              </a:ext>
            </a:extLst>
          </p:cNvPr>
          <p:cNvSpPr/>
          <p:nvPr/>
        </p:nvSpPr>
        <p:spPr>
          <a:xfrm>
            <a:off x="7795065" y="118726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/>
              <a:t>млн.рублей</a:t>
            </a:r>
            <a:endParaRPr lang="ru-RU" sz="1200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3A55459E-A95D-4F3C-B91F-0A2758378F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3857243"/>
              </p:ext>
            </p:extLst>
          </p:nvPr>
        </p:nvGraphicFramePr>
        <p:xfrm>
          <a:off x="-103367" y="594360"/>
          <a:ext cx="9120147" cy="5669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3758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2433</TotalTime>
  <Words>411</Words>
  <Application>Microsoft Office PowerPoint</Application>
  <PresentationFormat>Экран (4:3)</PresentationFormat>
  <Paragraphs>215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Исполнение доходной части консолидированного бюджета  за 1 квартал 2025 года </vt:lpstr>
      <vt:lpstr>Доходы консолидированного  краевого бюджета по Новокубанскому району</vt:lpstr>
      <vt:lpstr> </vt:lpstr>
      <vt:lpstr>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СТАВКИ ПО НАЛОГУ НА ИМУЩЕСТВО ФИЗ.ЛИЦ ПО КОММЕРЧЕСКИМ ОБЪЕКТАМ</vt:lpstr>
      <vt:lpstr>НАЛОГОВАЯ НАГРУЗКА ПО НАЛОГУ НА ИМУЩЕСТВО ФИЗ.ЛИЦ ПО КОММЕРЧЕСКИМ ОБЪЕКТАМ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Артемьева Светлана</cp:lastModifiedBy>
  <cp:revision>152</cp:revision>
  <cp:lastPrinted>2025-04-04T12:15:01Z</cp:lastPrinted>
  <dcterms:created xsi:type="dcterms:W3CDTF">2019-02-21T15:01:25Z</dcterms:created>
  <dcterms:modified xsi:type="dcterms:W3CDTF">2025-05-20T12:13:54Z</dcterms:modified>
</cp:coreProperties>
</file>