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omments/comment1.xml" ContentType="application/vnd.openxmlformats-officedocument.presentationml.comment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5" r:id="rId4"/>
    <p:sldId id="259" r:id="rId5"/>
    <p:sldId id="260" r:id="rId6"/>
    <p:sldId id="267" r:id="rId7"/>
    <p:sldId id="275" r:id="rId8"/>
    <p:sldId id="270" r:id="rId9"/>
    <p:sldId id="274" r:id="rId10"/>
    <p:sldId id="273" r:id="rId11"/>
    <p:sldId id="272" r:id="rId12"/>
    <p:sldId id="268" r:id="rId13"/>
    <p:sldId id="269" r:id="rId14"/>
    <p:sldId id="271" r:id="rId15"/>
    <p:sldId id="277" r:id="rId16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инельников Александр" initials="СА" lastIdx="2" clrIdx="0">
    <p:extLst>
      <p:ext uri="{19B8F6BF-5375-455C-9EA6-DF929625EA0E}">
        <p15:presenceInfo xmlns:p15="http://schemas.microsoft.com/office/powerpoint/2012/main" userId="S-1-5-21-2592003657-3115097551-1037483199-11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  <a:srgbClr val="4E79CA"/>
    <a:srgbClr val="4F79CA"/>
    <a:srgbClr val="4775CA"/>
    <a:srgbClr val="587ECB"/>
    <a:srgbClr val="4373CA"/>
    <a:srgbClr val="4172CA"/>
    <a:srgbClr val="BAD8EE"/>
    <a:srgbClr val="0070C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30" autoAdjust="0"/>
  </p:normalViewPr>
  <p:slideViewPr>
    <p:cSldViewPr snapToGrid="0" showGuides="1">
      <p:cViewPr varScale="1">
        <p:scale>
          <a:sx n="104" d="100"/>
          <a:sy n="104" d="100"/>
        </p:scale>
        <p:origin x="1746" y="114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06%20&#1048;&#1089;&#1087;&#1086;&#1083;&#1085;&#1077;&#1085;&#1080;&#1077;%202023%20-%20&#1080;&#1102;&#1085;&#1100;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06%20&#1048;&#1089;&#1087;&#1086;&#1083;&#1085;&#1077;&#1085;&#1080;&#1077;%202023%20-%20&#1080;&#1102;&#1085;&#1100;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nelnikov\Desktop\&#1050;%20&#1076;&#1086;&#1082;&#1083;&#1072;&#1076;&#1091;%2022%20&#1084;&#1072;&#1103;%202023(&#1040;&#1074;&#1090;&#1086;&#1084;&#1072;&#1090;&#1080;&#1095;&#1077;&#1089;&#1082;&#1080;&#1042;&#1086;&#1089;&#1089;&#1090;&#1072;&#1085;&#1086;&#1074;&#1083;&#1077;&#1085;&#1086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3\&#1087;&#1086;&#1103;&#1089;&#1085;&#1080;&#1090;&#1077;&#1083;&#1100;&#1085;&#1099;&#1077;\&#1079;&#1072;%206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0925925925925923E-2"/>
          <c:w val="0.96641089739166308"/>
          <c:h val="0.841674686497521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0984878146454064E-3"/>
                  <c:y val="-5.9399502294769354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BC-4A8A-A772-354614464EDF}"/>
                </c:ext>
              </c:extLst>
            </c:dLbl>
            <c:dLbl>
              <c:idx val="1"/>
              <c:layout>
                <c:manualLayout>
                  <c:x val="0"/>
                  <c:y val="-3.57928895669463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BC-4A8A-A772-354614464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конс.краевой!$A$54:$A$55</c:f>
              <c:strCache>
                <c:ptCount val="2"/>
                <c:pt idx="0">
                  <c:v>6 месяцев 2022 года</c:v>
                </c:pt>
                <c:pt idx="1">
                  <c:v>6 месяцев 2023 года</c:v>
                </c:pt>
              </c:strCache>
            </c:strRef>
          </c:cat>
          <c:val>
            <c:numRef>
              <c:f>конс.краевой!$B$54:$B$55</c:f>
              <c:numCache>
                <c:formatCode>0.0</c:formatCode>
                <c:ptCount val="2"/>
                <c:pt idx="0">
                  <c:v>839.16397890000019</c:v>
                </c:pt>
                <c:pt idx="1">
                  <c:v>926.93582299999969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C-4A8A-A772-354614464ED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92221536"/>
        <c:axId val="992222784"/>
      </c:barChart>
      <c:catAx>
        <c:axId val="99222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2222784"/>
        <c:crosses val="autoZero"/>
        <c:auto val="1"/>
        <c:lblAlgn val="ctr"/>
        <c:lblOffset val="100"/>
        <c:noMultiLvlLbl val="0"/>
      </c:catAx>
      <c:valAx>
        <c:axId val="9922227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99222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16731961820833E-2"/>
          <c:y val="2.4506652319369569E-2"/>
          <c:w val="0.90636506610918943"/>
          <c:h val="0.96325668674621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пос.'!$C$39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801515892434501E-17"/>
                  <c:y val="1.36467144157531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BDA-4777-8484-5F8416CF3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пос.'!$C$40:$C$44</c:f>
              <c:numCache>
                <c:formatCode>#\ ##0.0</c:formatCode>
                <c:ptCount val="5"/>
                <c:pt idx="0">
                  <c:v>7.0111032299999998</c:v>
                </c:pt>
                <c:pt idx="1">
                  <c:v>1.1602161100000001</c:v>
                </c:pt>
                <c:pt idx="2">
                  <c:v>2.1679773899999999</c:v>
                </c:pt>
                <c:pt idx="3">
                  <c:v>1.37261177</c:v>
                </c:pt>
                <c:pt idx="4">
                  <c:v>9.77045E-2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A-4777-8484-5F8416CF3E95}"/>
            </c:ext>
          </c:extLst>
        </c:ser>
        <c:ser>
          <c:idx val="1"/>
          <c:order val="1"/>
          <c:tx>
            <c:strRef>
              <c:f>'в разрезе пос.'!$D$39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603031784869003E-17"/>
                  <c:y val="1.63787588196319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BDA-4777-8484-5F8416CF3E95}"/>
                </c:ext>
              </c:extLst>
            </c:dLbl>
            <c:dLbl>
              <c:idx val="1"/>
              <c:layout>
                <c:manualLayout>
                  <c:x val="1.0299623759610025E-2"/>
                  <c:y val="3.25357824314493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DA-4777-8484-5F8416CF3E95}"/>
                </c:ext>
              </c:extLst>
            </c:dLbl>
            <c:dLbl>
              <c:idx val="4"/>
              <c:layout>
                <c:manualLayout>
                  <c:x val="1.1587076729561279E-2"/>
                  <c:y val="4.03398442906604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DA-4777-8484-5F8416CF3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пос.'!$D$40:$D$44</c:f>
              <c:numCache>
                <c:formatCode>#\ ##0.0</c:formatCode>
                <c:ptCount val="5"/>
                <c:pt idx="0">
                  <c:v>6.5637302599999989</c:v>
                </c:pt>
                <c:pt idx="1">
                  <c:v>0.88417908999999983</c:v>
                </c:pt>
                <c:pt idx="2">
                  <c:v>2.3316727199999998</c:v>
                </c:pt>
                <c:pt idx="3">
                  <c:v>1.1237882499999998</c:v>
                </c:pt>
                <c:pt idx="4">
                  <c:v>-6.9882319999999956E-2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A-4777-8484-5F8416CF3E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27422208"/>
        <c:axId val="1027415968"/>
      </c:barChart>
      <c:lineChart>
        <c:grouping val="standard"/>
        <c:varyColors val="0"/>
        <c:ser>
          <c:idx val="2"/>
          <c:order val="2"/>
          <c:tx>
            <c:strRef>
              <c:f>'в разрезе пос.'!$E$39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1518623752943627E-2"/>
                  <c:y val="-3.564603973726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A-4777-8484-5F8416CF3E95}"/>
                </c:ext>
              </c:extLst>
            </c:dLbl>
            <c:dLbl>
              <c:idx val="1"/>
              <c:layout>
                <c:manualLayout>
                  <c:x val="-4.2485948008391401E-2"/>
                  <c:y val="-3.7873917220843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DA-4777-8484-5F8416CF3E95}"/>
                </c:ext>
              </c:extLst>
            </c:dLbl>
            <c:dLbl>
              <c:idx val="2"/>
              <c:layout>
                <c:manualLayout>
                  <c:x val="-3.6771727711767517E-2"/>
                  <c:y val="-4.6785427155160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A-4777-8484-5F8416CF3E95}"/>
                </c:ext>
              </c:extLst>
            </c:dLbl>
            <c:dLbl>
              <c:idx val="3"/>
              <c:layout>
                <c:manualLayout>
                  <c:x val="-2.7578795783825671E-2"/>
                  <c:y val="-3.5646039737264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DA-4777-8484-5F8416CF3E95}"/>
                </c:ext>
              </c:extLst>
            </c:dLbl>
            <c:dLbl>
              <c:idx val="4"/>
              <c:layout>
                <c:manualLayout>
                  <c:x val="-2.5749059399025064E-2"/>
                  <c:y val="-9.35708543103202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DA-4777-8484-5F8416CF3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пос.'!$E$40:$E$44</c:f>
              <c:numCache>
                <c:formatCode>#\ ##0.0</c:formatCode>
                <c:ptCount val="5"/>
                <c:pt idx="0">
                  <c:v>37.580688206026657</c:v>
                </c:pt>
                <c:pt idx="1">
                  <c:v>31.023827719298239</c:v>
                </c:pt>
                <c:pt idx="2">
                  <c:v>120.81205803108807</c:v>
                </c:pt>
                <c:pt idx="3">
                  <c:v>38.751318965517235</c:v>
                </c:pt>
                <c:pt idx="4">
                  <c:v>-1.9685160563380271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DA-4777-8484-5F8416CF3E95}"/>
            </c:ext>
          </c:extLst>
        </c:ser>
        <c:ser>
          <c:idx val="3"/>
          <c:order val="3"/>
          <c:tx>
            <c:strRef>
              <c:f>'в разрезе пос.'!$F$39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5458451722061579E-2"/>
                  <c:y val="-4.6785427155160111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DA-4777-8484-5F8416CF3E95}"/>
                </c:ext>
              </c:extLst>
            </c:dLbl>
            <c:dLbl>
              <c:idx val="1"/>
              <c:layout>
                <c:manualLayout>
                  <c:x val="-3.4145175732355593E-2"/>
                  <c:y val="-5.3469059605897241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DA-4777-8484-5F8416CF3E95}"/>
                </c:ext>
              </c:extLst>
            </c:dLbl>
            <c:dLbl>
              <c:idx val="2"/>
              <c:layout>
                <c:manualLayout>
                  <c:x val="-3.1518623752943627E-2"/>
                  <c:y val="4.67854271551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DA-4777-8484-5F8416CF3E95}"/>
                </c:ext>
              </c:extLst>
            </c:dLbl>
            <c:dLbl>
              <c:idx val="3"/>
              <c:layout>
                <c:manualLayout>
                  <c:x val="-1.4446035886765829E-2"/>
                  <c:y val="-4.0101794704422933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DA-4777-8484-5F8416CF3E95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BDA-4777-8484-5F8416CF3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пос.'!$F$40:$F$44</c:f>
              <c:numCache>
                <c:formatCode>#\ ##0.0</c:formatCode>
                <c:ptCount val="5"/>
                <c:pt idx="0">
                  <c:v>93.619078833617436</c:v>
                </c:pt>
                <c:pt idx="1">
                  <c:v>76.208137637392383</c:v>
                </c:pt>
                <c:pt idx="2">
                  <c:v>107.5506013464467</c:v>
                </c:pt>
                <c:pt idx="3">
                  <c:v>81.872258023840189</c:v>
                </c:pt>
                <c:pt idx="4">
                  <c:v>-71.524157024497299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DA-4777-8484-5F8416CF3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422208"/>
        <c:axId val="1027415968"/>
      </c:lineChart>
      <c:catAx>
        <c:axId val="10274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15968"/>
        <c:crosses val="autoZero"/>
        <c:auto val="1"/>
        <c:lblAlgn val="ctr"/>
        <c:lblOffset val="100"/>
        <c:noMultiLvlLbl val="0"/>
      </c:catAx>
      <c:valAx>
        <c:axId val="102741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2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982985143198226E-2"/>
          <c:y val="0.90883753387645594"/>
          <c:w val="0.90894929848005535"/>
          <c:h val="9.1162466123544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73562119290687E-2"/>
          <c:y val="1.3751485318273488E-2"/>
          <c:w val="0.93231021300747163"/>
          <c:h val="0.948346243400842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пос.'!$C$33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9.69195058689677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C-4FFC-9445-0A861C2E405F}"/>
                </c:ext>
              </c:extLst>
            </c:dLbl>
            <c:dLbl>
              <c:idx val="2"/>
              <c:layout>
                <c:manualLayout>
                  <c:x val="1.3240249859152932E-3"/>
                  <c:y val="1.04160567389778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6BC-4FFC-9445-0A861C2E4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пос.'!$C$34:$C$38</c:f>
              <c:numCache>
                <c:formatCode>#\ ##0.0</c:formatCode>
                <c:ptCount val="5"/>
                <c:pt idx="0">
                  <c:v>8.8778147799999978</c:v>
                </c:pt>
                <c:pt idx="1">
                  <c:v>2.9163000199999995</c:v>
                </c:pt>
                <c:pt idx="2">
                  <c:v>3.6365342299999996</c:v>
                </c:pt>
                <c:pt idx="3">
                  <c:v>0.10304340000000001</c:v>
                </c:pt>
                <c:pt idx="4">
                  <c:v>0.81782867000000004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FFC-9445-0A861C2E405F}"/>
            </c:ext>
          </c:extLst>
        </c:ser>
        <c:ser>
          <c:idx val="1"/>
          <c:order val="1"/>
          <c:tx>
            <c:strRef>
              <c:f>'в разрезе пос.'!$D$33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480499718305865E-3"/>
                  <c:y val="1.33732535592089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6BC-4FFC-9445-0A861C2E405F}"/>
                </c:ext>
              </c:extLst>
            </c:dLbl>
            <c:dLbl>
              <c:idx val="1"/>
              <c:layout>
                <c:manualLayout>
                  <c:x val="-4.854702199755329E-17"/>
                  <c:y val="1.39436123404295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C-4FFC-9445-0A861C2E405F}"/>
                </c:ext>
              </c:extLst>
            </c:dLbl>
            <c:dLbl>
              <c:idx val="2"/>
              <c:layout>
                <c:manualLayout>
                  <c:x val="-2.6480499718305865E-3"/>
                  <c:y val="1.1996457007683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6BC-4FFC-9445-0A861C2E405F}"/>
                </c:ext>
              </c:extLst>
            </c:dLbl>
            <c:dLbl>
              <c:idx val="3"/>
              <c:layout>
                <c:manualLayout>
                  <c:x val="1.8536349802814007E-2"/>
                  <c:y val="4.3279404192469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6BC-4FFC-9445-0A861C2E4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пос.'!$D$34:$D$38</c:f>
              <c:numCache>
                <c:formatCode>#\ ##0.0</c:formatCode>
                <c:ptCount val="5"/>
                <c:pt idx="0">
                  <c:v>8.0129949899999993</c:v>
                </c:pt>
                <c:pt idx="1">
                  <c:v>2.6624775499999997</c:v>
                </c:pt>
                <c:pt idx="2">
                  <c:v>2.9671481100000001</c:v>
                </c:pt>
                <c:pt idx="3">
                  <c:v>-0.46225168999999999</c:v>
                </c:pt>
                <c:pt idx="4">
                  <c:v>1.8178286699999999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BC-4FFC-9445-0A861C2E40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20452224"/>
        <c:axId val="920443072"/>
      </c:barChart>
      <c:lineChart>
        <c:grouping val="standard"/>
        <c:varyColors val="0"/>
        <c:ser>
          <c:idx val="2"/>
          <c:order val="2"/>
          <c:tx>
            <c:strRef>
              <c:f>'в разрезе пос.'!$E$33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4424649633797648E-2"/>
                  <c:y val="-3.3801083550955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C-4FFC-9445-0A861C2E405F}"/>
                </c:ext>
              </c:extLst>
            </c:dLbl>
            <c:dLbl>
              <c:idx val="1"/>
              <c:layout>
                <c:manualLayout>
                  <c:x val="-3.7072699605628257E-2"/>
                  <c:y val="-2.7040866840764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C-4FFC-9445-0A861C2E405F}"/>
                </c:ext>
              </c:extLst>
            </c:dLbl>
            <c:dLbl>
              <c:idx val="2"/>
              <c:layout>
                <c:manualLayout>
                  <c:x val="-4.3692824535204774E-2"/>
                  <c:y val="-3.38010835509555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C-4FFC-9445-0A861C2E405F}"/>
                </c:ext>
              </c:extLst>
            </c:dLbl>
            <c:dLbl>
              <c:idx val="3"/>
              <c:layout>
                <c:manualLayout>
                  <c:x val="-3.4424649633797724E-2"/>
                  <c:y val="-9.68964395127392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6BC-4FFC-9445-0A861C2E4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пос.'!$E$34:$E$38</c:f>
              <c:numCache>
                <c:formatCode>#\ ##0.0</c:formatCode>
                <c:ptCount val="5"/>
                <c:pt idx="0">
                  <c:v>33.996873074866983</c:v>
                </c:pt>
                <c:pt idx="1">
                  <c:v>37.49968380281689</c:v>
                </c:pt>
                <c:pt idx="2">
                  <c:v>40.926180827586208</c:v>
                </c:pt>
                <c:pt idx="3">
                  <c:v>-14.674656825396827</c:v>
                </c:pt>
                <c:pt idx="4">
                  <c:v>222.27499923669828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BC-4FFC-9445-0A861C2E405F}"/>
            </c:ext>
          </c:extLst>
        </c:ser>
        <c:ser>
          <c:idx val="3"/>
          <c:order val="3"/>
          <c:tx>
            <c:strRef>
              <c:f>'в разрезе пос.'!$F$33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4424649633797627E-2"/>
                  <c:y val="-5.6335139251592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C-4FFC-9445-0A861C2E405F}"/>
                </c:ext>
              </c:extLst>
            </c:dLbl>
            <c:dLbl>
              <c:idx val="1"/>
              <c:layout>
                <c:manualLayout>
                  <c:x val="-2.7804524704221206E-2"/>
                  <c:y val="-4.9574922541401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C-4FFC-9445-0A861C2E405F}"/>
                </c:ext>
              </c:extLst>
            </c:dLbl>
            <c:dLbl>
              <c:idx val="2"/>
              <c:layout>
                <c:manualLayout>
                  <c:x val="-2.6480499718305961E-2"/>
                  <c:y val="-4.2814705831210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C-4FFC-9445-0A861C2E405F}"/>
                </c:ext>
              </c:extLst>
            </c:dLbl>
            <c:dLbl>
              <c:idx val="4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06BC-4FFC-9445-0A861C2E405F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пос.'!$F$34:$F$38</c:f>
              <c:numCache>
                <c:formatCode>#\ ##0.0</c:formatCode>
                <c:ptCount val="5"/>
                <c:pt idx="0">
                  <c:v>90.258641214859864</c:v>
                </c:pt>
                <c:pt idx="1">
                  <c:v>91.296421209776639</c:v>
                </c:pt>
                <c:pt idx="2">
                  <c:v>81.592745244144183</c:v>
                </c:pt>
                <c:pt idx="3">
                  <c:v>-448.59902720601224</c:v>
                </c:pt>
                <c:pt idx="4">
                  <c:v>222.27499923669831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BC-4FFC-9445-0A861C2E4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452224"/>
        <c:axId val="920443072"/>
      </c:lineChart>
      <c:catAx>
        <c:axId val="92045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443072"/>
        <c:crosses val="autoZero"/>
        <c:auto val="1"/>
        <c:lblAlgn val="ctr"/>
        <c:lblOffset val="100"/>
        <c:noMultiLvlLbl val="0"/>
      </c:catAx>
      <c:valAx>
        <c:axId val="92044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45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832428895688099E-2"/>
          <c:y val="0.89172407023138633"/>
          <c:w val="0.89735188747580785"/>
          <c:h val="0.10827592976861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75236870356732"/>
          <c:y val="4.0990949124633518E-2"/>
          <c:w val="0.85798818897637796"/>
          <c:h val="0.8818244841819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пос.'!$C$10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774729360423266E-3"/>
                  <c:y val="1.39470458938823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65-455F-902E-A483E59E26BC}"/>
                </c:ext>
              </c:extLst>
            </c:dLbl>
            <c:dLbl>
              <c:idx val="1"/>
              <c:layout>
                <c:manualLayout>
                  <c:x val="0"/>
                  <c:y val="1.41062286585852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F65-455F-902E-A483E59E26BC}"/>
                </c:ext>
              </c:extLst>
            </c:dLbl>
            <c:dLbl>
              <c:idx val="2"/>
              <c:layout>
                <c:manualLayout>
                  <c:x val="0"/>
                  <c:y val="1.12887977643665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F65-455F-902E-A483E59E26BC}"/>
                </c:ext>
              </c:extLst>
            </c:dLbl>
            <c:dLbl>
              <c:idx val="3"/>
              <c:layout>
                <c:manualLayout>
                  <c:x val="-2.5183152906948845E-3"/>
                  <c:y val="8.87990128587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F65-455F-902E-A483E59E2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пос.'!$C$11:$C$15</c:f>
              <c:numCache>
                <c:formatCode>#\ ##0.0</c:formatCode>
                <c:ptCount val="5"/>
                <c:pt idx="0">
                  <c:v>10.911043659999999</c:v>
                </c:pt>
                <c:pt idx="1">
                  <c:v>3.5391174199999997</c:v>
                </c:pt>
                <c:pt idx="2">
                  <c:v>0.3175695</c:v>
                </c:pt>
                <c:pt idx="3">
                  <c:v>2.5992387199999998</c:v>
                </c:pt>
                <c:pt idx="4">
                  <c:v>0.19280968999999998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65-455F-902E-A483E59E26BC}"/>
            </c:ext>
          </c:extLst>
        </c:ser>
        <c:ser>
          <c:idx val="1"/>
          <c:order val="1"/>
          <c:tx>
            <c:strRef>
              <c:f>'в разрезе пос.'!$D$10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591576453474423E-3"/>
                  <c:y val="1.045144093348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F65-455F-902E-A483E59E26BC}"/>
                </c:ext>
              </c:extLst>
            </c:dLbl>
            <c:dLbl>
              <c:idx val="1"/>
              <c:layout>
                <c:manualLayout>
                  <c:x val="4.6168580319359981E-17"/>
                  <c:y val="1.4660247104364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F65-455F-902E-A483E59E26BC}"/>
                </c:ext>
              </c:extLst>
            </c:dLbl>
            <c:dLbl>
              <c:idx val="2"/>
              <c:layout>
                <c:manualLayout>
                  <c:x val="-9.2337160638719961E-17"/>
                  <c:y val="1.14065375217012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F65-455F-902E-A483E59E26BC}"/>
                </c:ext>
              </c:extLst>
            </c:dLbl>
            <c:dLbl>
              <c:idx val="3"/>
              <c:layout>
                <c:manualLayout>
                  <c:x val="0"/>
                  <c:y val="5.7217360423766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F65-455F-902E-A483E59E26BC}"/>
                </c:ext>
              </c:extLst>
            </c:dLbl>
            <c:dLbl>
              <c:idx val="4"/>
              <c:layout>
                <c:manualLayout>
                  <c:x val="6.2957882267371187E-3"/>
                  <c:y val="5.39652114564425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F65-455F-902E-A483E59E2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пос.'!$D$11:$D$15</c:f>
              <c:numCache>
                <c:formatCode>#\ ##0.0</c:formatCode>
                <c:ptCount val="5"/>
                <c:pt idx="0">
                  <c:v>9.4320611999999979</c:v>
                </c:pt>
                <c:pt idx="1">
                  <c:v>4.1724127399999995</c:v>
                </c:pt>
                <c:pt idx="2">
                  <c:v>0.45229423000000002</c:v>
                </c:pt>
                <c:pt idx="3">
                  <c:v>1.5061236899999997</c:v>
                </c:pt>
                <c:pt idx="4">
                  <c:v>-1.2719212100000001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65-455F-902E-A483E59E26B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03509584"/>
        <c:axId val="503498768"/>
      </c:barChart>
      <c:lineChart>
        <c:grouping val="standard"/>
        <c:varyColors val="0"/>
        <c:ser>
          <c:idx val="2"/>
          <c:order val="2"/>
          <c:tx>
            <c:strRef>
              <c:f>'в разрезе пос.'!$E$10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7.3031143430151657E-2"/>
                  <c:y val="-4.62462345819874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65-455F-902E-A483E59E26BC}"/>
                </c:ext>
              </c:extLst>
            </c:dLbl>
            <c:dLbl>
              <c:idx val="1"/>
              <c:layout>
                <c:manualLayout>
                  <c:x val="-3.2738098779033498E-2"/>
                  <c:y val="-3.523522634818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F65-455F-902E-A483E59E26BC}"/>
                </c:ext>
              </c:extLst>
            </c:dLbl>
            <c:dLbl>
              <c:idx val="2"/>
              <c:layout>
                <c:manualLayout>
                  <c:x val="-3.1478941133686059E-2"/>
                  <c:y val="-3.7437427994942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F65-455F-902E-A483E59E26BC}"/>
                </c:ext>
              </c:extLst>
            </c:dLbl>
            <c:dLbl>
              <c:idx val="3"/>
              <c:layout>
                <c:manualLayout>
                  <c:x val="-2.896062584299117E-2"/>
                  <c:y val="0.198198148208517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F65-455F-902E-A483E59E26BC}"/>
                </c:ext>
              </c:extLst>
            </c:dLbl>
            <c:dLbl>
              <c:idx val="4"/>
              <c:layout>
                <c:manualLayout>
                  <c:x val="-3.5256414069728383E-2"/>
                  <c:y val="0.136536502099201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F65-455F-902E-A483E59E2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пос.'!$E$11:$E$15</c:f>
              <c:numCache>
                <c:formatCode>#\ ##0.0</c:formatCode>
                <c:ptCount val="5"/>
                <c:pt idx="0">
                  <c:v>33.999684373086573</c:v>
                </c:pt>
                <c:pt idx="1">
                  <c:v>47.092694582392774</c:v>
                </c:pt>
                <c:pt idx="2">
                  <c:v>56.536778750000003</c:v>
                </c:pt>
                <c:pt idx="3">
                  <c:v>27.891179444444436</c:v>
                </c:pt>
                <c:pt idx="4">
                  <c:v>-35.331144722222227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65-455F-902E-A483E59E26BC}"/>
            </c:ext>
          </c:extLst>
        </c:ser>
        <c:ser>
          <c:idx val="3"/>
          <c:order val="3"/>
          <c:tx>
            <c:strRef>
              <c:f>'в разрезе пос.'!$F$10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5256414069728403E-2"/>
                  <c:y val="-5.2852839522271371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65-455F-902E-A483E59E26BC}"/>
                </c:ext>
              </c:extLst>
            </c:dLbl>
            <c:dLbl>
              <c:idx val="1"/>
              <c:layout>
                <c:manualLayout>
                  <c:x val="-4.1552202296465592E-2"/>
                  <c:y val="-5.065063787551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65-455F-902E-A483E59E26BC}"/>
                </c:ext>
              </c:extLst>
            </c:dLbl>
            <c:dLbl>
              <c:idx val="2"/>
              <c:layout>
                <c:manualLayout>
                  <c:x val="-3.0219783488338706E-2"/>
                  <c:y val="-3.7437427994942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65-455F-902E-A483E59E26BC}"/>
                </c:ext>
              </c:extLst>
            </c:dLbl>
            <c:dLbl>
              <c:idx val="3"/>
              <c:layout>
                <c:manualLayout>
                  <c:x val="-4.1552202296465592E-2"/>
                  <c:y val="-6.6066049402839208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65-455F-902E-A483E59E26BC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67E334E-BCF6-4D73-AA1E-B4169CA71F7D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F65-455F-902E-A483E59E2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пос.'!$F$11:$F$15</c:f>
              <c:numCache>
                <c:formatCode>#\ ##0.0</c:formatCode>
                <c:ptCount val="5"/>
                <c:pt idx="0">
                  <c:v>86.445087142103858</c:v>
                </c:pt>
                <c:pt idx="1">
                  <c:v>117.89415961225723</c:v>
                </c:pt>
                <c:pt idx="2">
                  <c:v>142.42369937919102</c:v>
                </c:pt>
                <c:pt idx="3">
                  <c:v>57.944800468346358</c:v>
                </c:pt>
                <c:pt idx="4">
                  <c:v>-659.67701623294988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65-455F-902E-A483E59E2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509584"/>
        <c:axId val="503498768"/>
      </c:lineChart>
      <c:catAx>
        <c:axId val="50350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3498768"/>
        <c:crosses val="autoZero"/>
        <c:auto val="1"/>
        <c:lblAlgn val="ctr"/>
        <c:lblOffset val="100"/>
        <c:noMultiLvlLbl val="0"/>
      </c:catAx>
      <c:valAx>
        <c:axId val="50349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350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88458144608405"/>
          <c:y val="0.92530357436401456"/>
          <c:w val="0.89370419194400852"/>
          <c:h val="7.24942239892241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пос.'!$C$16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пос.'!$C$17:$C$20</c:f>
              <c:numCache>
                <c:formatCode>#\ ##0.0</c:formatCode>
                <c:ptCount val="4"/>
                <c:pt idx="0">
                  <c:v>11.005325839999999</c:v>
                </c:pt>
                <c:pt idx="1">
                  <c:v>4.7389911599999994</c:v>
                </c:pt>
                <c:pt idx="2">
                  <c:v>3.9763501100000003</c:v>
                </c:pt>
                <c:pt idx="3">
                  <c:v>6.5852559999999991E-2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7-4EA0-BBCB-34FF015426D4}"/>
            </c:ext>
          </c:extLst>
        </c:ser>
        <c:ser>
          <c:idx val="1"/>
          <c:order val="1"/>
          <c:tx>
            <c:strRef>
              <c:f>'в разрезе пос.'!$D$16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2.6115859205084655E-3"/>
                  <c:y val="5.40824533844916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47-4EA0-BBCB-34FF015426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пос.'!$D$17:$D$20</c:f>
              <c:numCache>
                <c:formatCode>#\ ##0.0</c:formatCode>
                <c:ptCount val="4"/>
                <c:pt idx="0">
                  <c:v>8.6578093100000011</c:v>
                </c:pt>
                <c:pt idx="1">
                  <c:v>5.0095290100000005</c:v>
                </c:pt>
                <c:pt idx="2">
                  <c:v>1.2677688300000001</c:v>
                </c:pt>
                <c:pt idx="3">
                  <c:v>-0.13906598999999994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7-4EA0-BBCB-34FF015426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47710848"/>
        <c:axId val="747700864"/>
      </c:barChart>
      <c:lineChart>
        <c:grouping val="standard"/>
        <c:varyColors val="0"/>
        <c:ser>
          <c:idx val="2"/>
          <c:order val="2"/>
          <c:tx>
            <c:strRef>
              <c:f>'в разрезе пос.'!$E$16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950616966610052E-2"/>
                  <c:y val="-4.60578249343283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F47-4EA0-BBCB-34FF015426D4}"/>
                </c:ext>
              </c:extLst>
            </c:dLbl>
            <c:dLbl>
              <c:idx val="1"/>
              <c:layout>
                <c:manualLayout>
                  <c:x val="-4.5702753608898194E-2"/>
                  <c:y val="-3.9478135657995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47-4EA0-BBCB-34FF015426D4}"/>
                </c:ext>
              </c:extLst>
            </c:dLbl>
            <c:dLbl>
              <c:idx val="2"/>
              <c:layout>
                <c:manualLayout>
                  <c:x val="-3.656220288711852E-2"/>
                  <c:y val="-3.9478135657995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47-4EA0-BBCB-34FF015426D4}"/>
                </c:ext>
              </c:extLst>
            </c:dLbl>
            <c:dLbl>
              <c:idx val="3"/>
              <c:layout>
                <c:manualLayout>
                  <c:x val="-4.4396960648643916E-2"/>
                  <c:y val="0.11267177788435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47-4EA0-BBCB-34FF015426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пос.'!$E$17:$E$20</c:f>
              <c:numCache>
                <c:formatCode>#\ ##0.0</c:formatCode>
                <c:ptCount val="4"/>
                <c:pt idx="0">
                  <c:v>28.501765071084638</c:v>
                </c:pt>
                <c:pt idx="1">
                  <c:v>39.167545035183743</c:v>
                </c:pt>
                <c:pt idx="2">
                  <c:v>12.073988857142858</c:v>
                </c:pt>
                <c:pt idx="3">
                  <c:v>-9.5907579310344797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47-4EA0-BBCB-34FF015426D4}"/>
            </c:ext>
          </c:extLst>
        </c:ser>
        <c:ser>
          <c:idx val="3"/>
          <c:order val="3"/>
          <c:tx>
            <c:strRef>
              <c:f>'в разрезе пос.'!$F$16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479581767881218E-2"/>
                  <c:y val="-4.281527559605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47-4EA0-BBCB-34FF015426D4}"/>
                </c:ext>
              </c:extLst>
            </c:dLbl>
            <c:dLbl>
              <c:idx val="1"/>
              <c:layout>
                <c:manualLayout>
                  <c:x val="-3.39506169666101E-2"/>
                  <c:y val="-4.056184003836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F47-4EA0-BBCB-34FF015426D4}"/>
                </c:ext>
              </c:extLst>
            </c:dLbl>
            <c:dLbl>
              <c:idx val="2"/>
              <c:layout>
                <c:manualLayout>
                  <c:x val="-2.4810066244830422E-2"/>
                  <c:y val="-3.6054968922994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47-4EA0-BBCB-34FF015426D4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пос.'!$F$17:$F$20</c:f>
              <c:numCache>
                <c:formatCode>#\ ##0.0</c:formatCode>
                <c:ptCount val="4"/>
                <c:pt idx="0">
                  <c:v>78.669268278566491</c:v>
                </c:pt>
                <c:pt idx="1">
                  <c:v>105.70876460550312</c:v>
                </c:pt>
                <c:pt idx="2">
                  <c:v>31.882726493618541</c:v>
                </c:pt>
                <c:pt idx="3">
                  <c:v>-211.17780386973561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47-4EA0-BBCB-34FF01542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7710848"/>
        <c:axId val="747700864"/>
      </c:lineChart>
      <c:catAx>
        <c:axId val="74771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700864"/>
        <c:crosses val="autoZero"/>
        <c:auto val="1"/>
        <c:lblAlgn val="ctr"/>
        <c:lblOffset val="100"/>
        <c:noMultiLvlLbl val="0"/>
      </c:catAx>
      <c:valAx>
        <c:axId val="74770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71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727491393847618E-2"/>
          <c:y val="0.94973341896715457"/>
          <c:w val="0.89999990746349101"/>
          <c:h val="5.0266581032845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1741788483144E-2"/>
          <c:y val="3.5011397098572358E-2"/>
          <c:w val="0.89015398156881886"/>
          <c:h val="0.94092683526566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пос.'!$C$27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8.7757400354491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D96-4563-8C0B-FDD591A6FA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пос.'!$C$28:$C$32</c:f>
              <c:numCache>
                <c:formatCode>#\ ##0.0</c:formatCode>
                <c:ptCount val="5"/>
                <c:pt idx="0">
                  <c:v>5.5892102300000008</c:v>
                </c:pt>
                <c:pt idx="1">
                  <c:v>0.83325970000000005</c:v>
                </c:pt>
                <c:pt idx="2">
                  <c:v>1.9267890599999999</c:v>
                </c:pt>
                <c:pt idx="3">
                  <c:v>1.80747674</c:v>
                </c:pt>
                <c:pt idx="4">
                  <c:v>0.13884446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6-4563-8C0B-FDD591A6FAD4}"/>
            </c:ext>
          </c:extLst>
        </c:ser>
        <c:ser>
          <c:idx val="1"/>
          <c:order val="1"/>
          <c:tx>
            <c:strRef>
              <c:f>'в разрезе пос.'!$D$27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3.880527421731748E-3"/>
                  <c:y val="4.20810641591383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96-4563-8C0B-FDD591A6FA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пос.'!$D$28:$D$32</c:f>
              <c:numCache>
                <c:formatCode>#\ ##0.0</c:formatCode>
                <c:ptCount val="5"/>
                <c:pt idx="0">
                  <c:v>3.3008598699999991</c:v>
                </c:pt>
                <c:pt idx="1">
                  <c:v>0.75249507000000004</c:v>
                </c:pt>
                <c:pt idx="2">
                  <c:v>0.64980709999999997</c:v>
                </c:pt>
                <c:pt idx="3">
                  <c:v>1.0897484799999999</c:v>
                </c:pt>
                <c:pt idx="4">
                  <c:v>-0.10905266000000001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96-4563-8C0B-FDD591A6FA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40078208"/>
        <c:axId val="1040078624"/>
      </c:barChart>
      <c:lineChart>
        <c:grouping val="standard"/>
        <c:varyColors val="0"/>
        <c:ser>
          <c:idx val="2"/>
          <c:order val="2"/>
          <c:tx>
            <c:strRef>
              <c:f>'в разрезе пос.'!$E$27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392292498472004E-2"/>
                  <c:y val="-2.84690366033179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96-4563-8C0B-FDD591A6FAD4}"/>
                </c:ext>
              </c:extLst>
            </c:dLbl>
            <c:dLbl>
              <c:idx val="1"/>
              <c:layout>
                <c:manualLayout>
                  <c:x val="-3.3631237655008528E-2"/>
                  <c:y val="-3.5038814281006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D96-4563-8C0B-FDD591A6FAD4}"/>
                </c:ext>
              </c:extLst>
            </c:dLbl>
            <c:dLbl>
              <c:idx val="2"/>
              <c:layout>
                <c:manualLayout>
                  <c:x val="-2.8457201092699485E-2"/>
                  <c:y val="2.8469036603318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96-4563-8C0B-FDD591A6FAD4}"/>
                </c:ext>
              </c:extLst>
            </c:dLbl>
            <c:dLbl>
              <c:idx val="3"/>
              <c:layout>
                <c:manualLayout>
                  <c:x val="-4.1392292498472073E-2"/>
                  <c:y val="-3.2848888388443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96-4563-8C0B-FDD591A6FAD4}"/>
                </c:ext>
              </c:extLst>
            </c:dLbl>
            <c:dLbl>
              <c:idx val="4"/>
              <c:layout>
                <c:manualLayout>
                  <c:x val="-2.3283164530390678E-2"/>
                  <c:y val="0.105116442843020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D96-4563-8C0B-FDD591A6FA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пос.'!$E$28:$E$32</c:f>
              <c:numCache>
                <c:formatCode>#\ ##0.0</c:formatCode>
                <c:ptCount val="5"/>
                <c:pt idx="0">
                  <c:v>27.035397890150211</c:v>
                </c:pt>
                <c:pt idx="1">
                  <c:v>37.624753500000004</c:v>
                </c:pt>
                <c:pt idx="2">
                  <c:v>32.490355000000001</c:v>
                </c:pt>
                <c:pt idx="3">
                  <c:v>36.324949333333329</c:v>
                </c:pt>
                <c:pt idx="4">
                  <c:v>-3.8947378571428577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96-4563-8C0B-FDD591A6FAD4}"/>
            </c:ext>
          </c:extLst>
        </c:ser>
        <c:ser>
          <c:idx val="3"/>
          <c:order val="3"/>
          <c:tx>
            <c:strRef>
              <c:f>'в разрезе пос.'!$F$27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392292498472004E-2"/>
                  <c:y val="-4.5988443743821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96-4563-8C0B-FDD591A6FAD4}"/>
                </c:ext>
              </c:extLst>
            </c:dLbl>
            <c:dLbl>
              <c:idx val="2"/>
              <c:layout>
                <c:manualLayout>
                  <c:x val="-2.8457201092699485E-2"/>
                  <c:y val="-7.2267554454576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96-4563-8C0B-FDD591A6FAD4}"/>
                </c:ext>
              </c:extLst>
            </c:dLbl>
            <c:dLbl>
              <c:idx val="3"/>
              <c:layout>
                <c:manualLayout>
                  <c:x val="-1.4228600546349742E-2"/>
                  <c:y val="-5.0368295528947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96-4563-8C0B-FDD591A6FAD4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пос.'!$F$28:$F$32</c:f>
              <c:numCache>
                <c:formatCode>#\ ##0.0</c:formatCode>
                <c:ptCount val="5"/>
                <c:pt idx="0">
                  <c:v>59.05771538674076</c:v>
                </c:pt>
                <c:pt idx="1">
                  <c:v>90.307387960800213</c:v>
                </c:pt>
                <c:pt idx="2">
                  <c:v>33.724869706287414</c:v>
                </c:pt>
                <c:pt idx="3">
                  <c:v>60.291148200335897</c:v>
                </c:pt>
                <c:pt idx="4">
                  <c:v>-78.543040176035845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96-4563-8C0B-FDD591A6F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0078208"/>
        <c:axId val="1040078624"/>
      </c:lineChart>
      <c:catAx>
        <c:axId val="104007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078624"/>
        <c:crosses val="autoZero"/>
        <c:auto val="1"/>
        <c:lblAlgn val="ctr"/>
        <c:lblOffset val="100"/>
        <c:noMultiLvlLbl val="0"/>
      </c:catAx>
      <c:valAx>
        <c:axId val="104007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07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400397708227741E-2"/>
          <c:y val="0.92571995538069107"/>
          <c:w val="0.89428536828293181"/>
          <c:h val="5.238078569367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635867231335206E-2"/>
          <c:y val="2.7550094532124654E-2"/>
          <c:w val="0.90297257283109433"/>
          <c:h val="0.76665141978892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собств!$B$1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собств!$A$2:$A$10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собств!$B$2:$B$10</c:f>
              <c:numCache>
                <c:formatCode>0.0</c:formatCode>
                <c:ptCount val="9"/>
                <c:pt idx="0">
                  <c:v>87.2</c:v>
                </c:pt>
                <c:pt idx="1">
                  <c:v>12.797000000000001</c:v>
                </c:pt>
                <c:pt idx="2">
                  <c:v>13.754</c:v>
                </c:pt>
                <c:pt idx="3">
                  <c:v>21.934999999999999</c:v>
                </c:pt>
                <c:pt idx="4">
                  <c:v>6.0549999999999997</c:v>
                </c:pt>
                <c:pt idx="5">
                  <c:v>12.544</c:v>
                </c:pt>
                <c:pt idx="6">
                  <c:v>11.044</c:v>
                </c:pt>
                <c:pt idx="7">
                  <c:v>9.3550000000000004</c:v>
                </c:pt>
                <c:pt idx="8">
                  <c:v>21.663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F6-4E31-8C23-320BD3A94447}"/>
            </c:ext>
          </c:extLst>
        </c:ser>
        <c:ser>
          <c:idx val="1"/>
          <c:order val="1"/>
          <c:tx>
            <c:strRef>
              <c:f>собств!$C$1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собств!$A$2:$A$10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собств!$C$2:$C$10</c:f>
              <c:numCache>
                <c:formatCode>0.0</c:formatCode>
                <c:ptCount val="9"/>
                <c:pt idx="0">
                  <c:v>99.9</c:v>
                </c:pt>
                <c:pt idx="1">
                  <c:v>13.204000000000001</c:v>
                </c:pt>
                <c:pt idx="2">
                  <c:v>14.231</c:v>
                </c:pt>
                <c:pt idx="3">
                  <c:v>20.891999999999999</c:v>
                </c:pt>
                <c:pt idx="4">
                  <c:v>3.9540000000000002</c:v>
                </c:pt>
                <c:pt idx="5">
                  <c:v>14.826000000000001</c:v>
                </c:pt>
                <c:pt idx="6">
                  <c:v>12.882</c:v>
                </c:pt>
                <c:pt idx="7">
                  <c:v>10.268000000000001</c:v>
                </c:pt>
                <c:pt idx="8">
                  <c:v>23.902000000000001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F6-4E31-8C23-320BD3A9444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20462208"/>
        <c:axId val="920448064"/>
      </c:barChart>
      <c:lineChart>
        <c:grouping val="standard"/>
        <c:varyColors val="0"/>
        <c:ser>
          <c:idx val="2"/>
          <c:order val="2"/>
          <c:tx>
            <c:strRef>
              <c:f>собств!$D$1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906917903234218E-2"/>
                  <c:y val="-5.009108096749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F6-4E31-8C23-320BD3A94447}"/>
                </c:ext>
              </c:extLst>
            </c:dLbl>
            <c:dLbl>
              <c:idx val="1"/>
              <c:layout>
                <c:manualLayout>
                  <c:x val="-2.3752403943813432E-2"/>
                  <c:y val="-3.7568310725624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F6-4E31-8C23-320BD3A94447}"/>
                </c:ext>
              </c:extLst>
            </c:dLbl>
            <c:dLbl>
              <c:idx val="2"/>
              <c:layout>
                <c:manualLayout>
                  <c:x val="-2.5071981940691931E-2"/>
                  <c:y val="-4.257741882237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F6-4E31-8C23-320BD3A94447}"/>
                </c:ext>
              </c:extLst>
            </c:dLbl>
            <c:dLbl>
              <c:idx val="3"/>
              <c:layout>
                <c:manualLayout>
                  <c:x val="-1.9793669953177887E-2"/>
                  <c:y val="-4.0072864773999496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F6-4E31-8C23-320BD3A94447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3F6-4E31-8C23-320BD3A94447}"/>
                </c:ext>
              </c:extLst>
            </c:dLbl>
            <c:dLbl>
              <c:idx val="5"/>
              <c:layout>
                <c:manualLayout>
                  <c:x val="-3.4309027918841689E-2"/>
                  <c:y val="-4.5081972870749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F6-4E31-8C23-320BD3A94447}"/>
                </c:ext>
              </c:extLst>
            </c:dLbl>
            <c:dLbl>
              <c:idx val="6"/>
              <c:layout>
                <c:manualLayout>
                  <c:x val="-2.6391559937570454E-2"/>
                  <c:y val="-4.0072864773999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F6-4E31-8C23-320BD3A94447}"/>
                </c:ext>
              </c:extLst>
            </c:dLbl>
            <c:dLbl>
              <c:idx val="7"/>
              <c:layout>
                <c:manualLayout>
                  <c:x val="-2.3752403943813505E-2"/>
                  <c:y val="4.0072864773999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F6-4E31-8C23-320BD3A94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собств!$A$2:$A$10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собств!$D$2:$D$10</c:f>
              <c:numCache>
                <c:formatCode>0.0</c:formatCode>
                <c:ptCount val="9"/>
                <c:pt idx="0">
                  <c:v>114.56422018348623</c:v>
                </c:pt>
                <c:pt idx="1">
                  <c:v>103.18043291396421</c:v>
                </c:pt>
                <c:pt idx="2">
                  <c:v>103.46808201250545</c:v>
                </c:pt>
                <c:pt idx="3">
                  <c:v>95.245042170047867</c:v>
                </c:pt>
                <c:pt idx="4">
                  <c:v>65.301403798513633</c:v>
                </c:pt>
                <c:pt idx="5">
                  <c:v>118.19196428571429</c:v>
                </c:pt>
                <c:pt idx="6">
                  <c:v>116.64252082578776</c:v>
                </c:pt>
                <c:pt idx="7">
                  <c:v>109.75948690539819</c:v>
                </c:pt>
                <c:pt idx="8">
                  <c:v>110.33559525458156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F6-4E31-8C23-320BD3A94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462208"/>
        <c:axId val="920448064"/>
      </c:lineChart>
      <c:catAx>
        <c:axId val="9204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448064"/>
        <c:crosses val="autoZero"/>
        <c:auto val="1"/>
        <c:lblAlgn val="ctr"/>
        <c:lblOffset val="100"/>
        <c:noMultiLvlLbl val="0"/>
      </c:catAx>
      <c:valAx>
        <c:axId val="92044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4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51617807819361"/>
          <c:y val="0.89504800945471952"/>
          <c:w val="0.65816331990861865"/>
          <c:h val="4.8185927810586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648982438695783E-2"/>
          <c:y val="3.2988754406074551E-2"/>
          <c:w val="0.90435934305833166"/>
          <c:h val="0.63148636320433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конс.краевой!$B$66</c:f>
              <c:strCache>
                <c:ptCount val="1"/>
                <c:pt idx="0">
                  <c:v>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159112280834241E-3"/>
                  <c:y val="7.0329726785680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3C-4AF5-874E-3BCE1581F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конс.краевой!$B$67:$B$71</c:f>
              <c:numCache>
                <c:formatCode>0</c:formatCode>
                <c:ptCount val="5"/>
                <c:pt idx="0">
                  <c:v>164.14277121999999</c:v>
                </c:pt>
                <c:pt idx="1">
                  <c:v>41.260092730000004</c:v>
                </c:pt>
                <c:pt idx="2">
                  <c:v>17.314952530000003</c:v>
                </c:pt>
                <c:pt idx="3">
                  <c:v>79.820794510000013</c:v>
                </c:pt>
                <c:pt idx="4">
                  <c:v>383.25914574000001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C-4AF5-874E-3BCE1581F499}"/>
            </c:ext>
          </c:extLst>
        </c:ser>
        <c:ser>
          <c:idx val="1"/>
          <c:order val="1"/>
          <c:tx>
            <c:strRef>
              <c:f>конс.краевой!$C$66</c:f>
              <c:strCache>
                <c:ptCount val="1"/>
                <c:pt idx="0">
                  <c:v>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0527289824667486E-2"/>
                  <c:y val="-4.47055302176028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3C-4AF5-874E-3BCE1581F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конс.краевой!$C$67:$C$71</c:f>
              <c:numCache>
                <c:formatCode>0</c:formatCode>
                <c:ptCount val="5"/>
                <c:pt idx="0">
                  <c:v>223.26135075000002</c:v>
                </c:pt>
                <c:pt idx="1">
                  <c:v>47.546313230000003</c:v>
                </c:pt>
                <c:pt idx="2">
                  <c:v>18.796421089999999</c:v>
                </c:pt>
                <c:pt idx="3">
                  <c:v>82.636108219999997</c:v>
                </c:pt>
                <c:pt idx="4">
                  <c:v>381.66787734999997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3C-4AF5-874E-3BCE1581F49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92224448"/>
        <c:axId val="992216960"/>
      </c:barChart>
      <c:lineChart>
        <c:grouping val="standard"/>
        <c:varyColors val="0"/>
        <c:ser>
          <c:idx val="2"/>
          <c:order val="2"/>
          <c:tx>
            <c:strRef>
              <c:f>конс.краевой!$D$66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6326573495001131E-2"/>
                  <c:y val="4.491586976519777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3C-4AF5-874E-3BCE1581F499}"/>
                </c:ext>
              </c:extLst>
            </c:dLbl>
            <c:dLbl>
              <c:idx val="1"/>
              <c:layout>
                <c:manualLayout>
                  <c:x val="-3.0527289824667393E-2"/>
                  <c:y val="-4.964385605627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3C-4AF5-874E-3BCE1581F499}"/>
                </c:ext>
              </c:extLst>
            </c:dLbl>
            <c:dLbl>
              <c:idx val="2"/>
              <c:layout>
                <c:manualLayout>
                  <c:x val="-3.815911228083424E-2"/>
                  <c:y val="-4.727986291073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3C-4AF5-874E-3BCE1581F499}"/>
                </c:ext>
              </c:extLst>
            </c:dLbl>
            <c:dLbl>
              <c:idx val="3"/>
              <c:layout>
                <c:manualLayout>
                  <c:x val="-3.68871418714731E-2"/>
                  <c:y val="-4.964385605627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B3C-4AF5-874E-3BCE1581F499}"/>
                </c:ext>
              </c:extLst>
            </c:dLbl>
            <c:dLbl>
              <c:idx val="4"/>
              <c:layout>
                <c:manualLayout>
                  <c:x val="-3.0527289824667393E-2"/>
                  <c:y val="-3.545989718305096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B3C-4AF5-874E-3BCE1581F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конс.краевой!$D$67:$D$71</c:f>
              <c:numCache>
                <c:formatCode>0.0</c:formatCode>
                <c:ptCount val="5"/>
                <c:pt idx="0">
                  <c:v>136.01655990732823</c:v>
                </c:pt>
                <c:pt idx="1">
                  <c:v>115.23559469712322</c:v>
                </c:pt>
                <c:pt idx="2">
                  <c:v>108.55600705478801</c:v>
                </c:pt>
                <c:pt idx="3">
                  <c:v>103.52704295576423</c:v>
                </c:pt>
                <c:pt idx="4">
                  <c:v>99.584806153307156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3C-4AF5-874E-3BCE1581F499}"/>
            </c:ext>
          </c:extLst>
        </c:ser>
        <c:ser>
          <c:idx val="3"/>
          <c:order val="3"/>
          <c:tx>
            <c:strRef>
              <c:f>конс.краевой!$E$66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071230643389696E-2"/>
                  <c:y val="3.78238903285876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B3C-4AF5-874E-3BCE1581F499}"/>
                </c:ext>
              </c:extLst>
            </c:dLbl>
            <c:dLbl>
              <c:idx val="1"/>
              <c:layout>
                <c:manualLayout>
                  <c:x val="-2.6711378596583967E-2"/>
                  <c:y val="-3.78238903285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3C-4AF5-874E-3BCE1581F499}"/>
                </c:ext>
              </c:extLst>
            </c:dLbl>
            <c:dLbl>
              <c:idx val="2"/>
              <c:layout>
                <c:manualLayout>
                  <c:x val="1.2719704093611414E-3"/>
                  <c:y val="-4.7279862910734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B3C-4AF5-874E-3BCE1581F499}"/>
                </c:ext>
              </c:extLst>
            </c:dLbl>
            <c:dLbl>
              <c:idx val="3"/>
              <c:layout>
                <c:manualLayout>
                  <c:x val="-3.3071230643389675E-2"/>
                  <c:y val="3.545989718305087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3C-4AF5-874E-3BCE1581F499}"/>
                </c:ext>
              </c:extLst>
            </c:dLbl>
            <c:dLbl>
              <c:idx val="4"/>
              <c:layout>
                <c:manualLayout>
                  <c:x val="-3.3071230643389675E-2"/>
                  <c:y val="-4.727986291073441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B3C-4AF5-874E-3BCE1581F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конс.краевой!$E$67:$E$71</c:f>
              <c:numCache>
                <c:formatCode>#\ ##0.0</c:formatCode>
                <c:ptCount val="5"/>
                <c:pt idx="0">
                  <c:v>54.126233839625272</c:v>
                </c:pt>
                <c:pt idx="1">
                  <c:v>59.231504422463622</c:v>
                </c:pt>
                <c:pt idx="2">
                  <c:v>19.211779768597069</c:v>
                </c:pt>
                <c:pt idx="3">
                  <c:v>43.550886273815372</c:v>
                </c:pt>
                <c:pt idx="4">
                  <c:v>38.242687997869368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3C-4AF5-874E-3BCE1581F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224448"/>
        <c:axId val="992216960"/>
      </c:lineChart>
      <c:catAx>
        <c:axId val="99222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2216960"/>
        <c:crosses val="autoZero"/>
        <c:auto val="1"/>
        <c:lblAlgn val="ctr"/>
        <c:lblOffset val="100"/>
        <c:noMultiLvlLbl val="0"/>
      </c:catAx>
      <c:valAx>
        <c:axId val="99221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22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68635703568398"/>
          <c:y val="0.8025885256435773"/>
          <c:w val="0.83385752869770557"/>
          <c:h val="0.1502129619625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07248038276954"/>
          <c:y val="6.4753723488176748E-2"/>
          <c:w val="0.39683835927718419"/>
          <c:h val="0.82541475566680267"/>
        </c:manualLayout>
      </c:layout>
      <c:pieChart>
        <c:varyColors val="1"/>
        <c:ser>
          <c:idx val="0"/>
          <c:order val="0"/>
          <c:spPr>
            <a:ln w="31750">
              <a:solidFill>
                <a:schemeClr val="bg1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317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62-4238-8386-8073E369390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317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62-4238-8386-8073E369390D}"/>
              </c:ext>
            </c:extLst>
          </c:dPt>
          <c:dLbls>
            <c:dLbl>
              <c:idx val="0"/>
              <c:layout>
                <c:manualLayout>
                  <c:x val="-0.22151339917034513"/>
                  <c:y val="-0.12198211689240764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Районный бюджет</a:t>
                    </a:r>
                    <a:endParaRPr lang="ru-RU" baseline="0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284</a:t>
                    </a:r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aseline="0" dirty="0" err="1">
                        <a:solidFill>
                          <a:schemeClr val="bg1"/>
                        </a:solidFill>
                      </a:rPr>
                      <a:t>млн.руб</a:t>
                    </a:r>
                    <a:endParaRPr lang="ru-RU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C62-4238-8386-8073E369390D}"/>
                </c:ext>
              </c:extLst>
            </c:dLbl>
            <c:dLbl>
              <c:idx val="1"/>
              <c:layout>
                <c:manualLayout>
                  <c:x val="0.17747571811529195"/>
                  <c:y val="0.13157925093833694"/>
                </c:manualLayout>
              </c:layout>
              <c:tx>
                <c:rich>
                  <a:bodyPr/>
                  <a:lstStyle/>
                  <a:p>
                    <a:fld id="{37C00559-54B2-454B-B0A4-F8CE2D5D0A38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</a:p>
                  <a:p>
                    <a:r>
                      <a:rPr lang="ru-RU" dirty="0"/>
                      <a:t>155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млн.руб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62-4238-8386-8073E3693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АНАЛИЗ!$V$6:$V$7</c:f>
              <c:strCache>
                <c:ptCount val="2"/>
                <c:pt idx="0">
                  <c:v>Бюджет муниципального района</c:v>
                </c:pt>
                <c:pt idx="1">
                  <c:v>Бюджет поселений</c:v>
                </c:pt>
              </c:strCache>
            </c:strRef>
          </c:cat>
          <c:val>
            <c:numRef>
              <c:f>АНАЛИЗ!$W$6:$W$7</c:f>
              <c:numCache>
                <c:formatCode>#\ ##0.0</c:formatCode>
                <c:ptCount val="2"/>
                <c:pt idx="0">
                  <c:v>189.98164699999998</c:v>
                </c:pt>
                <c:pt idx="1">
                  <c:v>98.074519030000019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62-4238-8386-8073E369390D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chemeClr val="tx1"/>
                </a:solidFill>
              </a:rPr>
              <a:t>Темп роста на отчетную дату,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'Тр по пос'!$B$1</c:f>
              <c:strCache>
                <c:ptCount val="1"/>
                <c:pt idx="0">
                  <c:v>Темп роста на отчетную дату, %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373C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506-4301-9C8C-792BFE939961}"/>
              </c:ext>
            </c:extLst>
          </c:dPt>
          <c:dPt>
            <c:idx val="1"/>
            <c:invertIfNegative val="0"/>
            <c:bubble3D val="0"/>
            <c:spPr>
              <a:solidFill>
                <a:srgbClr val="4373C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506-4301-9C8C-792BFE9399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по пос'!$A$2:$A$10</c:f>
              <c:strCache>
                <c:ptCount val="9"/>
                <c:pt idx="0">
                  <c:v>Новокубанское ГП</c:v>
                </c:pt>
                <c:pt idx="1">
                  <c:v>Советское СП</c:v>
                </c:pt>
                <c:pt idx="2">
                  <c:v>Прочноокопское СП</c:v>
                </c:pt>
                <c:pt idx="3">
                  <c:v>Прикубанское СП</c:v>
                </c:pt>
                <c:pt idx="4">
                  <c:v>Новосельское СП</c:v>
                </c:pt>
                <c:pt idx="5">
                  <c:v>Бесскорбненское СП</c:v>
                </c:pt>
                <c:pt idx="6">
                  <c:v>Ковалевское СП</c:v>
                </c:pt>
                <c:pt idx="7">
                  <c:v>Верхнекубанское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'Тр по пос'!$B$2:$B$10</c:f>
              <c:numCache>
                <c:formatCode>0.0</c:formatCode>
                <c:ptCount val="9"/>
                <c:pt idx="0">
                  <c:v>104.24823840500967</c:v>
                </c:pt>
                <c:pt idx="1">
                  <c:v>99.965667300389669</c:v>
                </c:pt>
                <c:pt idx="2">
                  <c:v>95.508848526726226</c:v>
                </c:pt>
                <c:pt idx="3">
                  <c:v>93.619078833617451</c:v>
                </c:pt>
                <c:pt idx="4">
                  <c:v>90.258641214859892</c:v>
                </c:pt>
                <c:pt idx="5">
                  <c:v>86.445087142103858</c:v>
                </c:pt>
                <c:pt idx="6">
                  <c:v>82.719342259169764</c:v>
                </c:pt>
                <c:pt idx="7">
                  <c:v>78.669268278566477</c:v>
                </c:pt>
                <c:pt idx="8">
                  <c:v>59.05771538674076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6-4301-9C8C-792BFE93996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92220288"/>
        <c:axId val="992220704"/>
      </c:barChart>
      <c:catAx>
        <c:axId val="9922202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2220704"/>
        <c:crosses val="autoZero"/>
        <c:auto val="1"/>
        <c:lblAlgn val="ctr"/>
        <c:lblOffset val="100"/>
        <c:noMultiLvlLbl val="0"/>
      </c:catAx>
      <c:valAx>
        <c:axId val="99222070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99222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Исполнение годового плана, %</a:t>
            </a:r>
          </a:p>
          <a:p>
            <a:pPr>
              <a:defRPr/>
            </a:pPr>
            <a:r>
              <a:rPr lang="ru-RU" u="sng" dirty="0">
                <a:solidFill>
                  <a:srgbClr val="00518E"/>
                </a:solidFill>
              </a:rPr>
              <a:t>по</a:t>
            </a:r>
            <a:r>
              <a:rPr lang="ru-RU" u="sng" baseline="0" dirty="0">
                <a:solidFill>
                  <a:srgbClr val="00518E"/>
                </a:solidFill>
              </a:rPr>
              <a:t> поселениям района  37%</a:t>
            </a:r>
            <a:endParaRPr lang="ru-RU" u="sng" dirty="0">
              <a:solidFill>
                <a:srgbClr val="00518E"/>
              </a:solidFill>
            </a:endParaRPr>
          </a:p>
        </c:rich>
      </c:tx>
      <c:layout>
        <c:manualLayout>
          <c:xMode val="edge"/>
          <c:yMode val="edge"/>
          <c:x val="0.17059659090909088"/>
          <c:y val="3.8319677695835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'общий объем по пос'!$C$3</c:f>
              <c:strCache>
                <c:ptCount val="1"/>
                <c:pt idx="0">
                  <c:v>Исполнение годового плана,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247-40CD-B554-AA662D57173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247-40CD-B554-AA662D57173A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247-40CD-B554-AA662D57173A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247-40CD-B554-AA662D57173A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247-40CD-B554-AA662D5717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объем по пос'!$B$4:$B$12</c:f>
              <c:strCache>
                <c:ptCount val="9"/>
                <c:pt idx="0">
                  <c:v>Советское СП</c:v>
                </c:pt>
                <c:pt idx="1">
                  <c:v>Ковалевское СП</c:v>
                </c:pt>
                <c:pt idx="2">
                  <c:v>Новокубанское ГП</c:v>
                </c:pt>
                <c:pt idx="3">
                  <c:v>Прикубанское СП</c:v>
                </c:pt>
                <c:pt idx="4">
                  <c:v>Прочноокопское СП</c:v>
                </c:pt>
                <c:pt idx="5">
                  <c:v>Бесскорбненское СП</c:v>
                </c:pt>
                <c:pt idx="6">
                  <c:v>Новосельское СП</c:v>
                </c:pt>
                <c:pt idx="7">
                  <c:v>Верхнекубанское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'общий объем по пос'!$C$4:$C$12</c:f>
              <c:numCache>
                <c:formatCode>#\ ##0.0</c:formatCode>
                <c:ptCount val="9"/>
                <c:pt idx="0">
                  <c:v>39.184462929525125</c:v>
                </c:pt>
                <c:pt idx="1">
                  <c:v>39.084374374535933</c:v>
                </c:pt>
                <c:pt idx="2">
                  <c:v>38.182975532805926</c:v>
                </c:pt>
                <c:pt idx="3">
                  <c:v>37.580688206026664</c:v>
                </c:pt>
                <c:pt idx="4">
                  <c:v>35.846588173930058</c:v>
                </c:pt>
                <c:pt idx="5">
                  <c:v>33.999684373086573</c:v>
                </c:pt>
                <c:pt idx="6">
                  <c:v>33.996873074866983</c:v>
                </c:pt>
                <c:pt idx="7">
                  <c:v>28.501765071084634</c:v>
                </c:pt>
                <c:pt idx="8">
                  <c:v>27.035397890150207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7-40CD-B554-AA662D5717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92207808"/>
        <c:axId val="992218208"/>
      </c:barChart>
      <c:catAx>
        <c:axId val="992207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2218208"/>
        <c:crosses val="autoZero"/>
        <c:auto val="1"/>
        <c:lblAlgn val="ctr"/>
        <c:lblOffset val="100"/>
        <c:noMultiLvlLbl val="0"/>
      </c:catAx>
      <c:valAx>
        <c:axId val="99221820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992207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5494762519518E-2"/>
          <c:y val="4.0510870807309661E-2"/>
          <c:w val="0.89954593710027375"/>
          <c:h val="0.69210291364762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34267633492833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8B-4277-918B-F17AC2D561BD}"/>
                </c:ext>
              </c:extLst>
            </c:dLbl>
            <c:dLbl>
              <c:idx val="3"/>
              <c:layout>
                <c:manualLayout>
                  <c:x val="0"/>
                  <c:y val="6.56067133033607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8B-4277-918B-F17AC2D561BD}"/>
                </c:ext>
              </c:extLst>
            </c:dLbl>
            <c:dLbl>
              <c:idx val="5"/>
              <c:layout>
                <c:manualLayout>
                  <c:x val="-3.837209267192737E-3"/>
                  <c:y val="-1.945294847455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8B-4277-918B-F17AC2D56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пос.'!$C$4:$C$9</c:f>
              <c:numCache>
                <c:formatCode>#\ ##0.0</c:formatCode>
                <c:ptCount val="6"/>
                <c:pt idx="0">
                  <c:v>56.235664579999991</c:v>
                </c:pt>
                <c:pt idx="1">
                  <c:v>28.470013949999998</c:v>
                </c:pt>
                <c:pt idx="2">
                  <c:v>5.6</c:v>
                </c:pt>
                <c:pt idx="3">
                  <c:v>4.4000000000000004</c:v>
                </c:pt>
                <c:pt idx="4">
                  <c:v>1.4</c:v>
                </c:pt>
                <c:pt idx="5">
                  <c:v>5.4666958899999996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B-4277-918B-F17AC2D561BD}"/>
            </c:ext>
          </c:extLst>
        </c:ser>
        <c:ser>
          <c:idx val="1"/>
          <c:order val="1"/>
          <c:tx>
            <c:strRef>
              <c:f>'в разрезе пос.'!$D$3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4.10340526447375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8B-4277-918B-F17AC2D561BD}"/>
                </c:ext>
              </c:extLst>
            </c:dLbl>
            <c:dLbl>
              <c:idx val="3"/>
              <c:layout>
                <c:manualLayout>
                  <c:x val="0"/>
                  <c:y val="5.27653396072485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8B-4277-918B-F17AC2D561BD}"/>
                </c:ext>
              </c:extLst>
            </c:dLbl>
            <c:dLbl>
              <c:idx val="5"/>
              <c:layout>
                <c:manualLayout>
                  <c:x val="-2.5581395114618248E-3"/>
                  <c:y val="5.9948599264367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8B-4277-918B-F17AC2D56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пос.'!$D$4:$D$9</c:f>
              <c:numCache>
                <c:formatCode>#\ ##0.0</c:formatCode>
                <c:ptCount val="6"/>
                <c:pt idx="0">
                  <c:v>58.624689679999975</c:v>
                </c:pt>
                <c:pt idx="1">
                  <c:v>28.631482050000002</c:v>
                </c:pt>
                <c:pt idx="2">
                  <c:v>7.3</c:v>
                </c:pt>
                <c:pt idx="3">
                  <c:v>4.6000000000000014</c:v>
                </c:pt>
                <c:pt idx="4">
                  <c:v>0.8</c:v>
                </c:pt>
                <c:pt idx="5">
                  <c:v>6.3738567600000007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8B-4277-918B-F17AC2D561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02058640"/>
        <c:axId val="1002049072"/>
      </c:barChart>
      <c:lineChart>
        <c:grouping val="standard"/>
        <c:varyColors val="0"/>
        <c:ser>
          <c:idx val="2"/>
          <c:order val="2"/>
          <c:tx>
            <c:strRef>
              <c:f>'в разрезе пос.'!$E$3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5813953160465567E-2"/>
                  <c:y val="4.724231548821585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8B-4277-918B-F17AC2D561BD}"/>
                </c:ext>
              </c:extLst>
            </c:dLbl>
            <c:dLbl>
              <c:idx val="1"/>
              <c:layout>
                <c:manualLayout>
                  <c:x val="-4.4566255665606569E-2"/>
                  <c:y val="-4.2341980011356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8B-4277-918B-F17AC2D561BD}"/>
                </c:ext>
              </c:extLst>
            </c:dLbl>
            <c:dLbl>
              <c:idx val="2"/>
              <c:layout>
                <c:manualLayout>
                  <c:x val="-4.0633938989229478E-2"/>
                  <c:y val="7.576985896769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8B-4277-918B-F17AC2D561BD}"/>
                </c:ext>
              </c:extLst>
            </c:dLbl>
            <c:dLbl>
              <c:idx val="3"/>
              <c:layout>
                <c:manualLayout>
                  <c:x val="-7.2092472400245841E-2"/>
                  <c:y val="1.114262631877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8B-4277-918B-F17AC2D561BD}"/>
                </c:ext>
              </c:extLst>
            </c:dLbl>
            <c:dLbl>
              <c:idx val="4"/>
              <c:layout>
                <c:manualLayout>
                  <c:x val="-3.0697674137541896E-2"/>
                  <c:y val="-5.7188066117314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8B-4277-918B-F17AC2D56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пос.'!$E$4:$E$9</c:f>
              <c:numCache>
                <c:formatCode>#\ ##0.0</c:formatCode>
                <c:ptCount val="6"/>
                <c:pt idx="0">
                  <c:v>38.182975532805926</c:v>
                </c:pt>
                <c:pt idx="1">
                  <c:v>39.275009670781898</c:v>
                </c:pt>
                <c:pt idx="2">
                  <c:v>100</c:v>
                </c:pt>
                <c:pt idx="3">
                  <c:v>48.421052631578959</c:v>
                </c:pt>
                <c:pt idx="4">
                  <c:v>6.7796610169491522</c:v>
                </c:pt>
                <c:pt idx="5">
                  <c:v>62.63617099056605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8B-4277-918B-F17AC2D561BD}"/>
            </c:ext>
          </c:extLst>
        </c:ser>
        <c:ser>
          <c:idx val="3"/>
          <c:order val="3"/>
          <c:tx>
            <c:strRef>
              <c:f>'в разрезе пос.'!$F$3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3488371694851029E-2"/>
                  <c:y val="-4.226944017366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8B-4277-918B-F17AC2D561BD}"/>
                </c:ext>
              </c:extLst>
            </c:dLbl>
            <c:dLbl>
              <c:idx val="1"/>
              <c:layout>
                <c:manualLayout>
                  <c:x val="-3.3255813649003721E-2"/>
                  <c:y val="3.2323689544568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8B-4277-918B-F17AC2D561BD}"/>
                </c:ext>
              </c:extLst>
            </c:dLbl>
            <c:dLbl>
              <c:idx val="2"/>
              <c:layout>
                <c:manualLayout>
                  <c:x val="-3.7093022916196504E-2"/>
                  <c:y val="-3.7296564859117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8B-4277-918B-F17AC2D561BD}"/>
                </c:ext>
              </c:extLst>
            </c:dLbl>
            <c:dLbl>
              <c:idx val="3"/>
              <c:layout>
                <c:manualLayout>
                  <c:x val="-1.4069767313040035E-2"/>
                  <c:y val="-3.978300251639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8B-4277-918B-F17AC2D561BD}"/>
                </c:ext>
              </c:extLst>
            </c:dLbl>
            <c:dLbl>
              <c:idx val="4"/>
              <c:layout>
                <c:manualLayout>
                  <c:x val="-2.8139534626080071E-2"/>
                  <c:y val="4.2269440173666906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8B-4277-918B-F17AC2D56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пос.'!$F$4:$F$9</c:f>
              <c:numCache>
                <c:formatCode>#\ ##0.0</c:formatCode>
                <c:ptCount val="6"/>
                <c:pt idx="0">
                  <c:v>104.24823840500967</c:v>
                </c:pt>
                <c:pt idx="1">
                  <c:v>100.56715146077406</c:v>
                </c:pt>
                <c:pt idx="2">
                  <c:v>130.35714285714286</c:v>
                </c:pt>
                <c:pt idx="3">
                  <c:v>104.54545454545456</c:v>
                </c:pt>
                <c:pt idx="4">
                  <c:v>57.142857142857153</c:v>
                </c:pt>
                <c:pt idx="5">
                  <c:v>116.59431744976764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8B-4277-918B-F17AC2D56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058640"/>
        <c:axId val="1002049072"/>
      </c:lineChart>
      <c:catAx>
        <c:axId val="100205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2049072"/>
        <c:crosses val="autoZero"/>
        <c:auto val="1"/>
        <c:lblAlgn val="ctr"/>
        <c:lblOffset val="100"/>
        <c:noMultiLvlLbl val="0"/>
      </c:catAx>
      <c:valAx>
        <c:axId val="100204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205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323140961167613E-2"/>
          <c:y val="0.93118910598585392"/>
          <c:w val="0.8986891761693353"/>
          <c:h val="6.8563650541970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248847104952443E-2"/>
          <c:y val="3.6218716157724026E-2"/>
          <c:w val="0.89520788338900448"/>
          <c:h val="0.67476612874598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пос.'!$C$51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115861890274308E-3"/>
                  <c:y val="5.23094541692305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D23-4173-813A-2248F4D59744}"/>
                </c:ext>
              </c:extLst>
            </c:dLbl>
            <c:dLbl>
              <c:idx val="3"/>
              <c:layout>
                <c:manualLayout>
                  <c:x val="-2.6115861890275266E-3"/>
                  <c:y val="1.22663532944577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D23-4173-813A-2248F4D59744}"/>
                </c:ext>
              </c:extLst>
            </c:dLbl>
            <c:dLbl>
              <c:idx val="5"/>
              <c:layout>
                <c:manualLayout>
                  <c:x val="0"/>
                  <c:y val="1.13300285337901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D23-4173-813A-2248F4D59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пос.'!$C$52:$C$57</c:f>
              <c:numCache>
                <c:formatCode>#\ ##0.0</c:formatCode>
                <c:ptCount val="6"/>
                <c:pt idx="0">
                  <c:v>17.171472289999997</c:v>
                </c:pt>
                <c:pt idx="1">
                  <c:v>5.2971691700000001</c:v>
                </c:pt>
                <c:pt idx="2">
                  <c:v>2.2876791600000002</c:v>
                </c:pt>
                <c:pt idx="3">
                  <c:v>0.45499735999999996</c:v>
                </c:pt>
                <c:pt idx="4">
                  <c:v>2.0664775800000004</c:v>
                </c:pt>
                <c:pt idx="5">
                  <c:v>0.20524993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23-4173-813A-2248F4D59744}"/>
            </c:ext>
          </c:extLst>
        </c:ser>
        <c:ser>
          <c:idx val="1"/>
          <c:order val="1"/>
          <c:tx>
            <c:strRef>
              <c:f>'в разрезе пос.'!$D$51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057930945136915E-3"/>
                  <c:y val="3.0966904162752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D23-4173-813A-2248F4D59744}"/>
                </c:ext>
              </c:extLst>
            </c:dLbl>
            <c:dLbl>
              <c:idx val="3"/>
              <c:layout>
                <c:manualLayout>
                  <c:x val="1.3057930945137154E-3"/>
                  <c:y val="1.17015648597815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D23-4173-813A-2248F4D59744}"/>
                </c:ext>
              </c:extLst>
            </c:dLbl>
            <c:dLbl>
              <c:idx val="5"/>
              <c:layout>
                <c:manualLayout>
                  <c:x val="1.3057930945137154E-3"/>
                  <c:y val="1.3403746729307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D23-4173-813A-2248F4D59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пос.'!$D$52:$D$57</c:f>
              <c:numCache>
                <c:formatCode>#\ ##0.0</c:formatCode>
                <c:ptCount val="6"/>
                <c:pt idx="0">
                  <c:v>17.165576860000002</c:v>
                </c:pt>
                <c:pt idx="1">
                  <c:v>5.3480982699999995</c:v>
                </c:pt>
                <c:pt idx="2">
                  <c:v>0.5989847100000002</c:v>
                </c:pt>
                <c:pt idx="3">
                  <c:v>0.30432950000000003</c:v>
                </c:pt>
                <c:pt idx="4">
                  <c:v>3.4303212000000003</c:v>
                </c:pt>
                <c:pt idx="5">
                  <c:v>0.19497189000000004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23-4173-813A-2248F4D5974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27416800"/>
        <c:axId val="1027425120"/>
      </c:barChart>
      <c:lineChart>
        <c:grouping val="standard"/>
        <c:varyColors val="0"/>
        <c:ser>
          <c:idx val="2"/>
          <c:order val="2"/>
          <c:tx>
            <c:strRef>
              <c:f>'в разрезе пос.'!$E$51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4375000650647344E-2"/>
                  <c:y val="-4.01305798843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23-4173-813A-2248F4D59744}"/>
                </c:ext>
              </c:extLst>
            </c:dLbl>
            <c:dLbl>
              <c:idx val="1"/>
              <c:layout>
                <c:manualLayout>
                  <c:x val="-3.8341346879568194E-2"/>
                  <c:y val="-4.435485145116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23-4173-813A-2248F4D59744}"/>
                </c:ext>
              </c:extLst>
            </c:dLbl>
            <c:dLbl>
              <c:idx val="2"/>
              <c:layout>
                <c:manualLayout>
                  <c:x val="-3.173076983136678E-2"/>
                  <c:y val="-4.64669872345506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23-4173-813A-2248F4D59744}"/>
                </c:ext>
              </c:extLst>
            </c:dLbl>
            <c:dLbl>
              <c:idx val="3"/>
              <c:layout>
                <c:manualLayout>
                  <c:x val="-3.3052885241007066E-2"/>
                  <c:y val="-6.12519377182713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D23-4173-813A-2248F4D59744}"/>
                </c:ext>
              </c:extLst>
            </c:dLbl>
            <c:dLbl>
              <c:idx val="4"/>
              <c:layout>
                <c:manualLayout>
                  <c:x val="-2.9086539012086313E-2"/>
                  <c:y val="-3.1682036750830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D23-4173-813A-2248F4D59744}"/>
                </c:ext>
              </c:extLst>
            </c:dLbl>
            <c:dLbl>
              <c:idx val="5"/>
              <c:layout>
                <c:manualLayout>
                  <c:x val="-2.776442360244603E-2"/>
                  <c:y val="-6.97004808518261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D23-4173-813A-2248F4D59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пос.'!$E$52:$E$57</c:f>
              <c:numCache>
                <c:formatCode>#\ ##0.0</c:formatCode>
                <c:ptCount val="6"/>
                <c:pt idx="0">
                  <c:v>39.184462929525125</c:v>
                </c:pt>
                <c:pt idx="1">
                  <c:v>38.475527122302154</c:v>
                </c:pt>
                <c:pt idx="2">
                  <c:v>35.028345614035103</c:v>
                </c:pt>
                <c:pt idx="3">
                  <c:v>7.3332409638554212</c:v>
                </c:pt>
                <c:pt idx="4">
                  <c:v>46.544385345997291</c:v>
                </c:pt>
                <c:pt idx="5">
                  <c:v>5.8200564179104486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23-4173-813A-2248F4D59744}"/>
            </c:ext>
          </c:extLst>
        </c:ser>
        <c:ser>
          <c:idx val="3"/>
          <c:order val="3"/>
          <c:tx>
            <c:strRef>
              <c:f>'в разрезе пос.'!$F$51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4886586214732016E-2"/>
                  <c:y val="-4.4354851451162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23-4173-813A-2248F4D59744}"/>
                </c:ext>
              </c:extLst>
            </c:dLbl>
            <c:dLbl>
              <c:idx val="1"/>
              <c:layout>
                <c:manualLayout>
                  <c:x val="-3.7019231469927916E-2"/>
                  <c:y val="-4.646698723455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23-4173-813A-2248F4D59744}"/>
                </c:ext>
              </c:extLst>
            </c:dLbl>
            <c:dLbl>
              <c:idx val="2"/>
              <c:layout>
                <c:manualLayout>
                  <c:x val="-4.2307693108489093E-2"/>
                  <c:y val="2.3233493617275343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23-4173-813A-2248F4D59744}"/>
                </c:ext>
              </c:extLst>
            </c:dLbl>
            <c:dLbl>
              <c:idx val="3"/>
              <c:layout>
                <c:manualLayout>
                  <c:x val="-2.8825331152213321E-2"/>
                  <c:y val="4.8579123017939353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D23-4173-813A-2248F4D59744}"/>
                </c:ext>
              </c:extLst>
            </c:dLbl>
            <c:dLbl>
              <c:idx val="5"/>
              <c:layout>
                <c:manualLayout>
                  <c:x val="-2.3798077373525281E-2"/>
                  <c:y val="4.0130579884384607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D23-4173-813A-2248F4D597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пос.'!$F$52:$F$57</c:f>
              <c:numCache>
                <c:formatCode>#\ ##0.0</c:formatCode>
                <c:ptCount val="6"/>
                <c:pt idx="0">
                  <c:v>99.965667300389683</c:v>
                </c:pt>
                <c:pt idx="1">
                  <c:v>100.96143993830576</c:v>
                </c:pt>
                <c:pt idx="2">
                  <c:v>26.183073241791483</c:v>
                </c:pt>
                <c:pt idx="3">
                  <c:v>66.885992481362976</c:v>
                </c:pt>
                <c:pt idx="4">
                  <c:v>165.99847166016676</c:v>
                </c:pt>
                <c:pt idx="5">
                  <c:v>94.99242703761216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23-4173-813A-2248F4D59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416800"/>
        <c:axId val="1027425120"/>
      </c:lineChart>
      <c:catAx>
        <c:axId val="102741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25120"/>
        <c:crosses val="autoZero"/>
        <c:auto val="1"/>
        <c:lblAlgn val="ctr"/>
        <c:lblOffset val="100"/>
        <c:noMultiLvlLbl val="0"/>
      </c:catAx>
      <c:valAx>
        <c:axId val="102742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1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613940729331726E-2"/>
          <c:y val="0.93448572405591257"/>
          <c:w val="0.88694206905486284"/>
          <c:h val="5.19216214003323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049048072027727E-2"/>
          <c:y val="2.3004140517792225E-2"/>
          <c:w val="0.88147837472665647"/>
          <c:h val="0.95399171896441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пос.'!$C$21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755103321860771E-3"/>
                  <c:y val="1.076402559055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80-4FD3-8D75-63B71E4A10D5}"/>
                </c:ext>
              </c:extLst>
            </c:dLbl>
            <c:dLbl>
              <c:idx val="1"/>
              <c:layout>
                <c:manualLayout>
                  <c:x val="0"/>
                  <c:y val="1.09731791338581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80-4FD3-8D75-63B71E4A10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пос.'!$C$22:$C$26</c:f>
              <c:numCache>
                <c:formatCode>#\ ##0.0</c:formatCode>
                <c:ptCount val="5"/>
                <c:pt idx="0">
                  <c:v>17.563727639999996</c:v>
                </c:pt>
                <c:pt idx="1">
                  <c:v>7.6086207100000012</c:v>
                </c:pt>
                <c:pt idx="2">
                  <c:v>4.9725275</c:v>
                </c:pt>
                <c:pt idx="3">
                  <c:v>1.8522874800000002</c:v>
                </c:pt>
                <c:pt idx="4">
                  <c:v>0.20646682999999999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80-4FD3-8D75-63B71E4A10D5}"/>
            </c:ext>
          </c:extLst>
        </c:ser>
        <c:ser>
          <c:idx val="1"/>
          <c:order val="1"/>
          <c:tx>
            <c:strRef>
              <c:f>'в разрезе пос.'!$D$21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755103321860537E-3"/>
                  <c:y val="6.39733021653543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80-4FD3-8D75-63B71E4A10D5}"/>
                </c:ext>
              </c:extLst>
            </c:dLbl>
            <c:dLbl>
              <c:idx val="1"/>
              <c:layout>
                <c:manualLayout>
                  <c:x val="-4.6768171910243368E-17"/>
                  <c:y val="7.8880105807086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D80-4FD3-8D75-63B71E4A10D5}"/>
                </c:ext>
              </c:extLst>
            </c:dLbl>
            <c:dLbl>
              <c:idx val="4"/>
              <c:layout>
                <c:manualLayout>
                  <c:x val="3.8265309965582312E-3"/>
                  <c:y val="2.04399405926560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80-4FD3-8D75-63B71E4A10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пос.'!$D$22:$D$26</c:f>
              <c:numCache>
                <c:formatCode>#\ ##0.0</c:formatCode>
                <c:ptCount val="5"/>
                <c:pt idx="0">
                  <c:v>14.528599979999997</c:v>
                </c:pt>
                <c:pt idx="1">
                  <c:v>7.1933005799999989</c:v>
                </c:pt>
                <c:pt idx="2">
                  <c:v>3.1028693299999999</c:v>
                </c:pt>
                <c:pt idx="3">
                  <c:v>1.58216278</c:v>
                </c:pt>
                <c:pt idx="4">
                  <c:v>-0.31159184000000001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80-4FD3-8D75-63B71E4A10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02051152"/>
        <c:axId val="1002034512"/>
      </c:barChart>
      <c:lineChart>
        <c:grouping val="standard"/>
        <c:varyColors val="0"/>
        <c:ser>
          <c:idx val="2"/>
          <c:order val="2"/>
          <c:tx>
            <c:strRef>
              <c:f>'в разрезе пос.'!$E$21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4438778969024079E-2"/>
                  <c:y val="-3.50388142810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80-4FD3-8D75-63B71E4A10D5}"/>
                </c:ext>
              </c:extLst>
            </c:dLbl>
            <c:dLbl>
              <c:idx val="2"/>
              <c:layout>
                <c:manualLayout>
                  <c:x val="-4.0816330629954468E-2"/>
                  <c:y val="-3.5038814281006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80-4FD3-8D75-63B71E4A10D5}"/>
                </c:ext>
              </c:extLst>
            </c:dLbl>
            <c:dLbl>
              <c:idx val="4"/>
              <c:layout>
                <c:manualLayout>
                  <c:x val="-3.1887758304651924E-2"/>
                  <c:y val="0.100020453986220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80-4FD3-8D75-63B71E4A10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пос.'!$E$22:$E$26</c:f>
              <c:numCache>
                <c:formatCode>#\ ##0.0</c:formatCode>
                <c:ptCount val="5"/>
                <c:pt idx="0">
                  <c:v>39.084374374535933</c:v>
                </c:pt>
                <c:pt idx="1">
                  <c:v>36.056644511278193</c:v>
                </c:pt>
                <c:pt idx="2">
                  <c:v>100.09255903225805</c:v>
                </c:pt>
                <c:pt idx="3">
                  <c:v>37.670542380952377</c:v>
                </c:pt>
                <c:pt idx="4">
                  <c:v>-10.744546206896551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80-4FD3-8D75-63B71E4A10D5}"/>
            </c:ext>
          </c:extLst>
        </c:ser>
        <c:ser>
          <c:idx val="3"/>
          <c:order val="3"/>
          <c:tx>
            <c:strRef>
              <c:f>'в разрезе пос.'!$F$21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061224797246585E-2"/>
                  <c:y val="-4.5988443743821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80-4FD3-8D75-63B71E4A10D5}"/>
                </c:ext>
              </c:extLst>
            </c:dLbl>
            <c:dLbl>
              <c:idx val="1"/>
              <c:layout>
                <c:manualLayout>
                  <c:x val="-3.3163268636838002E-2"/>
                  <c:y val="-3.0658962495880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80-4FD3-8D75-63B71E4A10D5}"/>
                </c:ext>
              </c:extLst>
            </c:dLbl>
            <c:dLbl>
              <c:idx val="2"/>
              <c:layout>
                <c:manualLayout>
                  <c:x val="-2.0408165314977234E-2"/>
                  <c:y val="2.408918481819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80-4FD3-8D75-63B71E4A10D5}"/>
                </c:ext>
              </c:extLst>
            </c:dLbl>
            <c:dLbl>
              <c:idx val="3"/>
              <c:layout>
                <c:manualLayout>
                  <c:x val="-2.6785716975907713E-2"/>
                  <c:y val="-3.7228740173569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80-4FD3-8D75-63B71E4A10D5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пос.'!$F$22:$F$26</c:f>
              <c:numCache>
                <c:formatCode>#\ ##0.0</c:formatCode>
                <c:ptCount val="5"/>
                <c:pt idx="0">
                  <c:v>82.719342259169764</c:v>
                </c:pt>
                <c:pt idx="1">
                  <c:v>94.541453098665471</c:v>
                </c:pt>
                <c:pt idx="2">
                  <c:v>62.400244744750019</c:v>
                </c:pt>
                <c:pt idx="3">
                  <c:v>85.416696764586447</c:v>
                </c:pt>
                <c:pt idx="4">
                  <c:v>-150.91617379895843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80-4FD3-8D75-63B71E4A1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051152"/>
        <c:axId val="1002034512"/>
      </c:lineChart>
      <c:catAx>
        <c:axId val="100205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2034512"/>
        <c:crosses val="autoZero"/>
        <c:auto val="1"/>
        <c:lblAlgn val="ctr"/>
        <c:lblOffset val="100"/>
        <c:noMultiLvlLbl val="0"/>
      </c:catAx>
      <c:valAx>
        <c:axId val="100203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205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479581339344102E-2"/>
          <c:y val="0.88197327140748027"/>
          <c:w val="0.86924572847157"/>
          <c:h val="8.0753775940922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68036326954519E-2"/>
          <c:y val="2.666563998183313E-2"/>
          <c:w val="0.91846824111024894"/>
          <c:h val="0.95117108510251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пос.'!$C$45</c:f>
              <c:strCache>
                <c:ptCount val="1"/>
                <c:pt idx="0">
                  <c:v>факт за 6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22643668601047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BFD-4611-AF40-D4AC9F13A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пос.'!$C$46:$C$50</c:f>
              <c:numCache>
                <c:formatCode>#\ ##0.0</c:formatCode>
                <c:ptCount val="5"/>
                <c:pt idx="0">
                  <c:v>6.9078420500000011</c:v>
                </c:pt>
                <c:pt idx="1">
                  <c:v>2.8906346300000005</c:v>
                </c:pt>
                <c:pt idx="2">
                  <c:v>0.68920813999999997</c:v>
                </c:pt>
                <c:pt idx="3">
                  <c:v>1.3607628200000002</c:v>
                </c:pt>
                <c:pt idx="4">
                  <c:v>0.10195053999999999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D-4611-AF40-D4AC9F13A29F}"/>
            </c:ext>
          </c:extLst>
        </c:ser>
        <c:ser>
          <c:idx val="1"/>
          <c:order val="1"/>
          <c:tx>
            <c:strRef>
              <c:f>'в разрезе пос.'!$D$45</c:f>
              <c:strCache>
                <c:ptCount val="1"/>
                <c:pt idx="0">
                  <c:v>факт за 6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057929602542089E-3"/>
                  <c:y val="5.4982330739656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FD-4611-AF40-D4AC9F13A29F}"/>
                </c:ext>
              </c:extLst>
            </c:dLbl>
            <c:dLbl>
              <c:idx val="4"/>
              <c:layout>
                <c:manualLayout>
                  <c:x val="0"/>
                  <c:y val="2.83255985578258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FD-4611-AF40-D4AC9F13A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пос.'!$D$46:$D$50</c:f>
              <c:numCache>
                <c:formatCode>#\ ##0.0</c:formatCode>
                <c:ptCount val="5"/>
                <c:pt idx="0">
                  <c:v>6.5976004000000001</c:v>
                </c:pt>
                <c:pt idx="1">
                  <c:v>2.5238502999999999</c:v>
                </c:pt>
                <c:pt idx="2">
                  <c:v>1.01681347</c:v>
                </c:pt>
                <c:pt idx="3">
                  <c:v>1.1026732200000002</c:v>
                </c:pt>
                <c:pt idx="4">
                  <c:v>-6.7756460000000004E-2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D-4611-AF40-D4AC9F13A29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57055792"/>
        <c:axId val="757059952"/>
      </c:barChart>
      <c:lineChart>
        <c:grouping val="standard"/>
        <c:varyColors val="0"/>
        <c:ser>
          <c:idx val="2"/>
          <c:order val="2"/>
          <c:tx>
            <c:strRef>
              <c:f>'в разрезе пос.'!$E$45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86799584737275E-2"/>
                  <c:y val="-5.16887332588235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FD-4611-AF40-D4AC9F13A29F}"/>
                </c:ext>
              </c:extLst>
            </c:dLbl>
            <c:dLbl>
              <c:idx val="4"/>
              <c:layout>
                <c:manualLayout>
                  <c:x val="-3.3950616966610052E-2"/>
                  <c:y val="-0.103849625197571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FD-4611-AF40-D4AC9F13A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пос.'!$E$46:$E$50</c:f>
              <c:numCache>
                <c:formatCode>#\ ##0.0</c:formatCode>
                <c:ptCount val="5"/>
                <c:pt idx="0">
                  <c:v>35.846588173930058</c:v>
                </c:pt>
                <c:pt idx="1">
                  <c:v>33.600712260194641</c:v>
                </c:pt>
                <c:pt idx="2">
                  <c:v>112.97927444444444</c:v>
                </c:pt>
                <c:pt idx="3">
                  <c:v>36.023300228683446</c:v>
                </c:pt>
                <c:pt idx="4">
                  <c:v>-2.6675771653543308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FD-4611-AF40-D4AC9F13A29F}"/>
            </c:ext>
          </c:extLst>
        </c:ser>
        <c:ser>
          <c:idx val="3"/>
          <c:order val="3"/>
          <c:tx>
            <c:strRef>
              <c:f>'в разрезе пос.'!$F$45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950616966610052E-2"/>
                  <c:y val="-4.5434211023937583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FD-4611-AF40-D4AC9F13A29F}"/>
                </c:ext>
              </c:extLst>
            </c:dLbl>
            <c:dLbl>
              <c:idx val="1"/>
              <c:layout>
                <c:manualLayout>
                  <c:x val="-4.1785374728135496E-2"/>
                  <c:y val="-4.5434211023937542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FD-4611-AF40-D4AC9F13A29F}"/>
                </c:ext>
              </c:extLst>
            </c:dLbl>
            <c:dLbl>
              <c:idx val="3"/>
              <c:layout>
                <c:manualLayout>
                  <c:x val="2.6115859205083697E-3"/>
                  <c:y val="-7.9328658392269348E-17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FD-4611-AF40-D4AC9F13A29F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BFD-4611-AF40-D4AC9F13A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пос.'!$F$46:$F$50</c:f>
              <c:numCache>
                <c:formatCode>#\ ##0.0</c:formatCode>
                <c:ptCount val="5"/>
                <c:pt idx="0">
                  <c:v>95.508848526726226</c:v>
                </c:pt>
                <c:pt idx="1">
                  <c:v>87.311287071932696</c:v>
                </c:pt>
                <c:pt idx="2">
                  <c:v>147.53358397653284</c:v>
                </c:pt>
                <c:pt idx="3">
                  <c:v>81.033461804901464</c:v>
                </c:pt>
                <c:pt idx="4">
                  <c:v>-66.460128607460049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FD-4611-AF40-D4AC9F13A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055792"/>
        <c:axId val="757059952"/>
      </c:lineChart>
      <c:catAx>
        <c:axId val="75705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7059952"/>
        <c:crosses val="autoZero"/>
        <c:auto val="1"/>
        <c:lblAlgn val="ctr"/>
        <c:lblOffset val="100"/>
        <c:noMultiLvlLbl val="0"/>
      </c:catAx>
      <c:valAx>
        <c:axId val="7570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70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727491393847618E-2"/>
          <c:y val="0.94425865903032458"/>
          <c:w val="0.89999990746349101"/>
          <c:h val="4.4176338064765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18T12:17:12.785" idx="1">
    <p:pos x="7680" y="409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60941-6818-4E70-9FF8-20D939A339A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44703-6787-4333-BE6E-866281AB3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8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75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1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7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8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0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5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9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2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2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FE56F4-4B77-47DA-B969-9C921665084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E37F4-A04B-4213-97E1-32E056672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518" y="2366757"/>
            <a:ext cx="8272963" cy="252851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доходной части бюджета </a:t>
            </a:r>
            <a:b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6 месяцев 2023 года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9828CD-C275-49E8-9685-9D93E43AC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19" y="372114"/>
            <a:ext cx="861898" cy="108480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E2D7E39-DA59-489F-B1C9-BF03DA866F6C}"/>
              </a:ext>
            </a:extLst>
          </p:cNvPr>
          <p:cNvSpPr txBox="1">
            <a:spLocks/>
          </p:cNvSpPr>
          <p:nvPr/>
        </p:nvSpPr>
        <p:spPr>
          <a:xfrm>
            <a:off x="866468" y="200830"/>
            <a:ext cx="8272963" cy="10848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НОВОКУБАНСКИЙ РАЙОН</a:t>
            </a:r>
          </a:p>
        </p:txBody>
      </p:sp>
    </p:spTree>
    <p:extLst>
      <p:ext uri="{BB962C8B-B14F-4D97-AF65-F5344CB8AC3E}">
        <p14:creationId xmlns:p14="http://schemas.microsoft.com/office/powerpoint/2010/main" val="73021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Прикубанское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7CB7B-95A4-4CDE-BB56-16CEBC0BE463}"/>
              </a:ext>
            </a:extLst>
          </p:cNvPr>
          <p:cNvSpPr txBox="1"/>
          <p:nvPr/>
        </p:nvSpPr>
        <p:spPr>
          <a:xfrm>
            <a:off x="7721600" y="1118102"/>
            <a:ext cx="124333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4B58981E-719B-457B-BED4-1B9B8D1A08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1139"/>
              </p:ext>
            </p:extLst>
          </p:nvPr>
        </p:nvGraphicFramePr>
        <p:xfrm>
          <a:off x="-498764" y="1022927"/>
          <a:ext cx="9864438" cy="570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521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1135F838-479C-4B40-B127-F6543E3C1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039710"/>
              </p:ext>
            </p:extLst>
          </p:nvPr>
        </p:nvGraphicFramePr>
        <p:xfrm>
          <a:off x="-337128" y="692727"/>
          <a:ext cx="9591964" cy="603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Новосельское сельское поселение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C8BC7-275C-47AB-A025-1CA25BE30E96}"/>
              </a:ext>
            </a:extLst>
          </p:cNvPr>
          <p:cNvSpPr txBox="1"/>
          <p:nvPr/>
        </p:nvSpPr>
        <p:spPr>
          <a:xfrm>
            <a:off x="8197083" y="857250"/>
            <a:ext cx="11131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575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244AEA4-E650-4280-AFAD-65E4D72180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526370"/>
              </p:ext>
            </p:extLst>
          </p:nvPr>
        </p:nvGraphicFramePr>
        <p:xfrm>
          <a:off x="-1043708" y="873989"/>
          <a:ext cx="10086108" cy="5766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131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Бесскорбненское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81C68D-EB7B-43CD-B7FD-1179377F1D25}"/>
              </a:ext>
            </a:extLst>
          </p:cNvPr>
          <p:cNvSpPr txBox="1"/>
          <p:nvPr/>
        </p:nvSpPr>
        <p:spPr>
          <a:xfrm>
            <a:off x="8184200" y="804067"/>
            <a:ext cx="12276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46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Верхнекубанское сельское поселение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63EB70-6DBE-439F-BE80-3C954D42210A}"/>
              </a:ext>
            </a:extLst>
          </p:cNvPr>
          <p:cNvSpPr txBox="1"/>
          <p:nvPr/>
        </p:nvSpPr>
        <p:spPr>
          <a:xfrm>
            <a:off x="7985499" y="857250"/>
            <a:ext cx="11585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A9E24FC3-CEC1-4291-9300-2A04C08BFF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383325"/>
              </p:ext>
            </p:extLst>
          </p:nvPr>
        </p:nvGraphicFramePr>
        <p:xfrm>
          <a:off x="-581891" y="932873"/>
          <a:ext cx="9725891" cy="5790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566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Ляпинское сельское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39853-4A16-4F06-AE2E-CA154BD9223C}"/>
              </a:ext>
            </a:extLst>
          </p:cNvPr>
          <p:cNvSpPr txBox="1"/>
          <p:nvPr/>
        </p:nvSpPr>
        <p:spPr>
          <a:xfrm>
            <a:off x="8012356" y="924139"/>
            <a:ext cx="11316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4C90A3B0-6E98-4B0E-A413-F0A5416C1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857945"/>
              </p:ext>
            </p:extLst>
          </p:nvPr>
        </p:nvGraphicFramePr>
        <p:xfrm>
          <a:off x="-794327" y="924138"/>
          <a:ext cx="9818253" cy="5799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174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695D9ED-35CE-437D-8C94-48565F7D1C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289540"/>
              </p:ext>
            </p:extLst>
          </p:nvPr>
        </p:nvGraphicFramePr>
        <p:xfrm>
          <a:off x="-480289" y="979055"/>
          <a:ext cx="9624289" cy="6040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03543FE-9752-4801-A7E3-61163B28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891" y="73325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Собственные доходы бюджетов поселений</a:t>
            </a:r>
          </a:p>
        </p:txBody>
      </p:sp>
    </p:spTree>
    <p:extLst>
      <p:ext uri="{BB962C8B-B14F-4D97-AF65-F5344CB8AC3E}">
        <p14:creationId xmlns:p14="http://schemas.microsoft.com/office/powerpoint/2010/main" val="340643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643CA676-1740-4091-A9EC-5FEA9DC23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555024"/>
              </p:ext>
            </p:extLst>
          </p:nvPr>
        </p:nvGraphicFramePr>
        <p:xfrm>
          <a:off x="264830" y="2041439"/>
          <a:ext cx="4704582" cy="3577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9CA55-D2F5-429F-B4F3-A0E09724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0969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15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консолидированного краевого бюджета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90AAE9EC-918C-4D79-AFDA-0BA62D016E28}"/>
              </a:ext>
            </a:extLst>
          </p:cNvPr>
          <p:cNvSpPr/>
          <p:nvPr/>
        </p:nvSpPr>
        <p:spPr>
          <a:xfrm rot="19195182">
            <a:off x="1558052" y="3138043"/>
            <a:ext cx="1612442" cy="251870"/>
          </a:xfrm>
          <a:prstGeom prst="rightArrow">
            <a:avLst>
              <a:gd name="adj1" fmla="val 49362"/>
              <a:gd name="adj2" fmla="val 1973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+ 10,5%</a:t>
            </a: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AE482-341F-4ADA-A21B-BAF839FC4D14}"/>
              </a:ext>
            </a:extLst>
          </p:cNvPr>
          <p:cNvSpPr txBox="1"/>
          <p:nvPr/>
        </p:nvSpPr>
        <p:spPr>
          <a:xfrm>
            <a:off x="391450" y="2144416"/>
            <a:ext cx="14927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</p:txBody>
      </p:sp>
      <p:sp>
        <p:nvSpPr>
          <p:cNvPr id="15" name="Параллелограмм 14">
            <a:extLst>
              <a:ext uri="{FF2B5EF4-FFF2-40B4-BE49-F238E27FC236}">
                <a16:creationId xmlns:a16="http://schemas.microsoft.com/office/drawing/2014/main" id="{7AD21715-05A0-4B5E-8340-73012BCA265A}"/>
              </a:ext>
            </a:extLst>
          </p:cNvPr>
          <p:cNvSpPr>
            <a:spLocks noChangeAspect="1"/>
          </p:cNvSpPr>
          <p:nvPr/>
        </p:nvSpPr>
        <p:spPr bwMode="auto">
          <a:xfrm>
            <a:off x="4969412" y="2732986"/>
            <a:ext cx="3899072" cy="860225"/>
          </a:xfrm>
          <a:prstGeom prst="parallelogram">
            <a:avLst>
              <a:gd name="adj" fmla="val 59093"/>
            </a:avLst>
          </a:prstGeom>
          <a:solidFill>
            <a:srgbClr val="587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675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3D003A33-5DB9-4F83-A8F7-51E49408F257}"/>
              </a:ext>
            </a:extLst>
          </p:cNvPr>
          <p:cNvSpPr>
            <a:spLocks noChangeAspect="1"/>
          </p:cNvSpPr>
          <p:nvPr/>
        </p:nvSpPr>
        <p:spPr>
          <a:xfrm>
            <a:off x="5423086" y="2862966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17" name="TextBox 85">
            <a:extLst>
              <a:ext uri="{FF2B5EF4-FFF2-40B4-BE49-F238E27FC236}">
                <a16:creationId xmlns:a16="http://schemas.microsoft.com/office/drawing/2014/main" id="{0095AB53-E5EE-4C18-971A-94260CC5C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445" y="2875407"/>
            <a:ext cx="658684" cy="51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9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26</a:t>
            </a:r>
            <a:r>
              <a:rPr lang="ru-RU" sz="825" b="1" dirty="0">
                <a:solidFill>
                  <a:srgbClr val="EF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ru-RU" sz="8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место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6DEB5B-B203-4D53-9DC5-640038CB9D33}"/>
              </a:ext>
            </a:extLst>
          </p:cNvPr>
          <p:cNvSpPr txBox="1"/>
          <p:nvPr/>
        </p:nvSpPr>
        <p:spPr>
          <a:xfrm>
            <a:off x="6081770" y="2765761"/>
            <a:ext cx="2367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по темпам роста</a:t>
            </a:r>
          </a:p>
        </p:txBody>
      </p:sp>
      <p:sp>
        <p:nvSpPr>
          <p:cNvPr id="21" name="Параллелограмм 20">
            <a:extLst>
              <a:ext uri="{FF2B5EF4-FFF2-40B4-BE49-F238E27FC236}">
                <a16:creationId xmlns:a16="http://schemas.microsoft.com/office/drawing/2014/main" id="{9D0FF231-4EF7-462A-A966-CB1955DE6170}"/>
              </a:ext>
            </a:extLst>
          </p:cNvPr>
          <p:cNvSpPr>
            <a:spLocks noChangeAspect="1"/>
          </p:cNvSpPr>
          <p:nvPr/>
        </p:nvSpPr>
        <p:spPr bwMode="auto">
          <a:xfrm>
            <a:off x="4980097" y="4185806"/>
            <a:ext cx="3899072" cy="860225"/>
          </a:xfrm>
          <a:prstGeom prst="parallelogram">
            <a:avLst>
              <a:gd name="adj" fmla="val 59093"/>
            </a:avLst>
          </a:prstGeom>
          <a:solidFill>
            <a:srgbClr val="477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675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8DB5FB0-D3D2-4E6D-819D-D3A32059FD31}"/>
              </a:ext>
            </a:extLst>
          </p:cNvPr>
          <p:cNvSpPr>
            <a:spLocks noChangeAspect="1"/>
          </p:cNvSpPr>
          <p:nvPr/>
        </p:nvSpPr>
        <p:spPr>
          <a:xfrm>
            <a:off x="5462027" y="4378132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23" name="TextBox 85">
            <a:extLst>
              <a:ext uri="{FF2B5EF4-FFF2-40B4-BE49-F238E27FC236}">
                <a16:creationId xmlns:a16="http://schemas.microsoft.com/office/drawing/2014/main" id="{10CF795E-DC03-4147-8D53-B6E7CB308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01" y="4407063"/>
            <a:ext cx="658684" cy="51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9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28</a:t>
            </a:r>
            <a:r>
              <a:rPr lang="ru-RU" sz="825" b="1" dirty="0">
                <a:solidFill>
                  <a:srgbClr val="EF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ru-RU" sz="8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место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734213-9ECA-4A12-8977-119AEB393720}"/>
              </a:ext>
            </a:extLst>
          </p:cNvPr>
          <p:cNvSpPr txBox="1"/>
          <p:nvPr/>
        </p:nvSpPr>
        <p:spPr>
          <a:xfrm>
            <a:off x="6015858" y="4218581"/>
            <a:ext cx="2581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по исполнению плана</a:t>
            </a:r>
          </a:p>
        </p:txBody>
      </p:sp>
    </p:spTree>
    <p:extLst>
      <p:ext uri="{BB962C8B-B14F-4D97-AF65-F5344CB8AC3E}">
        <p14:creationId xmlns:p14="http://schemas.microsoft.com/office/powerpoint/2010/main" val="314608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BFB40-6BA6-4F61-AD52-E64AA7F2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4905"/>
            <a:ext cx="9144000" cy="851338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налоговые поступления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2568D-071C-4761-8108-C744A505B5FC}"/>
              </a:ext>
            </a:extLst>
          </p:cNvPr>
          <p:cNvSpPr txBox="1"/>
          <p:nvPr/>
        </p:nvSpPr>
        <p:spPr>
          <a:xfrm>
            <a:off x="411594" y="1562449"/>
            <a:ext cx="9357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1BACF70-5939-47D6-90BE-A05A123412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716694"/>
              </p:ext>
            </p:extLst>
          </p:nvPr>
        </p:nvGraphicFramePr>
        <p:xfrm>
          <a:off x="-665017" y="633871"/>
          <a:ext cx="9984509" cy="6154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85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B0BF4-D5BD-4DE3-9E14-4FAA4CB5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625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консолидированного районного бюджета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655F092-52D0-4CE3-AC19-5359FC0D8D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917970"/>
              </p:ext>
            </p:extLst>
          </p:nvPr>
        </p:nvGraphicFramePr>
        <p:xfrm>
          <a:off x="-1854190" y="1899194"/>
          <a:ext cx="8790041" cy="4226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араллелограмм 17">
            <a:extLst>
              <a:ext uri="{FF2B5EF4-FFF2-40B4-BE49-F238E27FC236}">
                <a16:creationId xmlns:a16="http://schemas.microsoft.com/office/drawing/2014/main" id="{7A400BF9-FFCF-4C34-ADF3-F76B8F9C629B}"/>
              </a:ext>
            </a:extLst>
          </p:cNvPr>
          <p:cNvSpPr>
            <a:spLocks noChangeAspect="1"/>
          </p:cNvSpPr>
          <p:nvPr/>
        </p:nvSpPr>
        <p:spPr bwMode="auto">
          <a:xfrm>
            <a:off x="4287722" y="2346414"/>
            <a:ext cx="4563884" cy="1129831"/>
          </a:xfrm>
          <a:prstGeom prst="parallelogram">
            <a:avLst>
              <a:gd name="adj" fmla="val 59093"/>
            </a:avLst>
          </a:prstGeom>
          <a:solidFill>
            <a:srgbClr val="4F7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675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D5AD79-A67F-4068-B4FC-A3E0286B06C7}"/>
              </a:ext>
            </a:extLst>
          </p:cNvPr>
          <p:cNvSpPr txBox="1"/>
          <p:nvPr/>
        </p:nvSpPr>
        <p:spPr>
          <a:xfrm>
            <a:off x="4828425" y="2701390"/>
            <a:ext cx="276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поступило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88D6807-C02A-4E23-9068-A742D9F4165F}"/>
              </a:ext>
            </a:extLst>
          </p:cNvPr>
          <p:cNvSpPr>
            <a:spLocks noChangeAspect="1"/>
          </p:cNvSpPr>
          <p:nvPr/>
        </p:nvSpPr>
        <p:spPr>
          <a:xfrm>
            <a:off x="10467651" y="2576279"/>
            <a:ext cx="848735" cy="84873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23" name="Параллелограмм 22">
            <a:extLst>
              <a:ext uri="{FF2B5EF4-FFF2-40B4-BE49-F238E27FC236}">
                <a16:creationId xmlns:a16="http://schemas.microsoft.com/office/drawing/2014/main" id="{1005460A-97FA-43B3-AAA9-7CCB194B2561}"/>
              </a:ext>
            </a:extLst>
          </p:cNvPr>
          <p:cNvSpPr>
            <a:spLocks noChangeAspect="1"/>
          </p:cNvSpPr>
          <p:nvPr/>
        </p:nvSpPr>
        <p:spPr bwMode="auto">
          <a:xfrm>
            <a:off x="4065137" y="4012208"/>
            <a:ext cx="4786469" cy="1129831"/>
          </a:xfrm>
          <a:prstGeom prst="parallelogram">
            <a:avLst>
              <a:gd name="adj" fmla="val 59093"/>
            </a:avLst>
          </a:prstGeom>
          <a:solidFill>
            <a:srgbClr val="4E7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675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A741E4-72D2-4A86-84F7-E06540D0CA8F}"/>
              </a:ext>
            </a:extLst>
          </p:cNvPr>
          <p:cNvSpPr txBox="1"/>
          <p:nvPr/>
        </p:nvSpPr>
        <p:spPr>
          <a:xfrm>
            <a:off x="4799548" y="4203119"/>
            <a:ext cx="3024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поступлений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84EBAC79-F003-47F6-A658-A22FEA3506BF}"/>
              </a:ext>
            </a:extLst>
          </p:cNvPr>
          <p:cNvSpPr>
            <a:spLocks noChangeAspect="1"/>
          </p:cNvSpPr>
          <p:nvPr/>
        </p:nvSpPr>
        <p:spPr>
          <a:xfrm>
            <a:off x="7303056" y="4076458"/>
            <a:ext cx="1041047" cy="1041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26" name="TextBox 85">
            <a:extLst>
              <a:ext uri="{FF2B5EF4-FFF2-40B4-BE49-F238E27FC236}">
                <a16:creationId xmlns:a16="http://schemas.microsoft.com/office/drawing/2014/main" id="{8809839E-27D8-4534-AFEC-E4EDA341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896" y="4400052"/>
            <a:ext cx="1270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latin typeface="Verdana" pitchFamily="34" charset="0"/>
              </a:rPr>
              <a:t>104,3%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EF51AE06-BC16-4F2A-9397-2CA04A6D743C}"/>
              </a:ext>
            </a:extLst>
          </p:cNvPr>
          <p:cNvSpPr>
            <a:spLocks noChangeAspect="1"/>
          </p:cNvSpPr>
          <p:nvPr/>
        </p:nvSpPr>
        <p:spPr>
          <a:xfrm>
            <a:off x="7303056" y="2373804"/>
            <a:ext cx="1041047" cy="1041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19" name="TextBox 85">
            <a:extLst>
              <a:ext uri="{FF2B5EF4-FFF2-40B4-BE49-F238E27FC236}">
                <a16:creationId xmlns:a16="http://schemas.microsoft.com/office/drawing/2014/main" id="{B6532652-2D6F-4037-BFA3-71C23B88D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644" y="2651642"/>
            <a:ext cx="1041047" cy="51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950" b="1" dirty="0">
                <a:solidFill>
                  <a:srgbClr val="FF0000"/>
                </a:solidFill>
                <a:latin typeface="Verdana" pitchFamily="34" charset="0"/>
              </a:rPr>
              <a:t>439</a:t>
            </a:r>
            <a:r>
              <a:rPr lang="ru-RU" sz="825" b="1" dirty="0">
                <a:solidFill>
                  <a:srgbClr val="EF9B62"/>
                </a:solidFill>
                <a:latin typeface="Verdana" pitchFamily="34" charset="0"/>
              </a:rPr>
              <a:t> </a:t>
            </a:r>
            <a:r>
              <a:rPr lang="ru-RU" sz="825" b="1" dirty="0">
                <a:solidFill>
                  <a:srgbClr val="FF0000"/>
                </a:solidFill>
                <a:latin typeface="Verdana" pitchFamily="34" charset="0"/>
              </a:rPr>
              <a:t>млн.рублей</a:t>
            </a:r>
          </a:p>
        </p:txBody>
      </p:sp>
    </p:spTree>
    <p:extLst>
      <p:ext uri="{BB962C8B-B14F-4D97-AF65-F5344CB8AC3E}">
        <p14:creationId xmlns:p14="http://schemas.microsoft.com/office/powerpoint/2010/main" val="306996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C60AD-C222-4DE7-8450-CBA8B063A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</a:t>
            </a:r>
            <a:b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бюджетов поселений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B2BA77-1E40-4A9C-9189-AFFA2189A2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567095"/>
              </p:ext>
            </p:extLst>
          </p:nvPr>
        </p:nvGraphicFramePr>
        <p:xfrm>
          <a:off x="272473" y="1094509"/>
          <a:ext cx="4572000" cy="556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DA6DC25-E2BA-4B62-9B2D-4316FD7EA5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045289"/>
              </p:ext>
            </p:extLst>
          </p:nvPr>
        </p:nvGraphicFramePr>
        <p:xfrm>
          <a:off x="4572000" y="877455"/>
          <a:ext cx="4682836" cy="578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290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3EA927F-C887-421A-9810-AB8831CF39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479632"/>
              </p:ext>
            </p:extLst>
          </p:nvPr>
        </p:nvGraphicFramePr>
        <p:xfrm>
          <a:off x="-544945" y="923637"/>
          <a:ext cx="9688945" cy="569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610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Новокубанское городское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99939F-AF91-43E4-9BB7-54D0BC4C57BA}"/>
              </a:ext>
            </a:extLst>
          </p:cNvPr>
          <p:cNvSpPr txBox="1"/>
          <p:nvPr/>
        </p:nvSpPr>
        <p:spPr>
          <a:xfrm>
            <a:off x="8035636" y="1053446"/>
            <a:ext cx="10005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0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891" y="73325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Советское сельское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76C41A-F1D4-4F2E-AE5E-34CBEBD70365}"/>
              </a:ext>
            </a:extLst>
          </p:cNvPr>
          <p:cNvSpPr txBox="1"/>
          <p:nvPr/>
        </p:nvSpPr>
        <p:spPr>
          <a:xfrm>
            <a:off x="7866520" y="933376"/>
            <a:ext cx="12774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D0520EBB-804A-4974-83E4-1F43360125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846726"/>
              </p:ext>
            </p:extLst>
          </p:nvPr>
        </p:nvGraphicFramePr>
        <p:xfrm>
          <a:off x="-738908" y="526473"/>
          <a:ext cx="9725890" cy="6012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394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Ковалевское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2AE11-7FFE-41EE-9418-D77C9C5AD30E}"/>
              </a:ext>
            </a:extLst>
          </p:cNvPr>
          <p:cNvSpPr txBox="1"/>
          <p:nvPr/>
        </p:nvSpPr>
        <p:spPr>
          <a:xfrm>
            <a:off x="7895930" y="924139"/>
            <a:ext cx="124807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14EFDE6-3D5C-4150-AB6D-9561C89ED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228007"/>
              </p:ext>
            </p:extLst>
          </p:nvPr>
        </p:nvGraphicFramePr>
        <p:xfrm>
          <a:off x="-711200" y="452582"/>
          <a:ext cx="9956799" cy="650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19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Прочноокопское сельское поселение\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635318-9307-4F23-9D85-B675027077C8}"/>
              </a:ext>
            </a:extLst>
          </p:cNvPr>
          <p:cNvSpPr txBox="1"/>
          <p:nvPr/>
        </p:nvSpPr>
        <p:spPr>
          <a:xfrm>
            <a:off x="8017164" y="857249"/>
            <a:ext cx="10216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3BD9B63-9EC8-4D7B-B4E8-A31B232DD4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390596"/>
              </p:ext>
            </p:extLst>
          </p:nvPr>
        </p:nvGraphicFramePr>
        <p:xfrm>
          <a:off x="-581891" y="134579"/>
          <a:ext cx="9725891" cy="6588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0641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1162</TotalTime>
  <Words>169</Words>
  <Application>Microsoft Office PowerPoint</Application>
  <PresentationFormat>Экран (4:3)</PresentationFormat>
  <Paragraphs>46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Тема Office</vt:lpstr>
      <vt:lpstr>Исполнение доходной части бюджета  за 6 месяцев 2023 года</vt:lpstr>
      <vt:lpstr>Налоговые и неналоговые доходы консолидированного краевого бюджета</vt:lpstr>
      <vt:lpstr>Основные налоговые поступления</vt:lpstr>
      <vt:lpstr>Налоговые и неналоговые доходы консолидированного районного бюджета</vt:lpstr>
      <vt:lpstr>Налоговые и неналоговые доходы  бюджетов поселений</vt:lpstr>
      <vt:lpstr>Новокубанское городское поселение</vt:lpstr>
      <vt:lpstr>Советское сельское поселение</vt:lpstr>
      <vt:lpstr>Ковалевское сельское поселение</vt:lpstr>
      <vt:lpstr>Прочноокопское сельское поселение\</vt:lpstr>
      <vt:lpstr>Прикубанское сельское поселение</vt:lpstr>
      <vt:lpstr>Новосельское сельское поселение</vt:lpstr>
      <vt:lpstr>Бесскорбненское сельское поселение</vt:lpstr>
      <vt:lpstr>Верхнекубанское сельское поселение</vt:lpstr>
      <vt:lpstr>Ляпинское сельское поселение</vt:lpstr>
      <vt:lpstr>Собственные доходы бюджетов поселений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Синельников Александр</dc:creator>
  <cp:lastModifiedBy>Артемьева Светлана</cp:lastModifiedBy>
  <cp:revision>118</cp:revision>
  <cp:lastPrinted>2023-07-20T16:38:40Z</cp:lastPrinted>
  <dcterms:created xsi:type="dcterms:W3CDTF">2023-05-17T07:35:03Z</dcterms:created>
  <dcterms:modified xsi:type="dcterms:W3CDTF">2025-05-20T11:56:04Z</dcterms:modified>
</cp:coreProperties>
</file>