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omments/comment1.xml" ContentType="application/vnd.openxmlformats-officedocument.presentationml.comment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9" r:id="rId3"/>
    <p:sldId id="290" r:id="rId4"/>
    <p:sldId id="259" r:id="rId5"/>
    <p:sldId id="28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8" r:id="rId16"/>
    <p:sldId id="291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инельников Александр" initials="СА" lastIdx="3" clrIdx="0">
    <p:extLst>
      <p:ext uri="{19B8F6BF-5375-455C-9EA6-DF929625EA0E}">
        <p15:presenceInfo xmlns:p15="http://schemas.microsoft.com/office/powerpoint/2012/main" userId="S-1-5-21-2592003657-3115097551-1037483199-11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587ECB"/>
    <a:srgbClr val="00518E"/>
    <a:srgbClr val="4E79CA"/>
    <a:srgbClr val="4F79CA"/>
    <a:srgbClr val="4775CA"/>
    <a:srgbClr val="4373CA"/>
    <a:srgbClr val="4172CA"/>
    <a:srgbClr val="BAD8EE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8" autoAdjust="0"/>
    <p:restoredTop sz="94830" autoAdjust="0"/>
  </p:normalViewPr>
  <p:slideViewPr>
    <p:cSldViewPr snapToGrid="0" showGuides="1">
      <p:cViewPr varScale="1">
        <p:scale>
          <a:sx n="104" d="100"/>
          <a:sy n="104" d="100"/>
        </p:scale>
        <p:origin x="6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07%20&#1048;&#1089;&#1087;&#1086;&#1083;&#1085;&#1077;&#1085;&#1080;&#1077;%202023%20-%20&#1080;&#1102;&#1083;&#1100;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07%20&#1048;&#1089;&#1087;&#1086;&#1083;&#1085;&#1077;&#1085;&#1080;&#1077;%202023%20-%20&#1080;&#1102;&#1083;&#1100;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nelnikov\Desktop\&#1050;%20&#1076;&#1086;&#1082;&#1083;&#1072;&#1076;&#1091;%2022%20&#1084;&#1072;&#1103;%202023(&#1040;&#1074;&#1090;&#1086;&#1084;&#1072;&#1090;&#1080;&#1095;&#1077;&#1089;&#1082;&#1080;&#1042;&#1086;&#1089;&#1089;&#1090;&#1072;&#1085;&#1086;&#1074;&#1083;&#1077;&#1085;&#1086;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rum.nfu.local\dohod\_&#1048;&#1057;&#1055;&#1054;&#1051;&#1053;&#1045;&#1053;&#1048;&#1045;%20&#1087;&#1086;%20&#1076;&#1086;&#1093;&#1086;&#1076;&#1072;&#1084;\2023\&#1087;&#1086;&#1103;&#1089;&#1085;&#1080;&#1090;&#1077;&#1083;&#1100;&#1085;&#1099;&#1077;\&#1079;&#1072;%207%20&#1084;&#1077;&#1089;%202023\&#1079;&#1072;%207%20&#1084;&#1077;&#1089;&#1103;&#1094;&#1077;&#1074;%202023%20-%20&#1089;&#1083;&#1072;&#1081;&#1076;&#1099;%20&#1082;%20&#1076;&#1086;&#1082;&#1083;&#1072;&#1076;&#1091;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06211723534559E-4"/>
          <c:y val="0"/>
          <c:w val="0.99973490813648291"/>
          <c:h val="0.880387132823778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конс.краевой!$A$54:$A$56</c:f>
              <c:strCache>
                <c:ptCount val="3"/>
                <c:pt idx="0">
                  <c:v>7 месяцев 2022 года</c:v>
                </c:pt>
                <c:pt idx="1">
                  <c:v>7 месяцев 2023 года</c:v>
                </c:pt>
                <c:pt idx="2">
                  <c:v>Плановые назначения на 2023 год</c:v>
                </c:pt>
              </c:strCache>
            </c:strRef>
          </c:cat>
          <c:val>
            <c:numRef>
              <c:f>конс.краевой!$B$54:$B$56</c:f>
              <c:numCache>
                <c:formatCode>#,##0</c:formatCode>
                <c:ptCount val="3"/>
                <c:pt idx="0">
                  <c:v>1052.4926254299999</c:v>
                </c:pt>
                <c:pt idx="1">
                  <c:v>1247.7908459300006</c:v>
                </c:pt>
                <c:pt idx="2">
                  <c:v>2140.8560860000007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D-4692-A3CC-70E2FDF73B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89949695"/>
        <c:axId val="889953439"/>
      </c:barChart>
      <c:catAx>
        <c:axId val="889949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9953439"/>
        <c:crosses val="autoZero"/>
        <c:auto val="1"/>
        <c:lblAlgn val="ctr"/>
        <c:lblOffset val="100"/>
        <c:noMultiLvlLbl val="0"/>
      </c:catAx>
      <c:valAx>
        <c:axId val="889953439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89949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727034120734904E-2"/>
          <c:y val="8.4761890636688625E-2"/>
          <c:w val="0.96577296587926531"/>
          <c:h val="0.7736869935113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пос.'!$C$45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2.5000000000000102E-2"/>
                  <c:y val="4.399449335590719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85-4A57-B147-0B1B628ECC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пос.'!$C$46:$C$50</c:f>
              <c:numCache>
                <c:formatCode>#\ ##0.0</c:formatCode>
                <c:ptCount val="5"/>
                <c:pt idx="0">
                  <c:v>8.7431710099999993</c:v>
                </c:pt>
                <c:pt idx="1">
                  <c:v>3.4565915800000004</c:v>
                </c:pt>
                <c:pt idx="2">
                  <c:v>0.76543286999999993</c:v>
                </c:pt>
                <c:pt idx="3">
                  <c:v>2.2044376200000002</c:v>
                </c:pt>
                <c:pt idx="4">
                  <c:v>0.11090762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5-4A57-B147-0B1B628ECC9C}"/>
            </c:ext>
          </c:extLst>
        </c:ser>
        <c:ser>
          <c:idx val="1"/>
          <c:order val="1"/>
          <c:tx>
            <c:strRef>
              <c:f>'в разрезе пос.'!$D$45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3888888888888889E-3"/>
                  <c:y val="4.88757157229154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85-4A57-B147-0B1B628ECC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пос.'!$D$46:$D$50</c:f>
              <c:numCache>
                <c:formatCode>#\ ##0.0</c:formatCode>
                <c:ptCount val="5"/>
                <c:pt idx="0">
                  <c:v>8.6368032599999989</c:v>
                </c:pt>
                <c:pt idx="1">
                  <c:v>3.5315443000000002</c:v>
                </c:pt>
                <c:pt idx="2">
                  <c:v>1.1041138899999998</c:v>
                </c:pt>
                <c:pt idx="3">
                  <c:v>1.6736328200000004</c:v>
                </c:pt>
                <c:pt idx="4">
                  <c:v>-5.0029570000000009E-2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5-4A57-B147-0B1B628ECC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57055792"/>
        <c:axId val="757059952"/>
      </c:barChart>
      <c:lineChart>
        <c:grouping val="standard"/>
        <c:varyColors val="0"/>
        <c:ser>
          <c:idx val="2"/>
          <c:order val="2"/>
          <c:tx>
            <c:strRef>
              <c:f>'в разрезе пос.'!$E$45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1"/>
              <c:layout>
                <c:manualLayout>
                  <c:x val="-5.0059055118110291E-2"/>
                  <c:y val="-4.970894476374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85-4A57-B147-0B1B628ECC9C}"/>
                </c:ext>
              </c:extLst>
            </c:dLbl>
            <c:dLbl>
              <c:idx val="2"/>
              <c:layout>
                <c:manualLayout>
                  <c:x val="-4.8062554680664914E-2"/>
                  <c:y val="7.5158759295294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85-4A57-B147-0B1B628ECC9C}"/>
                </c:ext>
              </c:extLst>
            </c:dLbl>
            <c:dLbl>
              <c:idx val="3"/>
              <c:layout>
                <c:manualLayout>
                  <c:x val="-7.2281277340332462E-2"/>
                  <c:y val="2.43651169661929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85-4A57-B147-0B1B628ECC9C}"/>
                </c:ext>
              </c:extLst>
            </c:dLbl>
            <c:dLbl>
              <c:idx val="4"/>
              <c:layout>
                <c:manualLayout>
                  <c:x val="-2.2548665791775925E-2"/>
                  <c:y val="-9.2036980037998581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85-4A57-B147-0B1B628ECC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пос.'!$E$46:$E$50</c:f>
              <c:numCache>
                <c:formatCode>#\ ##0.0</c:formatCode>
                <c:ptCount val="5"/>
                <c:pt idx="0">
                  <c:v>46.926141449924209</c:v>
                </c:pt>
                <c:pt idx="1">
                  <c:v>47.016419261645794</c:v>
                </c:pt>
                <c:pt idx="2">
                  <c:v>122.67932111111109</c:v>
                </c:pt>
                <c:pt idx="3">
                  <c:v>54.67601502776872</c:v>
                </c:pt>
                <c:pt idx="4">
                  <c:v>-1.969668110236221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85-4A57-B147-0B1B628ECC9C}"/>
            </c:ext>
          </c:extLst>
        </c:ser>
        <c:ser>
          <c:idx val="3"/>
          <c:order val="3"/>
          <c:tx>
            <c:strRef>
              <c:f>'в разрезе пос.'!$F$45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пос.'!$B$46:$B$50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пос.'!$F$46:$F$50</c:f>
              <c:numCache>
                <c:formatCode>#\ ##0.0</c:formatCode>
                <c:ptCount val="5"/>
                <c:pt idx="0">
                  <c:v>98.783419083552843</c:v>
                </c:pt>
                <c:pt idx="1">
                  <c:v>102.1683996580238</c:v>
                </c:pt>
                <c:pt idx="2">
                  <c:v>144.2469919014583</c:v>
                </c:pt>
                <c:pt idx="3">
                  <c:v>75.92107868309742</c:v>
                </c:pt>
                <c:pt idx="4">
                  <c:v>-45.109226940403204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A85-4A57-B147-0B1B628EC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055792"/>
        <c:axId val="757059952"/>
      </c:lineChart>
      <c:catAx>
        <c:axId val="75705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7059952"/>
        <c:crosses val="autoZero"/>
        <c:auto val="1"/>
        <c:lblAlgn val="ctr"/>
        <c:lblOffset val="100"/>
        <c:noMultiLvlLbl val="0"/>
      </c:catAx>
      <c:valAx>
        <c:axId val="757059952"/>
        <c:scaling>
          <c:orientation val="minMax"/>
          <c:max val="145"/>
          <c:min val="-5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7570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55643044619102E-4"/>
          <c:y val="0.89346466800572133"/>
          <c:w val="0.99945144356955384"/>
          <c:h val="9.38369214120032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пос.'!$C$16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пос.'!$C$17:$C$20</c:f>
              <c:numCache>
                <c:formatCode>#\ ##0.0</c:formatCode>
                <c:ptCount val="4"/>
                <c:pt idx="0">
                  <c:v>14.695095889999997</c:v>
                </c:pt>
                <c:pt idx="1">
                  <c:v>5.5775394799999995</c:v>
                </c:pt>
                <c:pt idx="2">
                  <c:v>6.4362504999999999</c:v>
                </c:pt>
                <c:pt idx="3">
                  <c:v>6.7002249999999999E-2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0E-4C2A-9967-0EFBD8625275}"/>
            </c:ext>
          </c:extLst>
        </c:ser>
        <c:ser>
          <c:idx val="1"/>
          <c:order val="1"/>
          <c:tx>
            <c:strRef>
              <c:f>'в разрезе пос.'!$D$16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9444444444444344E-2"/>
                  <c:y val="6.04560495322162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0E-4C2A-9967-0EFBD86252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пос.'!$D$17:$D$20</c:f>
              <c:numCache>
                <c:formatCode>#\ ##0.0</c:formatCode>
                <c:ptCount val="4"/>
                <c:pt idx="0">
                  <c:v>14.477996030000005</c:v>
                </c:pt>
                <c:pt idx="1">
                  <c:v>5.9700524100000001</c:v>
                </c:pt>
                <c:pt idx="2">
                  <c:v>5.7120238299999997</c:v>
                </c:pt>
                <c:pt idx="3">
                  <c:v>-0.13552598999999996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0E-4C2A-9967-0EFBD86252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47710848"/>
        <c:axId val="747700864"/>
      </c:barChart>
      <c:lineChart>
        <c:grouping val="standard"/>
        <c:varyColors val="0"/>
        <c:ser>
          <c:idx val="2"/>
          <c:order val="2"/>
          <c:tx>
            <c:strRef>
              <c:f>'в разрезе пос.'!$E$16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2"/>
              <c:layout>
                <c:manualLayout>
                  <c:x val="-5.9781277340332561E-2"/>
                  <c:y val="-4.2987693294120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0E-4C2A-9967-0EFBD8625275}"/>
                </c:ext>
              </c:extLst>
            </c:dLbl>
            <c:dLbl>
              <c:idx val="3"/>
              <c:layout>
                <c:manualLayout>
                  <c:x val="-3.365977690288724E-2"/>
                  <c:y val="-0.1290213022438129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0E-4C2A-9967-0EFBD86252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пос.'!$E$17:$E$20</c:f>
              <c:numCache>
                <c:formatCode>#\ ##0.0</c:formatCode>
                <c:ptCount val="4"/>
                <c:pt idx="0">
                  <c:v>47.661992401534675</c:v>
                </c:pt>
                <c:pt idx="1">
                  <c:v>46.677501250977329</c:v>
                </c:pt>
                <c:pt idx="2">
                  <c:v>54.400226952380947</c:v>
                </c:pt>
                <c:pt idx="3">
                  <c:v>-9.3466199999999979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0E-4C2A-9967-0EFBD8625275}"/>
            </c:ext>
          </c:extLst>
        </c:ser>
        <c:ser>
          <c:idx val="3"/>
          <c:order val="3"/>
          <c:tx>
            <c:strRef>
              <c:f>'в разрезе пос.'!$F$16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пос.'!$B$17:$B$20</c:f>
              <c:strCache>
                <c:ptCount val="4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</c:strCache>
            </c:strRef>
          </c:cat>
          <c:val>
            <c:numRef>
              <c:f>'в разрезе пос.'!$F$17:$F$20</c:f>
              <c:numCache>
                <c:formatCode>#\ ##0.0</c:formatCode>
                <c:ptCount val="4"/>
                <c:pt idx="0">
                  <c:v>98.522637336802077</c:v>
                </c:pt>
                <c:pt idx="1">
                  <c:v>107.03738505854557</c:v>
                </c:pt>
                <c:pt idx="2">
                  <c:v>88.747692930845375</c:v>
                </c:pt>
                <c:pt idx="3">
                  <c:v>-202.27080433866021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0E-4C2A-9967-0EFBD8625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7710848"/>
        <c:axId val="747700864"/>
      </c:lineChart>
      <c:catAx>
        <c:axId val="74771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7700864"/>
        <c:crosses val="autoZero"/>
        <c:auto val="1"/>
        <c:lblAlgn val="ctr"/>
        <c:lblOffset val="100"/>
        <c:noMultiLvlLbl val="0"/>
      </c:catAx>
      <c:valAx>
        <c:axId val="747700864"/>
        <c:scaling>
          <c:orientation val="minMax"/>
          <c:max val="110"/>
          <c:min val="-205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74771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55643044619102E-4"/>
          <c:y val="0.88295254749379282"/>
          <c:w val="0.99945144356955384"/>
          <c:h val="0.10309605646031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пос.'!$C$33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пос.'!$C$34:$C$38</c:f>
              <c:numCache>
                <c:formatCode>#\ ##0.0</c:formatCode>
                <c:ptCount val="5"/>
                <c:pt idx="0">
                  <c:v>11.688353489999999</c:v>
                </c:pt>
                <c:pt idx="1">
                  <c:v>3.41806733</c:v>
                </c:pt>
                <c:pt idx="2">
                  <c:v>5.6666401899999999</c:v>
                </c:pt>
                <c:pt idx="3">
                  <c:v>0.10663378</c:v>
                </c:pt>
                <c:pt idx="4">
                  <c:v>0.81782867000000004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B5-41AC-A17F-93CE2ADEF0B5}"/>
            </c:ext>
          </c:extLst>
        </c:ser>
        <c:ser>
          <c:idx val="1"/>
          <c:order val="1"/>
          <c:tx>
            <c:strRef>
              <c:f>'в разрезе пос.'!$D$33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0833333333333232E-2"/>
                  <c:y val="5.98428529767112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B5-41AC-A17F-93CE2ADEF0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пос.'!$D$34:$D$38</c:f>
              <c:numCache>
                <c:formatCode>#\ ##0.0</c:formatCode>
                <c:ptCount val="5"/>
                <c:pt idx="0">
                  <c:v>11.289390429999997</c:v>
                </c:pt>
                <c:pt idx="1">
                  <c:v>3.6376652499999995</c:v>
                </c:pt>
                <c:pt idx="2">
                  <c:v>4.9770871100000003</c:v>
                </c:pt>
                <c:pt idx="3">
                  <c:v>-0.46150842999999997</c:v>
                </c:pt>
                <c:pt idx="4">
                  <c:v>1.8178286699999999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B5-41AC-A17F-93CE2ADEF0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20452224"/>
        <c:axId val="920443072"/>
      </c:barChart>
      <c:lineChart>
        <c:grouping val="standard"/>
        <c:varyColors val="0"/>
        <c:ser>
          <c:idx val="2"/>
          <c:order val="2"/>
          <c:tx>
            <c:strRef>
              <c:f>'в разрезе пос.'!$E$33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2"/>
              <c:layout>
                <c:manualLayout>
                  <c:x val="8.2742782152229952E-3"/>
                  <c:y val="-2.4312127650710367E-2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B5-41AC-A17F-93CE2ADEF0B5}"/>
                </c:ext>
              </c:extLst>
            </c:dLbl>
            <c:dLbl>
              <c:idx val="3"/>
              <c:layout>
                <c:manualLayout>
                  <c:x val="-3.9996609798775153E-2"/>
                  <c:y val="-0.10896821230679499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B5-41AC-A17F-93CE2ADEF0B5}"/>
                </c:ext>
              </c:extLst>
            </c:dLbl>
            <c:dLbl>
              <c:idx val="4"/>
              <c:layout>
                <c:manualLayout>
                  <c:x val="-8.4033245844269467E-4"/>
                  <c:y val="5.8992125984251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B5-41AC-A17F-93CE2ADEF0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пос.'!$E$34:$E$38</c:f>
              <c:numCache>
                <c:formatCode>#\ ##0.0</c:formatCode>
                <c:ptCount val="5"/>
                <c:pt idx="0">
                  <c:v>47.897692937572643</c:v>
                </c:pt>
                <c:pt idx="1">
                  <c:v>51.234721830985897</c:v>
                </c:pt>
                <c:pt idx="2">
                  <c:v>68.649477379310355</c:v>
                </c:pt>
                <c:pt idx="3">
                  <c:v>-14.651061269841268</c:v>
                </c:pt>
                <c:pt idx="4">
                  <c:v>222.27499923669828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B5-41AC-A17F-93CE2ADEF0B5}"/>
            </c:ext>
          </c:extLst>
        </c:ser>
        <c:ser>
          <c:idx val="3"/>
          <c:order val="3"/>
          <c:tx>
            <c:strRef>
              <c:f>'в разрезе пос.'!$F$33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2"/>
              <c:layout>
                <c:manualLayout>
                  <c:x val="-6.6725721784776953E-2"/>
                  <c:y val="-4.75925509311336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B5-41AC-A17F-93CE2ADEF0B5}"/>
                </c:ext>
              </c:extLst>
            </c:dLbl>
            <c:dLbl>
              <c:idx val="4"/>
              <c:layout>
                <c:manualLayout>
                  <c:x val="-8.4033245844269467E-4"/>
                  <c:y val="5.8992125984251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B5-41AC-A17F-93CE2ADEF0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пос.'!$B$34:$B$38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Земельный налог с организаций</c:v>
                </c:pt>
                <c:pt idx="3">
                  <c:v>Земельный налог с физ.лиц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'в разрезе пос.'!$F$34:$F$38</c:f>
              <c:numCache>
                <c:formatCode>#\ ##0.0</c:formatCode>
                <c:ptCount val="5"/>
                <c:pt idx="0">
                  <c:v>96.586661582905279</c:v>
                </c:pt>
                <c:pt idx="1">
                  <c:v>106.42462241959404</c:v>
                </c:pt>
                <c:pt idx="2">
                  <c:v>87.831359379110324</c:v>
                </c:pt>
                <c:pt idx="3">
                  <c:v>-432.79759003197677</c:v>
                </c:pt>
                <c:pt idx="4">
                  <c:v>222.27499923669831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B5-41AC-A17F-93CE2ADEF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452224"/>
        <c:axId val="920443072"/>
      </c:lineChart>
      <c:catAx>
        <c:axId val="92045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443072"/>
        <c:crosses val="autoZero"/>
        <c:auto val="1"/>
        <c:lblAlgn val="ctr"/>
        <c:lblOffset val="100"/>
        <c:noMultiLvlLbl val="0"/>
      </c:catAx>
      <c:valAx>
        <c:axId val="920443072"/>
        <c:scaling>
          <c:orientation val="minMax"/>
          <c:max val="230"/>
          <c:min val="-44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92045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55643044619102E-4"/>
          <c:y val="0.8934646502520518"/>
          <c:w val="0.99890288713910758"/>
          <c:h val="9.38369370495354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9448576055E-2"/>
          <c:y val="0.12521701581096692"/>
          <c:w val="0.96944444110284789"/>
          <c:h val="0.74460407910346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пос.'!$C$10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пос.'!$C$11:$C$15</c:f>
              <c:numCache>
                <c:formatCode>#\ ##0.0</c:formatCode>
                <c:ptCount val="5"/>
                <c:pt idx="0">
                  <c:v>13.513277909999996</c:v>
                </c:pt>
                <c:pt idx="1">
                  <c:v>4.1506005099999994</c:v>
                </c:pt>
                <c:pt idx="2">
                  <c:v>0.41756949999999998</c:v>
                </c:pt>
                <c:pt idx="3">
                  <c:v>3.6913515799999996</c:v>
                </c:pt>
                <c:pt idx="4">
                  <c:v>0.21460416999999998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E9-41D5-B6C4-983F00FD8915}"/>
            </c:ext>
          </c:extLst>
        </c:ser>
        <c:ser>
          <c:idx val="1"/>
          <c:order val="1"/>
          <c:tx>
            <c:strRef>
              <c:f>'в разрезе пос.'!$D$10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5277779448575954E-2"/>
                  <c:y val="5.85451798133392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E9-41D5-B6C4-983F00FD8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пос.'!$D$11:$D$15</c:f>
              <c:numCache>
                <c:formatCode>#\ ##0.0</c:formatCode>
                <c:ptCount val="5"/>
                <c:pt idx="0">
                  <c:v>12.60220968</c:v>
                </c:pt>
                <c:pt idx="1">
                  <c:v>5.9460587399999998</c:v>
                </c:pt>
                <c:pt idx="2">
                  <c:v>0.65229422999999997</c:v>
                </c:pt>
                <c:pt idx="3">
                  <c:v>0.27902368999999977</c:v>
                </c:pt>
                <c:pt idx="4">
                  <c:v>-1.2347480200000003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E9-41D5-B6C4-983F00FD891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03509584"/>
        <c:axId val="503498768"/>
      </c:barChart>
      <c:lineChart>
        <c:grouping val="standard"/>
        <c:varyColors val="0"/>
        <c:ser>
          <c:idx val="2"/>
          <c:order val="2"/>
          <c:tx>
            <c:strRef>
              <c:f>'в разрезе пос.'!$E$10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0.11255906742771955"/>
                  <c:y val="-4.13587140799039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E9-41D5-B6C4-983F00FD8915}"/>
                </c:ext>
              </c:extLst>
            </c:dLbl>
            <c:dLbl>
              <c:idx val="3"/>
              <c:layout>
                <c:manualLayout>
                  <c:x val="-3.6777781799844901E-2"/>
                  <c:y val="0.1708735161081755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E9-41D5-B6C4-983F00FD8915}"/>
                </c:ext>
              </c:extLst>
            </c:dLbl>
            <c:dLbl>
              <c:idx val="4"/>
              <c:layout>
                <c:manualLayout>
                  <c:x val="-3.4441058009739602E-2"/>
                  <c:y val="0.1263047477686788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E9-41D5-B6C4-983F00FD8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пос.'!$E$11:$E$15</c:f>
              <c:numCache>
                <c:formatCode>#\ ##0.0</c:formatCode>
                <c:ptCount val="5"/>
                <c:pt idx="0">
                  <c:v>45.427096202838079</c:v>
                </c:pt>
                <c:pt idx="1">
                  <c:v>67.111272460496622</c:v>
                </c:pt>
                <c:pt idx="2">
                  <c:v>81.536778749999996</c:v>
                </c:pt>
                <c:pt idx="3">
                  <c:v>5.1671053703703658</c:v>
                </c:pt>
                <c:pt idx="4">
                  <c:v>-34.298556111111118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E9-41D5-B6C4-983F00FD8915}"/>
            </c:ext>
          </c:extLst>
        </c:ser>
        <c:ser>
          <c:idx val="3"/>
          <c:order val="3"/>
          <c:tx>
            <c:strRef>
              <c:f>'в разрезе пос.'!$F$10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3"/>
              <c:layout>
                <c:manualLayout>
                  <c:x val="-3.2611114677506083E-2"/>
                  <c:y val="-8.59274824194006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E9-41D5-B6C4-983F00FD8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пос.'!$B$11:$B$15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пос.'!$F$11:$F$15</c:f>
              <c:numCache>
                <c:formatCode>#\ ##0.0</c:formatCode>
                <c:ptCount val="5"/>
                <c:pt idx="0">
                  <c:v>93.257977553130956</c:v>
                </c:pt>
                <c:pt idx="1">
                  <c:v>143.25779427998964</c:v>
                </c:pt>
                <c:pt idx="2">
                  <c:v>156.21213474643142</c:v>
                </c:pt>
                <c:pt idx="3">
                  <c:v>7.5588489460546002</c:v>
                </c:pt>
                <c:pt idx="4">
                  <c:v>-575.36068381150301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4E9-41D5-B6C4-983F00FD8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509584"/>
        <c:axId val="503498768"/>
      </c:lineChart>
      <c:catAx>
        <c:axId val="50350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3498768"/>
        <c:crosses val="autoZero"/>
        <c:auto val="1"/>
        <c:lblAlgn val="ctr"/>
        <c:lblOffset val="100"/>
        <c:noMultiLvlLbl val="0"/>
      </c:catAx>
      <c:valAx>
        <c:axId val="503498768"/>
        <c:scaling>
          <c:orientation val="minMax"/>
          <c:max val="160"/>
          <c:min val="-58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50350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4471290952695E-4"/>
          <c:y val="0.89316664023511994"/>
          <c:w val="0.99890299638046764"/>
          <c:h val="9.40994259535953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пос.'!$C$21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пос.'!$C$22:$C$26</c:f>
              <c:numCache>
                <c:formatCode>#\ ##0.0</c:formatCode>
                <c:ptCount val="5"/>
                <c:pt idx="0">
                  <c:v>23.967460879999997</c:v>
                </c:pt>
                <c:pt idx="1">
                  <c:v>8.8659321300000009</c:v>
                </c:pt>
                <c:pt idx="2">
                  <c:v>9.0665511100000007</c:v>
                </c:pt>
                <c:pt idx="3">
                  <c:v>2.4012337000000001</c:v>
                </c:pt>
                <c:pt idx="4">
                  <c:v>0.22496717999999999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62-4D63-BE54-9F0BDAF02BA4}"/>
            </c:ext>
          </c:extLst>
        </c:ser>
        <c:ser>
          <c:idx val="1"/>
          <c:order val="1"/>
          <c:tx>
            <c:strRef>
              <c:f>'в разрезе пос.'!$D$21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388888888888787E-3"/>
                  <c:y val="6.42014641167414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62-4D63-BE54-9F0BDAF02B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пос.'!$D$22:$D$26</c:f>
              <c:numCache>
                <c:formatCode>#\ ##0.0</c:formatCode>
                <c:ptCount val="5"/>
                <c:pt idx="0">
                  <c:v>21.609793770000003</c:v>
                </c:pt>
                <c:pt idx="1">
                  <c:v>9.2174445799999987</c:v>
                </c:pt>
                <c:pt idx="2">
                  <c:v>6.6252633300000001</c:v>
                </c:pt>
                <c:pt idx="3">
                  <c:v>2.5803969800000002</c:v>
                </c:pt>
                <c:pt idx="4">
                  <c:v>-0.29318932000000003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62-4D63-BE54-9F0BDAF02BA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02051152"/>
        <c:axId val="1002034512"/>
      </c:barChart>
      <c:lineChart>
        <c:grouping val="standard"/>
        <c:varyColors val="0"/>
        <c:ser>
          <c:idx val="2"/>
          <c:order val="2"/>
          <c:tx>
            <c:strRef>
              <c:f>'в разрезе пос.'!$E$21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1"/>
              <c:layout>
                <c:manualLayout>
                  <c:x val="-5.8392388451443622E-2"/>
                  <c:y val="-3.7010534181471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62-4D63-BE54-9F0BDAF02BA4}"/>
                </c:ext>
              </c:extLst>
            </c:dLbl>
            <c:dLbl>
              <c:idx val="2"/>
              <c:layout>
                <c:manualLayout>
                  <c:x val="-4.3895888013998248E-2"/>
                  <c:y val="6.984125820251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62-4D63-BE54-9F0BDAF02BA4}"/>
                </c:ext>
              </c:extLst>
            </c:dLbl>
            <c:dLbl>
              <c:idx val="3"/>
              <c:layout>
                <c:manualLayout>
                  <c:x val="-7.7836832895888011E-2"/>
                  <c:y val="1.084697565354736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62-4D63-BE54-9F0BDAF02BA4}"/>
                </c:ext>
              </c:extLst>
            </c:dLbl>
            <c:dLbl>
              <c:idx val="4"/>
              <c:layout>
                <c:manualLayout>
                  <c:x val="-4.2774387576552927E-2"/>
                  <c:y val="-0.1110845959114117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62-4D63-BE54-9F0BDAF02B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пос.'!$E$22:$E$26</c:f>
              <c:numCache>
                <c:formatCode>#\ ##0.0</c:formatCode>
                <c:ptCount val="5"/>
                <c:pt idx="0">
                  <c:v>58.133975126706908</c:v>
                </c:pt>
                <c:pt idx="1">
                  <c:v>46.202729724310771</c:v>
                </c:pt>
                <c:pt idx="2">
                  <c:v>213.71817193548387</c:v>
                </c:pt>
                <c:pt idx="3">
                  <c:v>61.438023333333341</c:v>
                </c:pt>
                <c:pt idx="4">
                  <c:v>-10.10997655172414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62-4D63-BE54-9F0BDAF02BA4}"/>
            </c:ext>
          </c:extLst>
        </c:ser>
        <c:ser>
          <c:idx val="3"/>
          <c:order val="3"/>
          <c:tx>
            <c:strRef>
              <c:f>'в разрезе пос.'!$F$21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пос.'!$B$22:$B$26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пос.'!$F$22:$F$26</c:f>
              <c:numCache>
                <c:formatCode>#\ ##0.0</c:formatCode>
                <c:ptCount val="5"/>
                <c:pt idx="0">
                  <c:v>90.163050137833395</c:v>
                </c:pt>
                <c:pt idx="1">
                  <c:v>103.96475457792612</c:v>
                </c:pt>
                <c:pt idx="2">
                  <c:v>73.073688656457591</c:v>
                </c:pt>
                <c:pt idx="3">
                  <c:v>107.46130124693818</c:v>
                </c:pt>
                <c:pt idx="4">
                  <c:v>-130.32537457241543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62-4D63-BE54-9F0BDAF02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051152"/>
        <c:axId val="1002034512"/>
      </c:lineChart>
      <c:catAx>
        <c:axId val="100205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02034512"/>
        <c:crosses val="autoZero"/>
        <c:auto val="1"/>
        <c:lblAlgn val="ctr"/>
        <c:lblOffset val="100"/>
        <c:noMultiLvlLbl val="0"/>
      </c:catAx>
      <c:valAx>
        <c:axId val="1002034512"/>
        <c:scaling>
          <c:orientation val="minMax"/>
          <c:max val="215"/>
          <c:min val="-135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100205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55643044619102E-4"/>
          <c:y val="0.89346466800572133"/>
          <c:w val="0.99890288713910758"/>
          <c:h val="9.38369214120032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пос.'!$C$27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пос.'!$C$28:$C$32</c:f>
              <c:numCache>
                <c:formatCode>#\ ##0.0</c:formatCode>
                <c:ptCount val="5"/>
                <c:pt idx="0">
                  <c:v>5.9171007599999994</c:v>
                </c:pt>
                <c:pt idx="1">
                  <c:v>0.94201170000000001</c:v>
                </c:pt>
                <c:pt idx="2">
                  <c:v>1.9730345599999999</c:v>
                </c:pt>
                <c:pt idx="3">
                  <c:v>1.8068010300000001</c:v>
                </c:pt>
                <c:pt idx="4">
                  <c:v>0.15058528999999998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9-49B2-9516-D4D363AC5850}"/>
            </c:ext>
          </c:extLst>
        </c:ser>
        <c:ser>
          <c:idx val="1"/>
          <c:order val="1"/>
          <c:tx>
            <c:strRef>
              <c:f>'в разрезе пос.'!$D$27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185067526415994E-16"/>
                  <c:y val="5.76282868594280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49-49B2-9516-D4D363AC5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пос.'!$D$28:$D$32</c:f>
              <c:numCache>
                <c:formatCode>#\ ##0.0</c:formatCode>
                <c:ptCount val="5"/>
                <c:pt idx="0">
                  <c:v>4.3421448399999996</c:v>
                </c:pt>
                <c:pt idx="1">
                  <c:v>0.9920842700000001</c:v>
                </c:pt>
                <c:pt idx="2">
                  <c:v>0.75650149999999994</c:v>
                </c:pt>
                <c:pt idx="3">
                  <c:v>1.6124404800000001</c:v>
                </c:pt>
                <c:pt idx="4">
                  <c:v>-0.10603894999999999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9-49B2-9516-D4D363AC585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40078208"/>
        <c:axId val="1040078624"/>
      </c:barChart>
      <c:lineChart>
        <c:grouping val="standard"/>
        <c:varyColors val="0"/>
        <c:ser>
          <c:idx val="2"/>
          <c:order val="2"/>
          <c:tx>
            <c:strRef>
              <c:f>'в разрезе пос.'!$E$27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2"/>
              <c:layout>
                <c:manualLayout>
                  <c:x val="-3.7559055118110238E-2"/>
                  <c:y val="6.6693152240444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49-49B2-9516-D4D363AC5850}"/>
                </c:ext>
              </c:extLst>
            </c:dLbl>
            <c:dLbl>
              <c:idx val="4"/>
              <c:layout>
                <c:manualLayout>
                  <c:x val="-3.2270888013998147E-2"/>
                  <c:y val="-0.1153173994388369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49-49B2-9516-D4D363AC5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пос.'!$E$28:$E$32</c:f>
              <c:numCache>
                <c:formatCode>#\ ##0.0</c:formatCode>
                <c:ptCount val="5"/>
                <c:pt idx="0">
                  <c:v>35.563949416023718</c:v>
                </c:pt>
                <c:pt idx="1">
                  <c:v>49.604213500000007</c:v>
                </c:pt>
                <c:pt idx="2">
                  <c:v>37.825074999999998</c:v>
                </c:pt>
                <c:pt idx="3">
                  <c:v>53.748016000000007</c:v>
                </c:pt>
                <c:pt idx="4">
                  <c:v>-3.7871053571428575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49-49B2-9516-D4D363AC5850}"/>
            </c:ext>
          </c:extLst>
        </c:ser>
        <c:ser>
          <c:idx val="3"/>
          <c:order val="3"/>
          <c:tx>
            <c:strRef>
              <c:f>'в разрезе пос.'!$F$27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1"/>
              <c:layout>
                <c:manualLayout>
                  <c:x val="-4.3895888013998248E-2"/>
                  <c:y val="-1.82967098618156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49-49B2-9516-D4D363AC5850}"/>
                </c:ext>
              </c:extLst>
            </c:dLbl>
            <c:dLbl>
              <c:idx val="2"/>
              <c:layout>
                <c:manualLayout>
                  <c:x val="-3.7559055118110238E-2"/>
                  <c:y val="-7.72221676920105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F49-49B2-9516-D4D363AC58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пос.'!$B$28:$B$32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пос.'!$F$28:$F$32</c:f>
              <c:numCache>
                <c:formatCode>#\ ##0.0</c:formatCode>
                <c:ptCount val="5"/>
                <c:pt idx="0">
                  <c:v>73.382979538783459</c:v>
                </c:pt>
                <c:pt idx="1">
                  <c:v>105.31549342752326</c:v>
                </c:pt>
                <c:pt idx="2">
                  <c:v>38.342029852736083</c:v>
                </c:pt>
                <c:pt idx="3">
                  <c:v>89.242835997276359</c:v>
                </c:pt>
                <c:pt idx="4">
                  <c:v>-70.417867508838356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49-49B2-9516-D4D363AC5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0078208"/>
        <c:axId val="1040078624"/>
      </c:lineChart>
      <c:catAx>
        <c:axId val="104007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40078624"/>
        <c:crosses val="autoZero"/>
        <c:auto val="1"/>
        <c:lblAlgn val="ctr"/>
        <c:lblOffset val="100"/>
        <c:noMultiLvlLbl val="0"/>
      </c:catAx>
      <c:valAx>
        <c:axId val="1040078624"/>
        <c:scaling>
          <c:orientation val="minMax"/>
          <c:max val="110"/>
          <c:min val="-75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104007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55643044619102E-4"/>
          <c:y val="0.89346466800572133"/>
          <c:w val="0.99890288713910758"/>
          <c:h val="9.38369214120032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Дотации</a:t>
            </a:r>
            <a:r>
              <a:rPr lang="ru-RU" baseline="0" dirty="0"/>
              <a:t> из краевого бюджета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4547738693467334E-2"/>
          <c:y val="0.12407143171159417"/>
          <c:w val="0.93090452261306533"/>
          <c:h val="0.7620433685556533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'Дотации и кредиты'!$A$2:$B$2</c:f>
              <c:strCache>
                <c:ptCount val="2"/>
                <c:pt idx="0">
                  <c:v>План на 2023 год</c:v>
                </c:pt>
                <c:pt idx="1">
                  <c:v>Факт за 7 месяцев 2023 года</c:v>
                </c:pt>
              </c:strCache>
            </c:strRef>
          </c:cat>
          <c:val>
            <c:numRef>
              <c:f>'Дотации и кредиты'!$A$3:$B$3</c:f>
              <c:numCache>
                <c:formatCode>0.0</c:formatCode>
                <c:ptCount val="2"/>
                <c:pt idx="0">
                  <c:v>85.082300000000004</c:v>
                </c:pt>
                <c:pt idx="1">
                  <c:v>77.432100000000005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9-4DEB-AAE9-68ACD4EEA76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10667823"/>
        <c:axId val="1510657007"/>
      </c:barChart>
      <c:catAx>
        <c:axId val="1510667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0657007"/>
        <c:crosses val="autoZero"/>
        <c:auto val="1"/>
        <c:lblAlgn val="ctr"/>
        <c:lblOffset val="100"/>
        <c:noMultiLvlLbl val="0"/>
      </c:catAx>
      <c:valAx>
        <c:axId val="1510657007"/>
        <c:scaling>
          <c:orientation val="minMax"/>
          <c:min val="0"/>
        </c:scaling>
        <c:delete val="1"/>
        <c:axPos val="l"/>
        <c:numFmt formatCode="0.0" sourceLinked="1"/>
        <c:majorTickMark val="none"/>
        <c:minorTickMark val="none"/>
        <c:tickLblPos val="nextTo"/>
        <c:crossAx val="1510667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Дотации из районного бюджета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1392694063926939E-2"/>
          <c:y val="0.31541244705299593"/>
          <c:w val="0.93721461187214616"/>
          <c:h val="0.5683265788759069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'Дотации и кредиты'!$A$6:$B$6</c:f>
              <c:strCache>
                <c:ptCount val="2"/>
                <c:pt idx="0">
                  <c:v>План на 2023 год</c:v>
                </c:pt>
                <c:pt idx="1">
                  <c:v>Факт за 7 месяцев 2023 года</c:v>
                </c:pt>
              </c:strCache>
            </c:strRef>
          </c:cat>
          <c:val>
            <c:numRef>
              <c:f>'Дотации и кредиты'!$A$7:$B$7</c:f>
              <c:numCache>
                <c:formatCode>0.0</c:formatCode>
                <c:ptCount val="2"/>
                <c:pt idx="0" formatCode="0">
                  <c:v>7</c:v>
                </c:pt>
                <c:pt idx="1">
                  <c:v>6.6032999999999999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C0-44C4-9541-67F5B6431F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10686959"/>
        <c:axId val="1510704015"/>
      </c:barChart>
      <c:catAx>
        <c:axId val="151068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0704015"/>
        <c:crosses val="autoZero"/>
        <c:auto val="1"/>
        <c:lblAlgn val="ctr"/>
        <c:lblOffset val="100"/>
        <c:noMultiLvlLbl val="0"/>
      </c:catAx>
      <c:valAx>
        <c:axId val="1510704015"/>
        <c:scaling>
          <c:orientation val="minMax"/>
          <c:min val="0"/>
        </c:scaling>
        <c:delete val="1"/>
        <c:axPos val="l"/>
        <c:numFmt formatCode="0" sourceLinked="1"/>
        <c:majorTickMark val="none"/>
        <c:minorTickMark val="none"/>
        <c:tickLblPos val="nextTo"/>
        <c:crossAx val="1510686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7777777777E-2"/>
          <c:y val="2.3036804965000383E-2"/>
          <c:w val="0.96944444444444444"/>
          <c:h val="0.8299501221016621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D7D3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EFD-482B-A38C-01795E1BD6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EFD-482B-A38C-01795E1BD6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'Дотации и кредиты'!$A$12:$C$12</c:f>
              <c:strCache>
                <c:ptCount val="3"/>
                <c:pt idx="0">
                  <c:v>План на 2023 год</c:v>
                </c:pt>
                <c:pt idx="1">
                  <c:v>Выданные кредиты на 1 августа 2023 года</c:v>
                </c:pt>
                <c:pt idx="2">
                  <c:v>На кассовый разрыв</c:v>
                </c:pt>
              </c:strCache>
            </c:strRef>
          </c:cat>
          <c:val>
            <c:numRef>
              <c:f>'Дотации и кредиты'!$A$13:$C$13</c:f>
              <c:numCache>
                <c:formatCode>General</c:formatCode>
                <c:ptCount val="3"/>
                <c:pt idx="0" formatCode="0.0">
                  <c:v>34.549999999999997</c:v>
                </c:pt>
                <c:pt idx="1">
                  <c:v>11.4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FD-482B-A38C-01795E1BD6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10696527"/>
        <c:axId val="1510683215"/>
      </c:barChart>
      <c:catAx>
        <c:axId val="1510696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0683215"/>
        <c:crosses val="autoZero"/>
        <c:auto val="1"/>
        <c:lblAlgn val="ctr"/>
        <c:lblOffset val="100"/>
        <c:noMultiLvlLbl val="0"/>
      </c:catAx>
      <c:valAx>
        <c:axId val="1510683215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510696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конс.краевой!$B$66</c:f>
              <c:strCache>
                <c:ptCount val="1"/>
                <c:pt idx="0">
                  <c:v>7 месяцев 2022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6.566976176354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6B-450C-9D35-12E24D795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конс.краевой!$B$67:$B$71</c:f>
              <c:numCache>
                <c:formatCode>0</c:formatCode>
                <c:ptCount val="5"/>
                <c:pt idx="0">
                  <c:v>217.24108860000001</c:v>
                </c:pt>
                <c:pt idx="1">
                  <c:v>54.914777399999998</c:v>
                </c:pt>
                <c:pt idx="2">
                  <c:v>21.62521293</c:v>
                </c:pt>
                <c:pt idx="3">
                  <c:v>109.16188253999999</c:v>
                </c:pt>
                <c:pt idx="4">
                  <c:v>456.63438593000001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6B-450C-9D35-12E24D79510F}"/>
            </c:ext>
          </c:extLst>
        </c:ser>
        <c:ser>
          <c:idx val="1"/>
          <c:order val="1"/>
          <c:tx>
            <c:strRef>
              <c:f>конс.краевой!$C$66</c:f>
              <c:strCache>
                <c:ptCount val="1"/>
                <c:pt idx="0">
                  <c:v>7 месяцев 2023 года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0185067526415994E-16"/>
                  <c:y val="7.4425729998688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6B-450C-9D35-12E24D795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конс.краевой!$C$67:$C$71</c:f>
              <c:numCache>
                <c:formatCode>0</c:formatCode>
                <c:ptCount val="5"/>
                <c:pt idx="0">
                  <c:v>302.12776432999999</c:v>
                </c:pt>
                <c:pt idx="1">
                  <c:v>65.45844477</c:v>
                </c:pt>
                <c:pt idx="2">
                  <c:v>24.342733090000003</c:v>
                </c:pt>
                <c:pt idx="3">
                  <c:v>116.10400978</c:v>
                </c:pt>
                <c:pt idx="4">
                  <c:v>511.77820302000003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6B-450C-9D35-12E24D7951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30155648"/>
        <c:axId val="1130172288"/>
      </c:barChart>
      <c:lineChart>
        <c:grouping val="standard"/>
        <c:varyColors val="0"/>
        <c:ser>
          <c:idx val="2"/>
          <c:order val="2"/>
          <c:tx>
            <c:strRef>
              <c:f>конс.краевой!$D$66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76B-450C-9D35-12E24D79510F}"/>
                </c:ext>
              </c:extLst>
            </c:dLbl>
            <c:dLbl>
              <c:idx val="2"/>
              <c:layout>
                <c:manualLayout>
                  <c:x val="-4.2458333333333334E-2"/>
                  <c:y val="-4.9224915831531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76B-450C-9D35-12E24D79510F}"/>
                </c:ext>
              </c:extLst>
            </c:dLbl>
            <c:dLbl>
              <c:idx val="3"/>
              <c:layout>
                <c:manualLayout>
                  <c:x val="-4.2458333333333438E-2"/>
                  <c:y val="-8.20597967133059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6B-450C-9D35-12E24D79510F}"/>
                </c:ext>
              </c:extLst>
            </c:dLbl>
            <c:dLbl>
              <c:idx val="4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176B-450C-9D35-12E24D795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конс.краевой!$D$67:$D$71</c:f>
              <c:numCache>
                <c:formatCode>0.0</c:formatCode>
                <c:ptCount val="5"/>
                <c:pt idx="0">
                  <c:v>139.07487127644598</c:v>
                </c:pt>
                <c:pt idx="1">
                  <c:v>119.20005482895756</c:v>
                </c:pt>
                <c:pt idx="2">
                  <c:v>112.56644347871399</c:v>
                </c:pt>
                <c:pt idx="3">
                  <c:v>106.35947922339669</c:v>
                </c:pt>
                <c:pt idx="4">
                  <c:v>112.07614204911263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6B-450C-9D35-12E24D79510F}"/>
            </c:ext>
          </c:extLst>
        </c:ser>
        <c:ser>
          <c:idx val="3"/>
          <c:order val="3"/>
          <c:tx>
            <c:strRef>
              <c:f>конс.краевой!$E$66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76B-450C-9D35-12E24D79510F}"/>
                </c:ext>
              </c:extLst>
            </c:dLbl>
            <c:dLbl>
              <c:idx val="1"/>
              <c:layout>
                <c:manualLayout>
                  <c:x val="-3.8947944006999122E-2"/>
                  <c:y val="6.8980655342855454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76B-450C-9D35-12E24D79510F}"/>
                </c:ext>
              </c:extLst>
            </c:dLbl>
            <c:dLbl>
              <c:idx val="2"/>
              <c:layout>
                <c:manualLayout>
                  <c:x val="-3.8947944006999122E-2"/>
                  <c:y val="-7.7681812595736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6B-450C-9D35-12E24D79510F}"/>
                </c:ext>
              </c:extLst>
            </c:dLbl>
            <c:dLbl>
              <c:idx val="3"/>
              <c:layout>
                <c:manualLayout>
                  <c:x val="-3.8947944006999122E-2"/>
                  <c:y val="4.4901742696220999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6B-450C-9D35-12E24D79510F}"/>
                </c:ext>
              </c:extLst>
            </c:dLbl>
            <c:dLbl>
              <c:idx val="4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176B-450C-9D35-12E24D7951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конс.краевой!$A$67:$A$71</c:f>
              <c:strCache>
                <c:ptCount val="5"/>
                <c:pt idx="0">
                  <c:v>Налог на прибыль</c:v>
                </c:pt>
                <c:pt idx="1">
                  <c:v>Налог на имущество организаций</c:v>
                </c:pt>
                <c:pt idx="2">
                  <c:v>Транспортный налог</c:v>
                </c:pt>
                <c:pt idx="3">
                  <c:v>УСН</c:v>
                </c:pt>
                <c:pt idx="4">
                  <c:v>НДФЛ</c:v>
                </c:pt>
              </c:strCache>
            </c:strRef>
          </c:cat>
          <c:val>
            <c:numRef>
              <c:f>конс.краевой!$E$67:$E$71</c:f>
              <c:numCache>
                <c:formatCode>#\ ##0.0</c:formatCode>
                <c:ptCount val="5"/>
                <c:pt idx="0">
                  <c:v>73.246166282852585</c:v>
                </c:pt>
                <c:pt idx="1">
                  <c:v>81.545800241678293</c:v>
                </c:pt>
                <c:pt idx="2">
                  <c:v>24.88065280361414</c:v>
                </c:pt>
                <c:pt idx="3">
                  <c:v>61.189141584464714</c:v>
                </c:pt>
                <c:pt idx="4">
                  <c:v>51.279594914025864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76B-450C-9D35-12E24D7951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30155648"/>
        <c:axId val="1130172288"/>
      </c:lineChart>
      <c:catAx>
        <c:axId val="11301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0172288"/>
        <c:crosses val="autoZero"/>
        <c:auto val="1"/>
        <c:lblAlgn val="ctr"/>
        <c:lblOffset val="100"/>
        <c:noMultiLvlLbl val="0"/>
      </c:catAx>
      <c:valAx>
        <c:axId val="1130172288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13015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07248038276954"/>
          <c:y val="6.4753723488176748E-2"/>
          <c:w val="0.39683835927718419"/>
          <c:h val="0.82541475566680267"/>
        </c:manualLayout>
      </c:layout>
      <c:pieChart>
        <c:varyColors val="1"/>
        <c:ser>
          <c:idx val="0"/>
          <c:order val="0"/>
          <c:spPr>
            <a:ln w="31750">
              <a:solidFill>
                <a:schemeClr val="bg1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317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62-4238-8386-8073E369390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317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62-4238-8386-8073E369390D}"/>
              </c:ext>
            </c:extLst>
          </c:dPt>
          <c:dLbls>
            <c:dLbl>
              <c:idx val="0"/>
              <c:layout>
                <c:manualLayout>
                  <c:x val="-0.22151339917034513"/>
                  <c:y val="-0.12198211689240764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Районный бюджет</a:t>
                    </a:r>
                    <a:endParaRPr lang="ru-RU" baseline="0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377</a:t>
                    </a:r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aseline="0" dirty="0" err="1">
                        <a:solidFill>
                          <a:schemeClr val="bg1"/>
                        </a:solidFill>
                      </a:rPr>
                      <a:t>млн.руб</a:t>
                    </a:r>
                    <a:endParaRPr lang="ru-RU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C62-4238-8386-8073E369390D}"/>
                </c:ext>
              </c:extLst>
            </c:dLbl>
            <c:dLbl>
              <c:idx val="1"/>
              <c:layout>
                <c:manualLayout>
                  <c:x val="0.17011988664790595"/>
                  <c:y val="0.12189386777284304"/>
                </c:manualLayout>
              </c:layout>
              <c:tx>
                <c:rich>
                  <a:bodyPr/>
                  <a:lstStyle/>
                  <a:p>
                    <a:fld id="{37C00559-54B2-454B-B0A4-F8CE2D5D0A38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</a:p>
                  <a:p>
                    <a:r>
                      <a:rPr lang="ru-RU" dirty="0"/>
                      <a:t>181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млн.руб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62-4238-8386-8073E3693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АНАЛИЗ!$V$6:$V$7</c:f>
              <c:strCache>
                <c:ptCount val="2"/>
                <c:pt idx="0">
                  <c:v>Бюджет муниципального района</c:v>
                </c:pt>
                <c:pt idx="1">
                  <c:v>Бюджет поселений</c:v>
                </c:pt>
              </c:strCache>
            </c:strRef>
          </c:cat>
          <c:val>
            <c:numRef>
              <c:f>АНАЛИЗ!$W$6:$W$7</c:f>
              <c:numCache>
                <c:formatCode>#\ ##0.0</c:formatCode>
                <c:ptCount val="2"/>
                <c:pt idx="0">
                  <c:v>189.98164699999998</c:v>
                </c:pt>
                <c:pt idx="1">
                  <c:v>98.074519030000019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62-4238-8386-8073E369390D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2.6029153024030478E-2"/>
          <c:w val="0.93888888888888888"/>
          <c:h val="0.805846367628900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'Конс район ПЛАН'!$A$3:$A$4</c:f>
              <c:strCache>
                <c:ptCount val="2"/>
                <c:pt idx="0">
                  <c:v>Районный бюджет</c:v>
                </c:pt>
                <c:pt idx="1">
                  <c:v>Бюджет поселений</c:v>
                </c:pt>
              </c:strCache>
            </c:strRef>
          </c:cat>
          <c:val>
            <c:numRef>
              <c:f>'Конс район ПЛАН'!$D$3:$D$4</c:f>
              <c:numCache>
                <c:formatCode>0</c:formatCode>
                <c:ptCount val="2"/>
                <c:pt idx="0">
                  <c:v>58.24579478842189</c:v>
                </c:pt>
                <c:pt idx="1">
                  <c:v>49.66415363186335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18-40C1-BEDF-CFA22F2BC3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99440591"/>
        <c:axId val="1499456815"/>
      </c:barChart>
      <c:catAx>
        <c:axId val="149944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499456815"/>
        <c:crosses val="autoZero"/>
        <c:auto val="1"/>
        <c:lblAlgn val="ctr"/>
        <c:lblOffset val="100"/>
        <c:noMultiLvlLbl val="0"/>
      </c:catAx>
      <c:valAx>
        <c:axId val="1499456815"/>
        <c:scaling>
          <c:orientation val="minMax"/>
          <c:min val="0"/>
        </c:scaling>
        <c:delete val="1"/>
        <c:axPos val="l"/>
        <c:numFmt formatCode="0" sourceLinked="1"/>
        <c:majorTickMark val="none"/>
        <c:minorTickMark val="none"/>
        <c:tickLblPos val="nextTo"/>
        <c:crossAx val="1499440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Исполнение годового плана, %</a:t>
            </a:r>
            <a:endParaRPr lang="ru-RU" dirty="0">
              <a:effectLst/>
            </a:endParaRPr>
          </a:p>
          <a:p>
            <a:pPr>
              <a:defRPr/>
            </a:pPr>
            <a:r>
              <a:rPr lang="ru-RU" sz="1600" b="1" i="0" baseline="0" dirty="0">
                <a:solidFill>
                  <a:srgbClr val="00B0F0"/>
                </a:solidFill>
                <a:effectLst/>
              </a:rPr>
              <a:t>исполнение по поселениям – 50%</a:t>
            </a:r>
            <a:endParaRPr lang="ru-RU" sz="1600" dirty="0">
              <a:solidFill>
                <a:srgbClr val="00B0F0"/>
              </a:solidFill>
            </a:endParaRPr>
          </a:p>
        </c:rich>
      </c:tx>
      <c:layout>
        <c:manualLayout>
          <c:xMode val="edge"/>
          <c:yMode val="edge"/>
          <c:x val="0.17573490813648293"/>
          <c:y val="3.25630282624863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848918682618498"/>
          <c:y val="0.12164470471316075"/>
          <c:w val="0.6035416525269246"/>
          <c:h val="0.854475741227682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'общий объем по пос'!$C$3</c:f>
              <c:strCache>
                <c:ptCount val="1"/>
                <c:pt idx="0">
                  <c:v>Исполнение годового плана,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57D-4E73-B493-0BE4A2513FD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57D-4E73-B493-0BE4A2513FD9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B90-4B81-8C90-13FA532002BC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90-4B81-8C90-13FA532002BC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B90-4B81-8C90-13FA532002BC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90-4B81-8C90-13FA532002BC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B90-4B81-8C90-13FA532002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'общий объем по пос'!$B$4:$B$12</c:f>
              <c:strCache>
                <c:ptCount val="9"/>
                <c:pt idx="0">
                  <c:v>Ковалевское СП</c:v>
                </c:pt>
                <c:pt idx="1">
                  <c:v>Советское СП</c:v>
                </c:pt>
                <c:pt idx="2">
                  <c:v>Новокубанское ГП</c:v>
                </c:pt>
                <c:pt idx="3">
                  <c:v>Прикубанское СП</c:v>
                </c:pt>
                <c:pt idx="4">
                  <c:v>Новосельское СП</c:v>
                </c:pt>
                <c:pt idx="5">
                  <c:v>Верхнекубанское СП</c:v>
                </c:pt>
                <c:pt idx="6">
                  <c:v>Прочноокопское СП</c:v>
                </c:pt>
                <c:pt idx="7">
                  <c:v>Бесскорбненское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'общий объем по пос'!$C$4:$C$12</c:f>
              <c:numCache>
                <c:formatCode>#\ ##0.0</c:formatCode>
                <c:ptCount val="9"/>
                <c:pt idx="0">
                  <c:v>58.133975126706908</c:v>
                </c:pt>
                <c:pt idx="1">
                  <c:v>52.844872246736259</c:v>
                </c:pt>
                <c:pt idx="2">
                  <c:v>49.70023227679809</c:v>
                </c:pt>
                <c:pt idx="3">
                  <c:v>48.680459758269059</c:v>
                </c:pt>
                <c:pt idx="4">
                  <c:v>47.897692937572643</c:v>
                </c:pt>
                <c:pt idx="5">
                  <c:v>47.661992401534675</c:v>
                </c:pt>
                <c:pt idx="6">
                  <c:v>46.926141449924209</c:v>
                </c:pt>
                <c:pt idx="7">
                  <c:v>45.427096202838079</c:v>
                </c:pt>
                <c:pt idx="8">
                  <c:v>35.563949416023718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90-4B81-8C90-13FA532002B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425983360"/>
        <c:axId val="-1425989888"/>
      </c:barChart>
      <c:catAx>
        <c:axId val="-1425983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25989888"/>
        <c:crosses val="autoZero"/>
        <c:auto val="1"/>
        <c:lblAlgn val="ctr"/>
        <c:lblOffset val="100"/>
        <c:noMultiLvlLbl val="0"/>
      </c:catAx>
      <c:valAx>
        <c:axId val="-142598988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425983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'Тр по пос'!$B$1</c:f>
              <c:strCache>
                <c:ptCount val="1"/>
                <c:pt idx="0">
                  <c:v>Темп роста на отчетную дату,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B42-4178-B819-08770744CD9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42-4178-B819-08770744CD9C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B42-4178-B819-08770744CD9C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42-4178-B819-08770744CD9C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B42-4178-B819-08770744CD9C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B42-4178-B819-08770744CD9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'Тр по пос'!$A$2:$A$10</c:f>
              <c:strCache>
                <c:ptCount val="9"/>
                <c:pt idx="0">
                  <c:v>Новокубанское ГП</c:v>
                </c:pt>
                <c:pt idx="1">
                  <c:v>Советское СП</c:v>
                </c:pt>
                <c:pt idx="2">
                  <c:v>Прикубанское СП</c:v>
                </c:pt>
                <c:pt idx="3">
                  <c:v>Прочноокопское СП</c:v>
                </c:pt>
                <c:pt idx="4">
                  <c:v>Верхнекубанское СП</c:v>
                </c:pt>
                <c:pt idx="5">
                  <c:v>Новосельское СП</c:v>
                </c:pt>
                <c:pt idx="6">
                  <c:v>Бесскорбненское СП</c:v>
                </c:pt>
                <c:pt idx="7">
                  <c:v>Ковалевское СП</c:v>
                </c:pt>
                <c:pt idx="8">
                  <c:v>Ляпинское СП</c:v>
                </c:pt>
              </c:strCache>
            </c:strRef>
          </c:cat>
          <c:val>
            <c:numRef>
              <c:f>'Тр по пос'!$B$2:$B$10</c:f>
              <c:numCache>
                <c:formatCode>0.0</c:formatCode>
                <c:ptCount val="9"/>
                <c:pt idx="0">
                  <c:v>109.21682210112616</c:v>
                </c:pt>
                <c:pt idx="1">
                  <c:v>106.56557431555689</c:v>
                </c:pt>
                <c:pt idx="2">
                  <c:v>104.39968306754935</c:v>
                </c:pt>
                <c:pt idx="3">
                  <c:v>98.783419083552843</c:v>
                </c:pt>
                <c:pt idx="4">
                  <c:v>98.522637336802077</c:v>
                </c:pt>
                <c:pt idx="5">
                  <c:v>96.586661582905279</c:v>
                </c:pt>
                <c:pt idx="6">
                  <c:v>93.257977553130956</c:v>
                </c:pt>
                <c:pt idx="7">
                  <c:v>90.163050137833395</c:v>
                </c:pt>
                <c:pt idx="8">
                  <c:v>73.382979538783459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42-4178-B819-08770744CD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425985536"/>
        <c:axId val="-1425988800"/>
      </c:barChart>
      <c:catAx>
        <c:axId val="-1425985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25988800"/>
        <c:crosses val="autoZero"/>
        <c:auto val="1"/>
        <c:lblAlgn val="ctr"/>
        <c:lblOffset val="100"/>
        <c:noMultiLvlLbl val="0"/>
      </c:catAx>
      <c:valAx>
        <c:axId val="-1425988800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-142598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89588801399828E-2"/>
          <c:y val="5.1852223964559886E-2"/>
          <c:w val="0.96593263342082236"/>
          <c:h val="0.700992012434380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пос.'!$C$4:$C$9</c:f>
              <c:numCache>
                <c:formatCode>#\ ##0.0</c:formatCode>
                <c:ptCount val="6"/>
                <c:pt idx="0">
                  <c:v>69.927194419999992</c:v>
                </c:pt>
                <c:pt idx="1">
                  <c:v>34.143734619999996</c:v>
                </c:pt>
                <c:pt idx="2">
                  <c:v>7.2</c:v>
                </c:pt>
                <c:pt idx="3">
                  <c:v>7.3</c:v>
                </c:pt>
                <c:pt idx="4">
                  <c:v>1.6</c:v>
                </c:pt>
                <c:pt idx="5">
                  <c:v>6.8788703599999996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0D-481B-9BF0-83729C6ED426}"/>
            </c:ext>
          </c:extLst>
        </c:ser>
        <c:ser>
          <c:idx val="1"/>
          <c:order val="1"/>
          <c:tx>
            <c:strRef>
              <c:f>'в разрезе пос.'!$D$3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пос.'!$D$4:$D$9</c:f>
              <c:numCache>
                <c:formatCode>#\ ##0.0</c:formatCode>
                <c:ptCount val="6"/>
                <c:pt idx="0">
                  <c:v>76.372259530000008</c:v>
                </c:pt>
                <c:pt idx="1">
                  <c:v>39.030772900000002</c:v>
                </c:pt>
                <c:pt idx="2">
                  <c:v>8.6</c:v>
                </c:pt>
                <c:pt idx="3">
                  <c:v>7.5</c:v>
                </c:pt>
                <c:pt idx="4">
                  <c:v>0.9</c:v>
                </c:pt>
                <c:pt idx="5">
                  <c:v>7.5272946199999993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0D-481B-9BF0-83729C6ED42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427026560"/>
        <c:axId val="-1427021120"/>
      </c:barChart>
      <c:lineChart>
        <c:grouping val="standard"/>
        <c:varyColors val="0"/>
        <c:ser>
          <c:idx val="2"/>
          <c:order val="2"/>
          <c:tx>
            <c:strRef>
              <c:f>'в разрезе пос.'!$E$3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>
                    <a:alpha val="96000"/>
                  </a:srgbClr>
                </a:solidFill>
                <a:round/>
              </a:ln>
              <a:effectLst/>
            </c:spPr>
          </c:marker>
          <c:dLbls>
            <c:dLbl>
              <c:idx val="0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50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40D-481B-9BF0-83729C6ED426}"/>
                </c:ext>
              </c:extLst>
            </c:dLbl>
            <c:dLbl>
              <c:idx val="2"/>
              <c:layout>
                <c:manualLayout>
                  <c:x val="-3.4173665791776026E-2"/>
                  <c:y val="0.1125767854419010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0D-481B-9BF0-83729C6ED426}"/>
                </c:ext>
              </c:extLst>
            </c:dLbl>
            <c:dLbl>
              <c:idx val="4"/>
              <c:layout>
                <c:manualLayout>
                  <c:x val="-3.1222222222222325E-2"/>
                  <c:y val="-0.106656848066251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0D-481B-9BF0-83729C6ED4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пос.'!$E$4:$E$9</c:f>
              <c:numCache>
                <c:formatCode>#\ ##0.0</c:formatCode>
                <c:ptCount val="6"/>
                <c:pt idx="0">
                  <c:v>49.70023227679809</c:v>
                </c:pt>
                <c:pt idx="1">
                  <c:v>53.5401548696845</c:v>
                </c:pt>
                <c:pt idx="2">
                  <c:v>117.8082191780822</c:v>
                </c:pt>
                <c:pt idx="3">
                  <c:v>78.94736842105263</c:v>
                </c:pt>
                <c:pt idx="4">
                  <c:v>7.6271186440677958</c:v>
                </c:pt>
                <c:pt idx="5">
                  <c:v>73.040818778140036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0D-481B-9BF0-83729C6ED426}"/>
            </c:ext>
          </c:extLst>
        </c:ser>
        <c:ser>
          <c:idx val="3"/>
          <c:order val="3"/>
          <c:tx>
            <c:strRef>
              <c:f>'в разрезе пос.'!$F$3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5"/>
              <c:layout>
                <c:manualLayout>
                  <c:x val="-4.1118110236220369E-2"/>
                  <c:y val="-3.2717929763516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0D-481B-9BF0-83729C6ED4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пос.'!$B$4:$B$9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'в разрезе пос.'!$F$4:$F$9</c:f>
              <c:numCache>
                <c:formatCode>#\ ##0.0</c:formatCode>
                <c:ptCount val="6"/>
                <c:pt idx="0">
                  <c:v>109.21682210112616</c:v>
                </c:pt>
                <c:pt idx="1">
                  <c:v>114.31313338857014</c:v>
                </c:pt>
                <c:pt idx="2">
                  <c:v>119.44444444444444</c:v>
                </c:pt>
                <c:pt idx="3">
                  <c:v>102.73972602739727</c:v>
                </c:pt>
                <c:pt idx="4">
                  <c:v>56.25</c:v>
                </c:pt>
                <c:pt idx="5">
                  <c:v>109.42631894577528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0D-481B-9BF0-83729C6ED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427026560"/>
        <c:axId val="-1427021120"/>
      </c:lineChart>
      <c:catAx>
        <c:axId val="-142702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27021120"/>
        <c:crosses val="autoZero"/>
        <c:auto val="1"/>
        <c:lblAlgn val="ctr"/>
        <c:lblOffset val="100"/>
        <c:noMultiLvlLbl val="0"/>
      </c:catAx>
      <c:valAx>
        <c:axId val="-1427021120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-142702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930008748906353E-3"/>
          <c:y val="0.89365903496154764"/>
          <c:w val="0.99195844269466316"/>
          <c:h val="9.3665721900840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402240480241197E-2"/>
          <c:y val="2.3045188199345992E-2"/>
          <c:w val="0.96919551903951762"/>
          <c:h val="0.67947376469460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пос.'!$C$51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пос.'!$C$52:$C$57</c:f>
              <c:numCache>
                <c:formatCode>#\ ##0.0</c:formatCode>
                <c:ptCount val="6"/>
                <c:pt idx="0">
                  <c:v>21.723531429999994</c:v>
                </c:pt>
                <c:pt idx="1">
                  <c:v>6.5846905399999995</c:v>
                </c:pt>
                <c:pt idx="2">
                  <c:v>2.3630576400000001</c:v>
                </c:pt>
                <c:pt idx="3">
                  <c:v>0.48407360999999999</c:v>
                </c:pt>
                <c:pt idx="4">
                  <c:v>3.9562378699999998</c:v>
                </c:pt>
                <c:pt idx="5">
                  <c:v>0.22931656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A0-43DC-9700-CAE0DDA5E6A5}"/>
            </c:ext>
          </c:extLst>
        </c:ser>
        <c:ser>
          <c:idx val="1"/>
          <c:order val="1"/>
          <c:tx>
            <c:strRef>
              <c:f>'в разрезе пос.'!$D$51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пос.'!$D$52:$D$57</c:f>
              <c:numCache>
                <c:formatCode>#\ ##0.0</c:formatCode>
                <c:ptCount val="6"/>
                <c:pt idx="0">
                  <c:v>23.149806030000001</c:v>
                </c:pt>
                <c:pt idx="1">
                  <c:v>7.2068032699999991</c:v>
                </c:pt>
                <c:pt idx="2">
                  <c:v>1.17360741</c:v>
                </c:pt>
                <c:pt idx="3">
                  <c:v>0.41334120000000008</c:v>
                </c:pt>
                <c:pt idx="4">
                  <c:v>5.5088942000000003</c:v>
                </c:pt>
                <c:pt idx="5">
                  <c:v>0.23937522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0-43DC-9700-CAE0DDA5E6A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27416800"/>
        <c:axId val="1027425120"/>
      </c:barChart>
      <c:lineChart>
        <c:grouping val="standard"/>
        <c:varyColors val="0"/>
        <c:ser>
          <c:idx val="2"/>
          <c:order val="2"/>
          <c:tx>
            <c:strRef>
              <c:f>'в разрезе пос.'!$E$51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3"/>
              <c:layout>
                <c:manualLayout>
                  <c:x val="-3.9265239260079556E-2"/>
                  <c:y val="-7.64418955252909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A0-43DC-9700-CAE0DDA5E6A5}"/>
                </c:ext>
              </c:extLst>
            </c:dLbl>
            <c:dLbl>
              <c:idx val="5"/>
              <c:layout>
                <c:manualLayout>
                  <c:x val="-3.4276986086936773E-2"/>
                  <c:y val="-7.22518613072280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A0-43DC-9700-CAE0DDA5E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пос.'!$E$52:$E$57</c:f>
              <c:numCache>
                <c:formatCode>#\ ##0.0</c:formatCode>
                <c:ptCount val="6"/>
                <c:pt idx="0">
                  <c:v>52.844872246736259</c:v>
                </c:pt>
                <c:pt idx="1">
                  <c:v>51.847505539568338</c:v>
                </c:pt>
                <c:pt idx="2">
                  <c:v>68.632012280701758</c:v>
                </c:pt>
                <c:pt idx="3">
                  <c:v>9.9600289156626509</c:v>
                </c:pt>
                <c:pt idx="4">
                  <c:v>74.747546811397555</c:v>
                </c:pt>
                <c:pt idx="5">
                  <c:v>7.145528955223881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A0-43DC-9700-CAE0DDA5E6A5}"/>
            </c:ext>
          </c:extLst>
        </c:ser>
        <c:ser>
          <c:idx val="3"/>
          <c:order val="3"/>
          <c:tx>
            <c:strRef>
              <c:f>'в разрезе пос.'!$F$51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2"/>
              <c:layout>
                <c:manualLayout>
                  <c:x val="-4.3465850300145235E-2"/>
                  <c:y val="3.4594011253376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A0-43DC-9700-CAE0DDA5E6A5}"/>
                </c:ext>
              </c:extLst>
            </c:dLbl>
            <c:dLbl>
              <c:idx val="3"/>
              <c:layout>
                <c:manualLayout>
                  <c:x val="-6.1668498140430392E-2"/>
                  <c:y val="-4.9206673107882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A0-43DC-9700-CAE0DDA5E6A5}"/>
                </c:ext>
              </c:extLst>
            </c:dLbl>
            <c:dLbl>
              <c:idx val="4"/>
              <c:layout>
                <c:manualLayout>
                  <c:x val="-4.2853288753200207E-2"/>
                  <c:y val="7.04042871638301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A0-43DC-9700-CAE0DDA5E6A5}"/>
                </c:ext>
              </c:extLst>
            </c:dLbl>
            <c:dLbl>
              <c:idx val="5"/>
              <c:layout>
                <c:manualLayout>
                  <c:x val="-2.0450029872849378E-2"/>
                  <c:y val="-4.2921621780787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A0-43DC-9700-CAE0DDA5E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пос.'!$B$52:$B$57</c:f>
              <c:strCache>
                <c:ptCount val="6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Налог на имущество физ.лиц</c:v>
                </c:pt>
                <c:pt idx="4">
                  <c:v>Земельный налог с организаций</c:v>
                </c:pt>
                <c:pt idx="5">
                  <c:v>Земельный налог с физ.лиц</c:v>
                </c:pt>
              </c:strCache>
            </c:strRef>
          </c:cat>
          <c:val>
            <c:numRef>
              <c:f>'в разрезе пос.'!$F$52:$F$57</c:f>
              <c:numCache>
                <c:formatCode>#\ ##0.0</c:formatCode>
                <c:ptCount val="6"/>
                <c:pt idx="0">
                  <c:v>106.56557431555689</c:v>
                </c:pt>
                <c:pt idx="1">
                  <c:v>109.44786586736086</c:v>
                </c:pt>
                <c:pt idx="2">
                  <c:v>49.664781346594658</c:v>
                </c:pt>
                <c:pt idx="3">
                  <c:v>85.388087981082066</c:v>
                </c:pt>
                <c:pt idx="4">
                  <c:v>139.245777959251</c:v>
                </c:pt>
                <c:pt idx="5">
                  <c:v>104.38636442130476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A0-43DC-9700-CAE0DDA5E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416800"/>
        <c:axId val="1027425120"/>
      </c:lineChart>
      <c:catAx>
        <c:axId val="102741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425120"/>
        <c:crosses val="autoZero"/>
        <c:auto val="1"/>
        <c:lblAlgn val="ctr"/>
        <c:lblOffset val="100"/>
        <c:noMultiLvlLbl val="0"/>
      </c:catAx>
      <c:valAx>
        <c:axId val="1027425120"/>
        <c:scaling>
          <c:orientation val="minMax"/>
          <c:max val="14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102741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814785136540139E-3"/>
          <c:y val="0.89454112774276096"/>
          <c:w val="0.99023815480056498"/>
          <c:h val="9.28887696030503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 разрезе пос.'!$C$39</c:f>
              <c:strCache>
                <c:ptCount val="1"/>
                <c:pt idx="0">
                  <c:v>факт за 7 месяцев 2022 года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пос.'!$C$40:$C$44</c:f>
              <c:numCache>
                <c:formatCode>#\ ##0.0</c:formatCode>
                <c:ptCount val="5"/>
                <c:pt idx="0">
                  <c:v>8.1440698000000005</c:v>
                </c:pt>
                <c:pt idx="1">
                  <c:v>1.3133078</c:v>
                </c:pt>
                <c:pt idx="2">
                  <c:v>2.2266392599999998</c:v>
                </c:pt>
                <c:pt idx="3">
                  <c:v>1.91985549</c:v>
                </c:pt>
                <c:pt idx="4">
                  <c:v>0.12426595999999999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2B-4C56-93AA-8D517739CB2A}"/>
            </c:ext>
          </c:extLst>
        </c:ser>
        <c:ser>
          <c:idx val="1"/>
          <c:order val="1"/>
          <c:tx>
            <c:strRef>
              <c:f>'в разрезе пос.'!$D$39</c:f>
              <c:strCache>
                <c:ptCount val="1"/>
                <c:pt idx="0">
                  <c:v>факт за 7 месяцев 2023 года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185067526415994E-16"/>
                  <c:y val="5.95458900970712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B-4C56-93AA-8D517739CB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пос.'!$D$40:$D$44</c:f>
              <c:numCache>
                <c:formatCode>#\ ##0.0</c:formatCode>
                <c:ptCount val="5"/>
                <c:pt idx="0">
                  <c:v>8.5023830599999997</c:v>
                </c:pt>
                <c:pt idx="1">
                  <c:v>1.1934238899999998</c:v>
                </c:pt>
                <c:pt idx="2">
                  <c:v>2.4614729200000003</c:v>
                </c:pt>
                <c:pt idx="3">
                  <c:v>2.09930555</c:v>
                </c:pt>
                <c:pt idx="4">
                  <c:v>-6.0887029999999953E-2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2B-4C56-93AA-8D517739CB2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027422208"/>
        <c:axId val="1027415968"/>
      </c:barChart>
      <c:lineChart>
        <c:grouping val="standard"/>
        <c:varyColors val="0"/>
        <c:ser>
          <c:idx val="2"/>
          <c:order val="2"/>
          <c:tx>
            <c:strRef>
              <c:f>'в разрезе пос.'!$E$39</c:f>
              <c:strCache>
                <c:ptCount val="1"/>
                <c:pt idx="0">
                  <c:v>Исполнение плана, %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12700">
                <a:solidFill>
                  <a:srgbClr val="FF0000"/>
                </a:solidFill>
                <a:round/>
              </a:ln>
              <a:effectLst/>
            </c:spPr>
          </c:marker>
          <c:dLbls>
            <c:dLbl>
              <c:idx val="1"/>
              <c:layout>
                <c:manualLayout>
                  <c:x val="-5.4225721784776956E-2"/>
                  <c:y val="-4.1243344581927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2B-4C56-93AA-8D517739CB2A}"/>
                </c:ext>
              </c:extLst>
            </c:dLbl>
            <c:dLbl>
              <c:idx val="3"/>
              <c:layout>
                <c:manualLayout>
                  <c:x val="-7.0892388451443564E-2"/>
                  <c:y val="3.2830729492146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B-4C56-93AA-8D517739CB2A}"/>
                </c:ext>
              </c:extLst>
            </c:dLbl>
            <c:dLbl>
              <c:idx val="4"/>
              <c:layout>
                <c:manualLayout>
                  <c:x val="-3.6437554680664917E-2"/>
                  <c:y val="-0.10261900595758856"/>
                </c:manualLayout>
              </c:layout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2B-4C56-93AA-8D517739CB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rgbClr val="FF0000"/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пос.'!$E$40:$E$44</c:f>
              <c:numCache>
                <c:formatCode>#\ ##0.0</c:formatCode>
                <c:ptCount val="5"/>
                <c:pt idx="0">
                  <c:v>48.680459758269059</c:v>
                </c:pt>
                <c:pt idx="1">
                  <c:v>41.87452245614034</c:v>
                </c:pt>
                <c:pt idx="2">
                  <c:v>127.53745699481867</c:v>
                </c:pt>
                <c:pt idx="3">
                  <c:v>72.389846551724133</c:v>
                </c:pt>
                <c:pt idx="4">
                  <c:v>-1.7151276056338016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2B-4C56-93AA-8D517739CB2A}"/>
            </c:ext>
          </c:extLst>
        </c:ser>
        <c:ser>
          <c:idx val="3"/>
          <c:order val="3"/>
          <c:tx>
            <c:strRef>
              <c:f>'в разрезе пос.'!$F$39</c:f>
              <c:strCache>
                <c:ptCount val="1"/>
                <c:pt idx="0">
                  <c:v>Динамика, %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2700">
                <a:solidFill>
                  <a:schemeClr val="lt2"/>
                </a:solidFill>
                <a:round/>
              </a:ln>
              <a:effectLst/>
            </c:spPr>
          </c:marker>
          <c:dLbls>
            <c:dLbl>
              <c:idx val="2"/>
              <c:layout>
                <c:manualLayout>
                  <c:x val="-4.3895888013998248E-2"/>
                  <c:y val="3.917993584135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2B-4C56-93AA-8D517739CB2A}"/>
                </c:ext>
              </c:extLst>
            </c:dLbl>
            <c:dLbl>
              <c:idx val="4"/>
              <c:layout>
                <c:manualLayout>
                  <c:x val="-5.2743875765529306E-3"/>
                  <c:y val="-3.9126942465525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2B-4C56-93AA-8D517739CB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 разрезе пос.'!$B$40:$B$44</c:f>
              <c:strCache>
                <c:ptCount val="5"/>
                <c:pt idx="0">
                  <c:v>Налоговые и неналоговые доходы</c:v>
                </c:pt>
                <c:pt idx="1">
                  <c:v>НДФЛ</c:v>
                </c:pt>
                <c:pt idx="2">
                  <c:v>ЕСХН</c:v>
                </c:pt>
                <c:pt idx="3">
                  <c:v>Земельный налог с организаций</c:v>
                </c:pt>
                <c:pt idx="4">
                  <c:v>Земельный налог с физ.лиц</c:v>
                </c:pt>
              </c:strCache>
            </c:strRef>
          </c:cat>
          <c:val>
            <c:numRef>
              <c:f>'в разрезе пос.'!$F$40:$F$44</c:f>
              <c:numCache>
                <c:formatCode>#\ ##0.0</c:formatCode>
                <c:ptCount val="5"/>
                <c:pt idx="0">
                  <c:v>104.39968306754935</c:v>
                </c:pt>
                <c:pt idx="1">
                  <c:v>90.87160603173146</c:v>
                </c:pt>
                <c:pt idx="2">
                  <c:v>110.54655166728715</c:v>
                </c:pt>
                <c:pt idx="3">
                  <c:v>109.34706080404</c:v>
                </c:pt>
                <c:pt idx="4">
                  <c:v>-48.997352130865082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2B-4C56-93AA-8D517739C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422208"/>
        <c:axId val="1027415968"/>
      </c:lineChart>
      <c:catAx>
        <c:axId val="10274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415968"/>
        <c:crosses val="autoZero"/>
        <c:auto val="1"/>
        <c:lblAlgn val="ctr"/>
        <c:lblOffset val="100"/>
        <c:noMultiLvlLbl val="0"/>
      </c:catAx>
      <c:valAx>
        <c:axId val="1027415968"/>
        <c:scaling>
          <c:orientation val="minMax"/>
          <c:max val="130"/>
          <c:min val="-50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crossAx val="102742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855643044619102E-4"/>
          <c:y val="0.8934646502520518"/>
          <c:w val="0.99945144356955384"/>
          <c:h val="9.38369370495354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18T12:17:12.785" idx="3">
    <p:pos x="7680" y="409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60941-6818-4E70-9FF8-20D939A339A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44703-6787-4333-BE6E-866281AB3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9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44703-6787-4333-BE6E-866281AB37C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8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D44703-6787-4333-BE6E-866281AB37C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57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31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7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8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00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55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9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4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6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2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2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4872-259C-4E31-B68F-8384525B3618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62DA4-3D66-4D1D-BA78-5B6DC7960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FE56F4-4B77-47DA-B969-9C921665084F}"/>
              </a:ext>
            </a:extLst>
          </p:cNvPr>
          <p:cNvSpPr/>
          <p:nvPr/>
        </p:nvSpPr>
        <p:spPr>
          <a:xfrm>
            <a:off x="-1" y="0"/>
            <a:ext cx="9144000" cy="6858000"/>
          </a:xfrm>
          <a:prstGeom prst="rect">
            <a:avLst/>
          </a:prstGeom>
          <a:solidFill>
            <a:srgbClr val="0070C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E37F4-A04B-4213-97E1-32E056672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519" y="2967122"/>
            <a:ext cx="8272963" cy="17907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доходной части бюджета </a:t>
            </a:r>
            <a:b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7 месяцев 2023 года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9828CD-C275-49E8-9685-9D93E43AC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19" y="372114"/>
            <a:ext cx="861898" cy="1084803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7C9E247-BB20-49EE-ADE0-C5013EA61046}"/>
              </a:ext>
            </a:extLst>
          </p:cNvPr>
          <p:cNvSpPr txBox="1">
            <a:spLocks/>
          </p:cNvSpPr>
          <p:nvPr/>
        </p:nvSpPr>
        <p:spPr>
          <a:xfrm>
            <a:off x="866468" y="200830"/>
            <a:ext cx="8272963" cy="10848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НОВОКУБАНСКИЙ РАЙОН</a:t>
            </a:r>
          </a:p>
        </p:txBody>
      </p:sp>
    </p:spTree>
    <p:extLst>
      <p:ext uri="{BB962C8B-B14F-4D97-AF65-F5344CB8AC3E}">
        <p14:creationId xmlns:p14="http://schemas.microsoft.com/office/powerpoint/2010/main" val="73021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9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Верхнекубанское сельское поселение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63EB70-6DBE-439F-BE80-3C954D42210A}"/>
              </a:ext>
            </a:extLst>
          </p:cNvPr>
          <p:cNvSpPr txBox="1"/>
          <p:nvPr/>
        </p:nvSpPr>
        <p:spPr>
          <a:xfrm>
            <a:off x="7985499" y="857250"/>
            <a:ext cx="11585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9E24FC3-CEC1-4291-9300-2A04C08BFF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120674"/>
              </p:ext>
            </p:extLst>
          </p:nvPr>
        </p:nvGraphicFramePr>
        <p:xfrm>
          <a:off x="0" y="1396180"/>
          <a:ext cx="9144000" cy="5461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74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9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Новосельское сельское поселение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CC8BC7-275C-47AB-A025-1CA25BE30E96}"/>
              </a:ext>
            </a:extLst>
          </p:cNvPr>
          <p:cNvSpPr txBox="1"/>
          <p:nvPr/>
        </p:nvSpPr>
        <p:spPr>
          <a:xfrm>
            <a:off x="8197083" y="857250"/>
            <a:ext cx="11131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135F838-479C-4B40-B127-F6543E3C1B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26365"/>
              </p:ext>
            </p:extLst>
          </p:nvPr>
        </p:nvGraphicFramePr>
        <p:xfrm>
          <a:off x="0" y="857251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793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131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Бесскорбненское сельское поселение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81C68D-EB7B-43CD-B7FD-1179377F1D25}"/>
              </a:ext>
            </a:extLst>
          </p:cNvPr>
          <p:cNvSpPr txBox="1"/>
          <p:nvPr/>
        </p:nvSpPr>
        <p:spPr>
          <a:xfrm>
            <a:off x="8184200" y="804067"/>
            <a:ext cx="12276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244AEA4-E650-4280-AFAD-65E4D72180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980797"/>
              </p:ext>
            </p:extLst>
          </p:nvPr>
        </p:nvGraphicFramePr>
        <p:xfrm>
          <a:off x="0" y="873989"/>
          <a:ext cx="9143999" cy="5984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0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Ковалевское сельское поселение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2AE11-7FFE-41EE-9418-D77C9C5AD30E}"/>
              </a:ext>
            </a:extLst>
          </p:cNvPr>
          <p:cNvSpPr txBox="1"/>
          <p:nvPr/>
        </p:nvSpPr>
        <p:spPr>
          <a:xfrm>
            <a:off x="7895930" y="924139"/>
            <a:ext cx="124807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14EFDE6-3D5C-4150-AB6D-9561C89ED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11317"/>
              </p:ext>
            </p:extLst>
          </p:nvPr>
        </p:nvGraphicFramePr>
        <p:xfrm>
          <a:off x="0" y="857249"/>
          <a:ext cx="9144000" cy="6000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6106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Ляпинское сельское поселение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39853-4A16-4F06-AE2E-CA154BD9223C}"/>
              </a:ext>
            </a:extLst>
          </p:cNvPr>
          <p:cNvSpPr txBox="1"/>
          <p:nvPr/>
        </p:nvSpPr>
        <p:spPr>
          <a:xfrm>
            <a:off x="8012356" y="924139"/>
            <a:ext cx="11316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4C90A3B0-6E98-4B0E-A413-F0A5416C1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864490"/>
              </p:ext>
            </p:extLst>
          </p:nvPr>
        </p:nvGraphicFramePr>
        <p:xfrm>
          <a:off x="0" y="857249"/>
          <a:ext cx="9144000" cy="6000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276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03543FE-9752-4801-A7E3-61163B28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120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Дотации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86B034E-6566-4664-8B5B-80B3A9728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076198"/>
              </p:ext>
            </p:extLst>
          </p:nvPr>
        </p:nvGraphicFramePr>
        <p:xfrm>
          <a:off x="233680" y="924139"/>
          <a:ext cx="4043680" cy="552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C77C0454-87D7-41EB-81B9-4856867F81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567900"/>
              </p:ext>
            </p:extLst>
          </p:nvPr>
        </p:nvGraphicFramePr>
        <p:xfrm>
          <a:off x="4572000" y="924139"/>
          <a:ext cx="4450080" cy="5527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98A6638-484F-4708-BA10-DDC10D65EFC5}"/>
              </a:ext>
            </a:extLst>
          </p:cNvPr>
          <p:cNvSpPr txBox="1"/>
          <p:nvPr/>
        </p:nvSpPr>
        <p:spPr>
          <a:xfrm>
            <a:off x="4116410" y="1604859"/>
            <a:ext cx="124807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1026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03543FE-9752-4801-A7E3-61163B28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120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Бюджетные кредиты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1E205BF3-603E-4202-94B1-C6D95BC14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300200"/>
              </p:ext>
            </p:extLst>
          </p:nvPr>
        </p:nvGraphicFramePr>
        <p:xfrm>
          <a:off x="0" y="793791"/>
          <a:ext cx="9144000" cy="606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EBF8570-26D7-4E52-BF27-D9972EC17556}"/>
              </a:ext>
            </a:extLst>
          </p:cNvPr>
          <p:cNvSpPr txBox="1"/>
          <p:nvPr/>
        </p:nvSpPr>
        <p:spPr>
          <a:xfrm>
            <a:off x="7672410" y="893659"/>
            <a:ext cx="124807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160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9CA55-D2F5-429F-B4F3-A0E09724D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0969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15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консолидированного краевого бюджета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3D003A33-5DB9-4F83-A8F7-51E49408F257}"/>
              </a:ext>
            </a:extLst>
          </p:cNvPr>
          <p:cNvSpPr>
            <a:spLocks noChangeAspect="1"/>
          </p:cNvSpPr>
          <p:nvPr/>
        </p:nvSpPr>
        <p:spPr>
          <a:xfrm>
            <a:off x="5423086" y="2862966"/>
            <a:ext cx="571401" cy="571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8DB5FB0-D3D2-4E6D-819D-D3A32059FD31}"/>
              </a:ext>
            </a:extLst>
          </p:cNvPr>
          <p:cNvSpPr>
            <a:spLocks noChangeAspect="1"/>
          </p:cNvSpPr>
          <p:nvPr/>
        </p:nvSpPr>
        <p:spPr>
          <a:xfrm>
            <a:off x="5462027" y="4378132"/>
            <a:ext cx="571401" cy="5714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329">
              <a:defRPr/>
            </a:pPr>
            <a:endParaRPr lang="ru-RU" sz="863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AE482-341F-4ADA-A21B-BAF839FC4D14}"/>
              </a:ext>
            </a:extLst>
          </p:cNvPr>
          <p:cNvSpPr txBox="1"/>
          <p:nvPr/>
        </p:nvSpPr>
        <p:spPr>
          <a:xfrm>
            <a:off x="273462" y="1471426"/>
            <a:ext cx="149276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млн. руб.</a:t>
            </a: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1649DC0C-6A7F-4FCF-BF67-89142E1E8B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758328"/>
              </p:ext>
            </p:extLst>
          </p:nvPr>
        </p:nvGraphicFramePr>
        <p:xfrm>
          <a:off x="0" y="1335141"/>
          <a:ext cx="9144000" cy="5522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90AAE9EC-918C-4D79-AFDA-0BA62D016E28}"/>
              </a:ext>
            </a:extLst>
          </p:cNvPr>
          <p:cNvSpPr/>
          <p:nvPr/>
        </p:nvSpPr>
        <p:spPr>
          <a:xfrm rot="20242323">
            <a:off x="2408348" y="3466367"/>
            <a:ext cx="1612442" cy="251870"/>
          </a:xfrm>
          <a:prstGeom prst="rightArrow">
            <a:avLst>
              <a:gd name="adj1" fmla="val 49362"/>
              <a:gd name="adj2" fmla="val 185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+ 15,8%</a:t>
            </a: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874433C-D8C0-43CE-9E6A-CB112BB77F07}"/>
              </a:ext>
            </a:extLst>
          </p:cNvPr>
          <p:cNvSpPr/>
          <p:nvPr/>
        </p:nvSpPr>
        <p:spPr>
          <a:xfrm>
            <a:off x="6755129" y="3765729"/>
            <a:ext cx="1727835" cy="2428567"/>
          </a:xfrm>
          <a:prstGeom prst="rect">
            <a:avLst/>
          </a:prstGeom>
          <a:solidFill>
            <a:srgbClr val="ED7D31"/>
          </a:solidFill>
          <a:ln>
            <a:solidFill>
              <a:srgbClr val="ED7D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56,9 %</a:t>
            </a:r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id="{F559E3E0-DBB2-4267-B88B-53B2BE510111}"/>
              </a:ext>
            </a:extLst>
          </p:cNvPr>
          <p:cNvSpPr/>
          <p:nvPr/>
        </p:nvSpPr>
        <p:spPr>
          <a:xfrm>
            <a:off x="5493697" y="5020248"/>
            <a:ext cx="1200792" cy="251870"/>
          </a:xfrm>
          <a:prstGeom prst="rightArrow">
            <a:avLst>
              <a:gd name="adj1" fmla="val 49362"/>
              <a:gd name="adj2" fmla="val 185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3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8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BFB40-6BA6-4F61-AD52-E64AA7F2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9885"/>
            <a:ext cx="9144000" cy="851338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налоговые поступления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2568D-071C-4761-8108-C744A505B5FC}"/>
              </a:ext>
            </a:extLst>
          </p:cNvPr>
          <p:cNvSpPr txBox="1"/>
          <p:nvPr/>
        </p:nvSpPr>
        <p:spPr>
          <a:xfrm>
            <a:off x="273942" y="906202"/>
            <a:ext cx="9357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684C0C7-358A-4B31-A695-4B2233204D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414133"/>
              </p:ext>
            </p:extLst>
          </p:nvPr>
        </p:nvGraphicFramePr>
        <p:xfrm>
          <a:off x="0" y="1056243"/>
          <a:ext cx="9144000" cy="5801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135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B0BF4-D5BD-4DE3-9E14-4FAA4CB5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625"/>
            <a:ext cx="9144000" cy="994172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консолидированного районного бюджета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655F092-52D0-4CE3-AC19-5359FC0D8D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961549"/>
              </p:ext>
            </p:extLst>
          </p:nvPr>
        </p:nvGraphicFramePr>
        <p:xfrm>
          <a:off x="-1762003" y="2086631"/>
          <a:ext cx="8632571" cy="3933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3CFCA4F-D1E1-4E4D-AB87-FAD319057EE8}"/>
              </a:ext>
            </a:extLst>
          </p:cNvPr>
          <p:cNvGrpSpPr/>
          <p:nvPr/>
        </p:nvGrpSpPr>
        <p:grpSpPr>
          <a:xfrm>
            <a:off x="145113" y="5686538"/>
            <a:ext cx="4426887" cy="1017838"/>
            <a:chOff x="4065137" y="4012208"/>
            <a:chExt cx="4786469" cy="1129831"/>
          </a:xfrm>
        </p:grpSpPr>
        <p:sp>
          <p:nvSpPr>
            <p:cNvPr id="23" name="Параллелограмм 22">
              <a:extLst>
                <a:ext uri="{FF2B5EF4-FFF2-40B4-BE49-F238E27FC236}">
                  <a16:creationId xmlns:a16="http://schemas.microsoft.com/office/drawing/2014/main" id="{1005460A-97FA-43B3-AAA9-7CCB194B256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065137" y="4012208"/>
              <a:ext cx="4786469" cy="1129831"/>
            </a:xfrm>
            <a:prstGeom prst="parallelogram">
              <a:avLst>
                <a:gd name="adj" fmla="val 59093"/>
              </a:avLst>
            </a:prstGeom>
            <a:solidFill>
              <a:srgbClr val="4E79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329">
                <a:defRPr/>
              </a:pPr>
              <a:endParaRPr lang="ru-RU" sz="675" b="1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CA741E4-72D2-4A86-84F7-E06540D0CA8F}"/>
                </a:ext>
              </a:extLst>
            </p:cNvPr>
            <p:cNvSpPr txBox="1"/>
            <p:nvPr/>
          </p:nvSpPr>
          <p:spPr>
            <a:xfrm>
              <a:off x="4799548" y="4203119"/>
              <a:ext cx="30240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Динамика поступлений</a:t>
              </a: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84EBAC79-F003-47F6-A658-A22FEA3506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03056" y="4076458"/>
              <a:ext cx="1041047" cy="104104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329">
                <a:defRPr/>
              </a:pPr>
              <a:endParaRPr lang="ru-RU" sz="863" dirty="0"/>
            </a:p>
          </p:txBody>
        </p:sp>
        <p:sp>
          <p:nvSpPr>
            <p:cNvPr id="26" name="TextBox 85">
              <a:extLst>
                <a:ext uri="{FF2B5EF4-FFF2-40B4-BE49-F238E27FC236}">
                  <a16:creationId xmlns:a16="http://schemas.microsoft.com/office/drawing/2014/main" id="{8809839E-27D8-4534-AFEC-E4EDA3412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5896" y="4400052"/>
              <a:ext cx="1270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600" b="1" dirty="0">
                  <a:solidFill>
                    <a:srgbClr val="FF0000"/>
                  </a:solidFill>
                  <a:latin typeface="Verdana" pitchFamily="34" charset="0"/>
                </a:rPr>
                <a:t>107,3%</a:t>
              </a:r>
            </a:p>
          </p:txBody>
        </p:sp>
      </p:grp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1583B9F0-DF8A-4E67-9EC8-FF77FC88F7AB}"/>
              </a:ext>
            </a:extLst>
          </p:cNvPr>
          <p:cNvGrpSpPr/>
          <p:nvPr/>
        </p:nvGrpSpPr>
        <p:grpSpPr>
          <a:xfrm>
            <a:off x="145113" y="1205678"/>
            <a:ext cx="4426887" cy="1101178"/>
            <a:chOff x="4287722" y="2346414"/>
            <a:chExt cx="4563884" cy="1129831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47112AF3-2C93-4861-9BCA-6AD84DA6B4C7}"/>
                </a:ext>
              </a:extLst>
            </p:cNvPr>
            <p:cNvGrpSpPr/>
            <p:nvPr/>
          </p:nvGrpSpPr>
          <p:grpSpPr>
            <a:xfrm>
              <a:off x="4287722" y="2346414"/>
              <a:ext cx="4563884" cy="1129831"/>
              <a:chOff x="4287722" y="2346414"/>
              <a:chExt cx="4563884" cy="1129831"/>
            </a:xfrm>
          </p:grpSpPr>
          <p:sp>
            <p:nvSpPr>
              <p:cNvPr id="18" name="Параллелограмм 17">
                <a:extLst>
                  <a:ext uri="{FF2B5EF4-FFF2-40B4-BE49-F238E27FC236}">
                    <a16:creationId xmlns:a16="http://schemas.microsoft.com/office/drawing/2014/main" id="{7A400BF9-FFCF-4C34-ADF3-F76B8F9C62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87722" y="2346414"/>
                <a:ext cx="4563884" cy="1129831"/>
              </a:xfrm>
              <a:prstGeom prst="parallelogram">
                <a:avLst>
                  <a:gd name="adj" fmla="val 59093"/>
                </a:avLst>
              </a:prstGeom>
              <a:solidFill>
                <a:srgbClr val="4F79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8329">
                  <a:defRPr/>
                </a:pPr>
                <a:endParaRPr lang="ru-RU" sz="675" b="1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9D5AD79-A67F-4068-B4FC-A3E0286B06C7}"/>
                  </a:ext>
                </a:extLst>
              </p:cNvPr>
              <p:cNvSpPr txBox="1"/>
              <p:nvPr/>
            </p:nvSpPr>
            <p:spPr>
              <a:xfrm>
                <a:off x="4828425" y="2701390"/>
                <a:ext cx="2767607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Всего поступило</a:t>
                </a:r>
              </a:p>
            </p:txBody>
          </p:sp>
          <p:sp>
            <p:nvSpPr>
              <p:cNvPr id="27" name="Овал 26">
                <a:extLst>
                  <a:ext uri="{FF2B5EF4-FFF2-40B4-BE49-F238E27FC236}">
                    <a16:creationId xmlns:a16="http://schemas.microsoft.com/office/drawing/2014/main" id="{EF51AE06-BC16-4F2A-9397-2CA04A6D74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303056" y="2373804"/>
                <a:ext cx="1041047" cy="104104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8329">
                  <a:defRPr/>
                </a:pPr>
                <a:endParaRPr lang="ru-RU" sz="863" dirty="0"/>
              </a:p>
            </p:txBody>
          </p:sp>
        </p:grpSp>
        <p:sp>
          <p:nvSpPr>
            <p:cNvPr id="19" name="TextBox 85">
              <a:extLst>
                <a:ext uri="{FF2B5EF4-FFF2-40B4-BE49-F238E27FC236}">
                  <a16:creationId xmlns:a16="http://schemas.microsoft.com/office/drawing/2014/main" id="{B6532652-2D6F-4037-BFA3-71C23B88D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0644" y="2651642"/>
              <a:ext cx="1041047" cy="519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950" b="1" dirty="0">
                  <a:solidFill>
                    <a:srgbClr val="FF0000"/>
                  </a:solidFill>
                  <a:latin typeface="Verdana" pitchFamily="34" charset="0"/>
                </a:rPr>
                <a:t>558</a:t>
              </a:r>
              <a:r>
                <a:rPr lang="ru-RU" sz="825" b="1" dirty="0">
                  <a:solidFill>
                    <a:srgbClr val="FF0000"/>
                  </a:solidFill>
                  <a:latin typeface="Verdana" pitchFamily="34" charset="0"/>
                </a:rPr>
                <a:t>млн.рублей</a:t>
              </a:r>
            </a:p>
          </p:txBody>
        </p:sp>
      </p:grpSp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83E4D139-328B-40AE-8995-EDCA1E2B63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497443"/>
              </p:ext>
            </p:extLst>
          </p:nvPr>
        </p:nvGraphicFramePr>
        <p:xfrm>
          <a:off x="4584568" y="1551652"/>
          <a:ext cx="4572000" cy="5367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BAEC16-3335-4611-92F5-335B79C51EAB}"/>
              </a:ext>
            </a:extLst>
          </p:cNvPr>
          <p:cNvSpPr txBox="1"/>
          <p:nvPr/>
        </p:nvSpPr>
        <p:spPr>
          <a:xfrm>
            <a:off x="4584568" y="1318499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Исполнение плановых назначений, %</a:t>
            </a:r>
          </a:p>
        </p:txBody>
      </p:sp>
    </p:spTree>
    <p:extLst>
      <p:ext uri="{BB962C8B-B14F-4D97-AF65-F5344CB8AC3E}">
        <p14:creationId xmlns:p14="http://schemas.microsoft.com/office/powerpoint/2010/main" val="306996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C60AD-C222-4DE7-8450-CBA8B063A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1828"/>
            <a:ext cx="9143999" cy="994172"/>
          </a:xfrm>
          <a:solidFill>
            <a:srgbClr val="BAD8EE"/>
          </a:solidFill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и неналоговые доходы </a:t>
            </a:r>
            <a:b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бюджетов поселений</a:t>
            </a:r>
            <a:endParaRPr lang="ru-RU" sz="3000" b="1" dirty="0">
              <a:solidFill>
                <a:srgbClr val="00518E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ADA6DC25-E2BA-4B62-9B2D-4316FD7EA5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805044"/>
              </p:ext>
            </p:extLst>
          </p:nvPr>
        </p:nvGraphicFramePr>
        <p:xfrm>
          <a:off x="4345858" y="904568"/>
          <a:ext cx="5486400" cy="5850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B2BA77-1E40-4A9C-9189-AFFA2189A2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250579"/>
              </p:ext>
            </p:extLst>
          </p:nvPr>
        </p:nvGraphicFramePr>
        <p:xfrm>
          <a:off x="0" y="1101214"/>
          <a:ext cx="4650658" cy="5653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844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610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Новокубанское городское поселение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99939F-AF91-43E4-9BB7-54D0BC4C57BA}"/>
              </a:ext>
            </a:extLst>
          </p:cNvPr>
          <p:cNvSpPr txBox="1"/>
          <p:nvPr/>
        </p:nvSpPr>
        <p:spPr>
          <a:xfrm>
            <a:off x="8024484" y="781149"/>
            <a:ext cx="10005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A3EA927F-C887-421A-9810-AB8831CF39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428814"/>
              </p:ext>
            </p:extLst>
          </p:nvPr>
        </p:nvGraphicFramePr>
        <p:xfrm>
          <a:off x="0" y="846281"/>
          <a:ext cx="9144000" cy="6011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411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3891" y="73325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Советское сельское поселение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76C41A-F1D4-4F2E-AE5E-34CBEBD70365}"/>
              </a:ext>
            </a:extLst>
          </p:cNvPr>
          <p:cNvSpPr txBox="1"/>
          <p:nvPr/>
        </p:nvSpPr>
        <p:spPr>
          <a:xfrm>
            <a:off x="7866520" y="933376"/>
            <a:ext cx="12774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0520EBB-804A-4974-83E4-1F43360125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427372"/>
              </p:ext>
            </p:extLst>
          </p:nvPr>
        </p:nvGraphicFramePr>
        <p:xfrm>
          <a:off x="0" y="795996"/>
          <a:ext cx="9070109" cy="6062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011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9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Прикубанское сельское поселение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77CB7B-95A4-4CDE-BB56-16CEBC0BE463}"/>
              </a:ext>
            </a:extLst>
          </p:cNvPr>
          <p:cNvSpPr txBox="1"/>
          <p:nvPr/>
        </p:nvSpPr>
        <p:spPr>
          <a:xfrm>
            <a:off x="7721600" y="1118102"/>
            <a:ext cx="124333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4B58981E-719B-457B-BED4-1B9B8D1A08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48334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56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ADE1B-E3BE-4D65-B5B9-5E6C6CB78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578"/>
            <a:ext cx="9144000" cy="722671"/>
          </a:xfrm>
          <a:solidFill>
            <a:srgbClr val="BAD8EE"/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51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Прочноокопское сельское поселение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635318-9307-4F23-9D85-B675027077C8}"/>
              </a:ext>
            </a:extLst>
          </p:cNvPr>
          <p:cNvSpPr txBox="1"/>
          <p:nvPr/>
        </p:nvSpPr>
        <p:spPr>
          <a:xfrm>
            <a:off x="8017164" y="857249"/>
            <a:ext cx="10216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33BD9B63-9EC8-4D7B-B4E8-A31B232DD4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530199"/>
              </p:ext>
            </p:extLst>
          </p:nvPr>
        </p:nvGraphicFramePr>
        <p:xfrm>
          <a:off x="0" y="857249"/>
          <a:ext cx="9144000" cy="6000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442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1559</TotalTime>
  <Words>184</Words>
  <Application>Microsoft Office PowerPoint</Application>
  <PresentationFormat>Экран (4:3)</PresentationFormat>
  <Paragraphs>60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Verdana</vt:lpstr>
      <vt:lpstr>Тема Office</vt:lpstr>
      <vt:lpstr>Исполнение доходной части бюджета  за 7 месяцев 2023 года</vt:lpstr>
      <vt:lpstr>Налоговые и неналоговые доходы консолидированного краевого бюджета</vt:lpstr>
      <vt:lpstr>Основные налоговые поступления</vt:lpstr>
      <vt:lpstr>Налоговые и неналоговые доходы консолидированного районного бюджета</vt:lpstr>
      <vt:lpstr>Налоговые и неналоговые доходы  бюджетов поселений</vt:lpstr>
      <vt:lpstr>Новокубанское городское поселение</vt:lpstr>
      <vt:lpstr>Советское сельское поселение</vt:lpstr>
      <vt:lpstr>Прикубанское сельское поселение</vt:lpstr>
      <vt:lpstr>Прочноокопское сельское поселение</vt:lpstr>
      <vt:lpstr>Верхнекубанское сельское поселение</vt:lpstr>
      <vt:lpstr>Новосельское сельское поселение</vt:lpstr>
      <vt:lpstr>Бесскорбненское сельское поселение</vt:lpstr>
      <vt:lpstr>Ковалевское сельское поселение</vt:lpstr>
      <vt:lpstr>Ляпинское сельское поселение</vt:lpstr>
      <vt:lpstr>Дотации</vt:lpstr>
      <vt:lpstr>Бюджетные кредиты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Синельников Александр</dc:creator>
  <cp:lastModifiedBy>Артемьева Светлана</cp:lastModifiedBy>
  <cp:revision>173</cp:revision>
  <cp:lastPrinted>2023-08-04T07:00:58Z</cp:lastPrinted>
  <dcterms:created xsi:type="dcterms:W3CDTF">2023-05-17T07:35:03Z</dcterms:created>
  <dcterms:modified xsi:type="dcterms:W3CDTF">2025-05-20T11:57:27Z</dcterms:modified>
</cp:coreProperties>
</file>