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omments/comment1.xml" ContentType="application/vnd.openxmlformats-officedocument.presentationml.comment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9" r:id="rId3"/>
    <p:sldId id="290" r:id="rId4"/>
    <p:sldId id="259" r:id="rId5"/>
    <p:sldId id="287" r:id="rId6"/>
    <p:sldId id="293" r:id="rId7"/>
    <p:sldId id="278" r:id="rId8"/>
    <p:sldId id="280" r:id="rId9"/>
    <p:sldId id="279" r:id="rId10"/>
    <p:sldId id="282" r:id="rId11"/>
    <p:sldId id="281" r:id="rId12"/>
    <p:sldId id="283" r:id="rId13"/>
    <p:sldId id="284" r:id="rId14"/>
    <p:sldId id="285" r:id="rId15"/>
    <p:sldId id="286" r:id="rId16"/>
    <p:sldId id="288" r:id="rId17"/>
    <p:sldId id="292" r:id="rId18"/>
  </p:sldIdLst>
  <p:sldSz cx="9144000" cy="6858000" type="screen4x3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инельников Александр" initials="СА" lastIdx="3" clrIdx="0">
    <p:extLst>
      <p:ext uri="{19B8F6BF-5375-455C-9EA6-DF929625EA0E}">
        <p15:presenceInfo xmlns:p15="http://schemas.microsoft.com/office/powerpoint/2012/main" userId="S-1-5-21-2592003657-3115097551-1037483199-11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D8EE"/>
    <a:srgbClr val="587ECB"/>
    <a:srgbClr val="ED7D31"/>
    <a:srgbClr val="4F79CA"/>
    <a:srgbClr val="7BAACD"/>
    <a:srgbClr val="00518E"/>
    <a:srgbClr val="4E79CA"/>
    <a:srgbClr val="4775CA"/>
    <a:srgbClr val="4373CA"/>
    <a:srgbClr val="4172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830" autoAdjust="0"/>
  </p:normalViewPr>
  <p:slideViewPr>
    <p:cSldViewPr snapToGrid="0" showGuides="1">
      <p:cViewPr varScale="1">
        <p:scale>
          <a:sx n="104" d="100"/>
          <a:sy n="104" d="100"/>
        </p:scale>
        <p:origin x="1776" y="114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08%20&#1048;&#1089;&#1087;&#1086;&#1083;&#1085;&#1077;&#1085;&#1080;&#1077;%202023%20-%20&#1072;&#1074;&#1075;&#1091;&#1089;&#1090;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33.33\dohod\_&#1048;&#1057;&#1055;&#1054;&#1051;&#1053;&#1045;&#1053;&#1048;&#1045;%20&#1087;&#1086;%20&#1076;&#1086;&#1093;&#1086;&#1076;&#1072;&#1084;\2023\&#1053;&#1045;&#1044;&#1054;&#1048;&#1052;&#1050;&#1040;\&#1040;&#1053;&#1040;&#1051;&#1048;&#1047;%20&#1053;&#1045;&#1044;&#1054;&#1048;&#1052;&#1050;&#1048;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07%20&#1048;&#1089;&#1087;&#1086;&#1083;&#1085;&#1077;&#1085;&#1080;&#1077;%202023%20-%20&#1080;&#1102;&#1083;&#1100;%2020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nelnikov\Desktop\&#1050;%20&#1076;&#1086;&#1082;&#1083;&#1072;&#1076;&#1091;%2022%20&#1084;&#1072;&#1103;%202023(&#1040;&#1074;&#1090;&#1086;&#1084;&#1072;&#1090;&#1080;&#1095;&#1077;&#1089;&#1082;&#1080;&#1042;&#1086;&#1089;&#1089;&#1090;&#1072;&#1085;&#1086;&#1074;&#1083;&#1077;&#1085;&#1086;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33.33\dohod\!!!!!&#1055;&#1056;&#1054;&#1043;&#1053;&#1054;&#1047;%20&#1041;&#1070;&#1044;&#1046;&#1045;&#1058;&#1040;\2023%20-%20&#1086;&#1090;%20&#1060;&#1053;&#1057;\&#1055;&#1088;&#1080;&#1083;.1%20&#1090;&#1072;&#1073;&#1083;.2%20-%20&#1088;&#1072;&#1089;&#1095;&#1077;&#1090;%20&#1087;&#1088;&#1086;&#1075;&#1085;&#1086;&#1079;&#1072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aurum.nfu.local\dohod\_&#1048;&#1057;&#1055;&#1054;&#1051;&#1053;&#1045;&#1053;&#1048;&#1045;%20&#1087;&#1086;%20&#1076;&#1086;&#1093;&#1086;&#1076;&#1072;&#1084;\2023\&#1087;&#1086;&#1103;&#1089;&#1085;&#1080;&#1090;&#1077;&#1083;&#1100;&#1085;&#1099;&#1077;\&#1079;&#1072;%207%20&#1084;&#1077;&#1089;%202023\&#1079;&#1072;%207%20&#1084;&#1077;&#1089;&#1103;&#1094;&#1077;&#1074;%202023%20-%20&#1089;&#1083;&#1072;&#1081;&#1076;&#1099;%20&#1082;%20&#1076;&#1086;&#1082;&#1083;&#1072;&#1076;&#1091;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5294869921538825E-2"/>
          <c:w val="1"/>
          <c:h val="0.8474219602564541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конс.краевой!$A$54:$A$56</c:f>
              <c:strCache>
                <c:ptCount val="3"/>
                <c:pt idx="0">
                  <c:v>8 месяцев 2022 года</c:v>
                </c:pt>
                <c:pt idx="1">
                  <c:v>8 месяцев 2023 года</c:v>
                </c:pt>
                <c:pt idx="2">
                  <c:v>Плановые назначения на 2023 год</c:v>
                </c:pt>
              </c:strCache>
            </c:strRef>
          </c:cat>
          <c:val>
            <c:numRef>
              <c:f>конс.краевой!$B$54:$B$56</c:f>
              <c:numCache>
                <c:formatCode>#,##0</c:formatCode>
                <c:ptCount val="3"/>
                <c:pt idx="0">
                  <c:v>1239.1704378399997</c:v>
                </c:pt>
                <c:pt idx="1">
                  <c:v>1368.0211768300001</c:v>
                </c:pt>
                <c:pt idx="2">
                  <c:v>2026.6449910000003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48-4B22-9B8E-E25112C65A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3"/>
        <c:overlap val="-46"/>
        <c:axId val="-397833040"/>
        <c:axId val="-397826512"/>
      </c:barChart>
      <c:catAx>
        <c:axId val="-397833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397826512"/>
        <c:crosses val="autoZero"/>
        <c:auto val="1"/>
        <c:lblAlgn val="ctr"/>
        <c:lblOffset val="100"/>
        <c:noMultiLvlLbl val="0"/>
      </c:catAx>
      <c:valAx>
        <c:axId val="-397826512"/>
        <c:scaling>
          <c:orientation val="minMax"/>
          <c:max val="2150"/>
          <c:min val="0"/>
        </c:scaling>
        <c:delete val="1"/>
        <c:axPos val="l"/>
        <c:numFmt formatCode="#,##0" sourceLinked="1"/>
        <c:majorTickMark val="out"/>
        <c:minorTickMark val="none"/>
        <c:tickLblPos val="nextTo"/>
        <c:crossAx val="-397833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727034120734904E-2"/>
          <c:y val="8.4761890636688625E-2"/>
          <c:w val="0.96577296587926531"/>
          <c:h val="0.77368699351131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'в разрезе пос.'!$C$45</c:f>
              <c:strCache>
                <c:ptCount val="1"/>
                <c:pt idx="0">
                  <c:v>факт за 8 месяцев 2022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39419216028126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9E-4082-816E-A1E661561504}"/>
                </c:ext>
              </c:extLst>
            </c:dLbl>
            <c:dLbl>
              <c:idx val="1"/>
              <c:layout>
                <c:manualLayout>
                  <c:x val="-5.0925337632079971E-17"/>
                  <c:y val="8.175476702832617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9E-4082-816E-A1E661561504}"/>
                </c:ext>
              </c:extLst>
            </c:dLbl>
            <c:dLbl>
              <c:idx val="4"/>
              <c:layout>
                <c:manualLayout>
                  <c:x val="-2.5000000000000102E-2"/>
                  <c:y val="4.399449335590719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A85-4A57-B147-0B1B628ECC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пос.'!$B$46:$B$50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пос.'!$C$46:$C$50</c:f>
              <c:numCache>
                <c:formatCode>#\ ##0.0</c:formatCode>
                <c:ptCount val="5"/>
                <c:pt idx="0">
                  <c:v>9.9149453200000011</c:v>
                </c:pt>
                <c:pt idx="1">
                  <c:v>4.194236290000001</c:v>
                </c:pt>
                <c:pt idx="2">
                  <c:v>0.76765077999999998</c:v>
                </c:pt>
                <c:pt idx="3">
                  <c:v>2.2752602200000003</c:v>
                </c:pt>
                <c:pt idx="4">
                  <c:v>0.12215316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85-4A57-B147-0B1B628ECC9C}"/>
            </c:ext>
          </c:extLst>
        </c:ser>
        <c:ser>
          <c:idx val="1"/>
          <c:order val="1"/>
          <c:tx>
            <c:strRef>
              <c:f>'в разрезе пос.'!$D$45</c:f>
              <c:strCache>
                <c:ptCount val="1"/>
                <c:pt idx="0">
                  <c:v>факт за 8 месяцев 2023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37302814264413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9E-4082-816E-A1E661561504}"/>
                </c:ext>
              </c:extLst>
            </c:dLbl>
            <c:dLbl>
              <c:idx val="1"/>
              <c:layout>
                <c:manualLayout>
                  <c:x val="-5.0925337632079971E-17"/>
                  <c:y val="8.49310361319766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9E-4082-816E-A1E661561504}"/>
                </c:ext>
              </c:extLst>
            </c:dLbl>
            <c:dLbl>
              <c:idx val="4"/>
              <c:layout>
                <c:manualLayout>
                  <c:x val="-1.3888888888888889E-3"/>
                  <c:y val="4.88757157229154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A85-4A57-B147-0B1B628ECC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пос.'!$B$46:$B$50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пос.'!$D$46:$D$50</c:f>
              <c:numCache>
                <c:formatCode>#\ ##0.0</c:formatCode>
                <c:ptCount val="5"/>
                <c:pt idx="0">
                  <c:v>9.8616216799999989</c:v>
                </c:pt>
                <c:pt idx="1">
                  <c:v>4.2742870999999996</c:v>
                </c:pt>
                <c:pt idx="2">
                  <c:v>1.1041138899999998</c:v>
                </c:pt>
                <c:pt idx="3">
                  <c:v>1.7311711300000001</c:v>
                </c:pt>
                <c:pt idx="4">
                  <c:v>-4.1835940000000009E-2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85-4A57-B147-0B1B628ECC9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757055792"/>
        <c:axId val="757059952"/>
      </c:barChart>
      <c:lineChart>
        <c:grouping val="standard"/>
        <c:varyColors val="0"/>
        <c:ser>
          <c:idx val="2"/>
          <c:order val="2"/>
          <c:tx>
            <c:strRef>
              <c:f>'в разрезе пос.'!$E$45</c:f>
              <c:strCache>
                <c:ptCount val="1"/>
                <c:pt idx="0">
                  <c:v>Исполнение плана, %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0000"/>
              </a:solidFill>
              <a:ln w="12700">
                <a:solidFill>
                  <a:srgbClr val="FF0000"/>
                </a:solidFill>
                <a:round/>
              </a:ln>
              <a:effectLst/>
            </c:spPr>
          </c:marker>
          <c:dLbls>
            <c:dLbl>
              <c:idx val="1"/>
              <c:layout>
                <c:manualLayout>
                  <c:x val="-5.0059055118110291E-2"/>
                  <c:y val="-4.9708944763747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A85-4A57-B147-0B1B628ECC9C}"/>
                </c:ext>
              </c:extLst>
            </c:dLbl>
            <c:dLbl>
              <c:idx val="2"/>
              <c:layout>
                <c:manualLayout>
                  <c:x val="-4.8062554680664914E-2"/>
                  <c:y val="7.51587592952948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A85-4A57-B147-0B1B628ECC9C}"/>
                </c:ext>
              </c:extLst>
            </c:dLbl>
            <c:dLbl>
              <c:idx val="3"/>
              <c:layout>
                <c:manualLayout>
                  <c:x val="-7.2281277340332462E-2"/>
                  <c:y val="2.43651169661929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A85-4A57-B147-0B1B628ECC9C}"/>
                </c:ext>
              </c:extLst>
            </c:dLbl>
            <c:dLbl>
              <c:idx val="4"/>
              <c:layout>
                <c:manualLayout>
                  <c:x val="-2.2548665791775925E-2"/>
                  <c:y val="-9.2036980037998581E-2"/>
                </c:manualLayout>
              </c:layout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85-4A57-B147-0B1B628ECC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пос.'!$B$46:$B$50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пос.'!$E$46:$E$50</c:f>
              <c:numCache>
                <c:formatCode>#\ ##0.0</c:formatCode>
                <c:ptCount val="5"/>
                <c:pt idx="0">
                  <c:v>53.58091876708086</c:v>
                </c:pt>
                <c:pt idx="1">
                  <c:v>56.904758164365688</c:v>
                </c:pt>
                <c:pt idx="2">
                  <c:v>122.67932111111109</c:v>
                </c:pt>
                <c:pt idx="3">
                  <c:v>56.555737667428957</c:v>
                </c:pt>
                <c:pt idx="4">
                  <c:v>-1.6470842519685043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A85-4A57-B147-0B1B628ECC9C}"/>
            </c:ext>
          </c:extLst>
        </c:ser>
        <c:ser>
          <c:idx val="3"/>
          <c:order val="3"/>
          <c:tx>
            <c:strRef>
              <c:f>'в разрезе пос.'!$F$45</c:f>
              <c:strCache>
                <c:ptCount val="1"/>
                <c:pt idx="0">
                  <c:v>Динамика, %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4"/>
              <c:layout>
                <c:manualLayout>
                  <c:x val="-4.4163276465441818E-2"/>
                  <c:y val="3.28307240210433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9E-4082-816E-A1E6615615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пос.'!$B$46:$B$50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пос.'!$F$46:$F$50</c:f>
              <c:numCache>
                <c:formatCode>#\ ##0.0</c:formatCode>
                <c:ptCount val="5"/>
                <c:pt idx="0">
                  <c:v>99.46218926802915</c:v>
                </c:pt>
                <c:pt idx="1">
                  <c:v>101.90859084860951</c:v>
                </c:pt>
                <c:pt idx="2">
                  <c:v>143.83023098081134</c:v>
                </c:pt>
                <c:pt idx="3">
                  <c:v>76.086731301442086</c:v>
                </c:pt>
                <c:pt idx="4">
                  <c:v>-34.248757870856558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A85-4A57-B147-0B1B628ECC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7055792"/>
        <c:axId val="757059952"/>
      </c:lineChart>
      <c:catAx>
        <c:axId val="757055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7059952"/>
        <c:crosses val="autoZero"/>
        <c:auto val="1"/>
        <c:lblAlgn val="ctr"/>
        <c:lblOffset val="100"/>
        <c:noMultiLvlLbl val="0"/>
      </c:catAx>
      <c:valAx>
        <c:axId val="757059952"/>
        <c:scaling>
          <c:orientation val="minMax"/>
          <c:max val="145"/>
          <c:min val="-50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757055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855643044619102E-4"/>
          <c:y val="0.89346466800572133"/>
          <c:w val="0.99945144356955384"/>
          <c:h val="9.38369214120032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'в разрезе пос.'!$C$33</c:f>
              <c:strCache>
                <c:ptCount val="1"/>
                <c:pt idx="0">
                  <c:v>факт за 8 месяцев 2022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пос.'!$B$34:$B$38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Земельный налог с организаций</c:v>
                </c:pt>
                <c:pt idx="3">
                  <c:v>Земельный налог с физ.лиц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'в разрезе пос.'!$C$34:$C$38</c:f>
              <c:numCache>
                <c:formatCode>#\ ##0.0</c:formatCode>
                <c:ptCount val="5"/>
                <c:pt idx="0">
                  <c:v>12.616991370000003</c:v>
                </c:pt>
                <c:pt idx="1">
                  <c:v>4.1177812600000001</c:v>
                </c:pt>
                <c:pt idx="2">
                  <c:v>5.6669092200000009</c:v>
                </c:pt>
                <c:pt idx="3">
                  <c:v>6.2807230000000006E-2</c:v>
                </c:pt>
                <c:pt idx="4">
                  <c:v>0.81782867000000004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B5-41AC-A17F-93CE2ADEF0B5}"/>
            </c:ext>
          </c:extLst>
        </c:ser>
        <c:ser>
          <c:idx val="1"/>
          <c:order val="1"/>
          <c:tx>
            <c:strRef>
              <c:f>'в разрезе пос.'!$D$33</c:f>
              <c:strCache>
                <c:ptCount val="1"/>
                <c:pt idx="0">
                  <c:v>факт за 8 месяцев 2023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2.0833333333333232E-2"/>
                  <c:y val="3.979269801491719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5B5-41AC-A17F-93CE2ADEF0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пос.'!$B$34:$B$38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Земельный налог с организаций</c:v>
                </c:pt>
                <c:pt idx="3">
                  <c:v>Земельный налог с физ.лиц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'в разрезе пос.'!$D$34:$D$38</c:f>
              <c:numCache>
                <c:formatCode>#\ ##0.0</c:formatCode>
                <c:ptCount val="5"/>
                <c:pt idx="0">
                  <c:v>12.327806409999999</c:v>
                </c:pt>
                <c:pt idx="1">
                  <c:v>4.3535064500000002</c:v>
                </c:pt>
                <c:pt idx="2">
                  <c:v>4.9800861100000002</c:v>
                </c:pt>
                <c:pt idx="3">
                  <c:v>-0.44775970999999998</c:v>
                </c:pt>
                <c:pt idx="4">
                  <c:v>1.8178286699999999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5B5-41AC-A17F-93CE2ADEF0B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920452224"/>
        <c:axId val="920443072"/>
      </c:barChart>
      <c:lineChart>
        <c:grouping val="standard"/>
        <c:varyColors val="0"/>
        <c:ser>
          <c:idx val="2"/>
          <c:order val="2"/>
          <c:tx>
            <c:strRef>
              <c:f>'в разрезе пос.'!$E$33</c:f>
              <c:strCache>
                <c:ptCount val="1"/>
                <c:pt idx="0">
                  <c:v>Исполнение плана, %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0000"/>
              </a:solidFill>
              <a:ln w="12700">
                <a:solidFill>
                  <a:srgbClr val="FF0000"/>
                </a:solidFill>
                <a:round/>
              </a:ln>
              <a:effectLst/>
            </c:spPr>
          </c:marker>
          <c:dLbls>
            <c:dLbl>
              <c:idx val="2"/>
              <c:layout>
                <c:manualLayout>
                  <c:x val="8.2742782152229952E-3"/>
                  <c:y val="-2.4312127650710367E-2"/>
                </c:manualLayout>
              </c:layout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5B5-41AC-A17F-93CE2ADEF0B5}"/>
                </c:ext>
              </c:extLst>
            </c:dLbl>
            <c:dLbl>
              <c:idx val="3"/>
              <c:layout>
                <c:manualLayout>
                  <c:x val="-3.9996609798775153E-2"/>
                  <c:y val="-0.10896821230679499"/>
                </c:manualLayout>
              </c:layout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5B5-41AC-A17F-93CE2ADEF0B5}"/>
                </c:ext>
              </c:extLst>
            </c:dLbl>
            <c:dLbl>
              <c:idx val="4"/>
              <c:layout>
                <c:manualLayout>
                  <c:x val="1.8604111986001749E-2"/>
                  <c:y val="9.980407562691324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5B5-41AC-A17F-93CE2ADEF0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rgbClr val="FF0000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пос.'!$B$34:$B$38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Земельный налог с организаций</c:v>
                </c:pt>
                <c:pt idx="3">
                  <c:v>Земельный налог с физ.лиц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'в разрезе пос.'!$E$34:$E$38</c:f>
              <c:numCache>
                <c:formatCode>#\ ##0.0</c:formatCode>
                <c:ptCount val="5"/>
                <c:pt idx="0">
                  <c:v>52.027476112902406</c:v>
                </c:pt>
                <c:pt idx="1">
                  <c:v>61.316992253521121</c:v>
                </c:pt>
                <c:pt idx="2">
                  <c:v>68.690842896551729</c:v>
                </c:pt>
                <c:pt idx="3">
                  <c:v>-14.214593968253968</c:v>
                </c:pt>
                <c:pt idx="4">
                  <c:v>222.27499923669828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5B5-41AC-A17F-93CE2ADEF0B5}"/>
            </c:ext>
          </c:extLst>
        </c:ser>
        <c:ser>
          <c:idx val="3"/>
          <c:order val="3"/>
          <c:tx>
            <c:strRef>
              <c:f>'в разрезе пос.'!$F$33</c:f>
              <c:strCache>
                <c:ptCount val="1"/>
                <c:pt idx="0">
                  <c:v>Динамика, %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2"/>
              <c:layout>
                <c:manualLayout>
                  <c:x val="-6.6725721784776953E-2"/>
                  <c:y val="-4.75925509311336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5B5-41AC-A17F-93CE2ADEF0B5}"/>
                </c:ext>
              </c:extLst>
            </c:dLbl>
            <c:dLbl>
              <c:idx val="4"/>
              <c:layout>
                <c:manualLayout>
                  <c:x val="-0.12861811023622058"/>
                  <c:y val="1.22082162637402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5B5-41AC-A17F-93CE2ADEF0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пос.'!$B$34:$B$38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Земельный налог с организаций</c:v>
                </c:pt>
                <c:pt idx="3">
                  <c:v>Земельный налог с физ.лиц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'в разрезе пос.'!$F$34:$F$38</c:f>
              <c:numCache>
                <c:formatCode>#\ ##0.0</c:formatCode>
                <c:ptCount val="5"/>
                <c:pt idx="0">
                  <c:v>97.707972118554252</c:v>
                </c:pt>
                <c:pt idx="1">
                  <c:v>105.72456804079972</c:v>
                </c:pt>
                <c:pt idx="2">
                  <c:v>87.880110950497979</c:v>
                </c:pt>
                <c:pt idx="3">
                  <c:v>-712.91109319739144</c:v>
                </c:pt>
                <c:pt idx="4">
                  <c:v>222.27499923669831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5B5-41AC-A17F-93CE2ADEF0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20452224"/>
        <c:axId val="920443072"/>
      </c:lineChart>
      <c:catAx>
        <c:axId val="920452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20443072"/>
        <c:crosses val="autoZero"/>
        <c:auto val="1"/>
        <c:lblAlgn val="ctr"/>
        <c:lblOffset val="100"/>
        <c:noMultiLvlLbl val="0"/>
      </c:catAx>
      <c:valAx>
        <c:axId val="920443072"/>
        <c:scaling>
          <c:orientation val="minMax"/>
          <c:max val="230"/>
          <c:min val="-720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out"/>
        <c:minorTickMark val="none"/>
        <c:tickLblPos val="nextTo"/>
        <c:crossAx val="920452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855643044619102E-4"/>
          <c:y val="0.8934646502520518"/>
          <c:w val="0.99890288713910758"/>
          <c:h val="9.38369370495354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277779448576055E-2"/>
          <c:y val="0.12521701581096692"/>
          <c:w val="0.96944444110284789"/>
          <c:h val="0.744604079103464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'в разрезе пос.'!$C$10</c:f>
              <c:strCache>
                <c:ptCount val="1"/>
                <c:pt idx="0">
                  <c:v>факт за 8 месяцев 2022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пос.'!$B$11:$B$15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пос.'!$C$11:$C$15</c:f>
              <c:numCache>
                <c:formatCode>#\ ##0.0</c:formatCode>
                <c:ptCount val="5"/>
                <c:pt idx="0">
                  <c:v>15.545746419999995</c:v>
                </c:pt>
                <c:pt idx="1">
                  <c:v>5.1196509699999995</c:v>
                </c:pt>
                <c:pt idx="2">
                  <c:v>0.41242803</c:v>
                </c:pt>
                <c:pt idx="3">
                  <c:v>3.9764788699999993</c:v>
                </c:pt>
                <c:pt idx="4">
                  <c:v>0.20442101999999998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E9-41D5-B6C4-983F00FD8915}"/>
            </c:ext>
          </c:extLst>
        </c:ser>
        <c:ser>
          <c:idx val="1"/>
          <c:order val="1"/>
          <c:tx>
            <c:strRef>
              <c:f>'в разрезе пос.'!$D$10</c:f>
              <c:strCache>
                <c:ptCount val="1"/>
                <c:pt idx="0">
                  <c:v>факт за 8 месяцев 2023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1.5277779448575954E-2"/>
                  <c:y val="5.85451798133392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4E9-41D5-B6C4-983F00FD89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пос.'!$B$11:$B$15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пос.'!$D$11:$D$15</c:f>
              <c:numCache>
                <c:formatCode>#\ ##0.0</c:formatCode>
                <c:ptCount val="5"/>
                <c:pt idx="0">
                  <c:v>14.880638369999996</c:v>
                </c:pt>
                <c:pt idx="1">
                  <c:v>7.2313137399999992</c:v>
                </c:pt>
                <c:pt idx="2">
                  <c:v>0.65229422999999997</c:v>
                </c:pt>
                <c:pt idx="3">
                  <c:v>0.28626664999999973</c:v>
                </c:pt>
                <c:pt idx="4">
                  <c:v>-1.1696506400000002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E9-41D5-B6C4-983F00FD891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503509584"/>
        <c:axId val="503498768"/>
      </c:barChart>
      <c:lineChart>
        <c:grouping val="standard"/>
        <c:varyColors val="0"/>
        <c:ser>
          <c:idx val="2"/>
          <c:order val="2"/>
          <c:tx>
            <c:strRef>
              <c:f>'в разрезе пос.'!$E$10</c:f>
              <c:strCache>
                <c:ptCount val="1"/>
                <c:pt idx="0">
                  <c:v>Исполнение плана, %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0000"/>
              </a:solidFill>
              <a:ln w="12700">
                <a:solidFill>
                  <a:srgbClr val="FF0000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0.11255906742771955"/>
                  <c:y val="-4.13587140799039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4E9-41D5-B6C4-983F00FD8915}"/>
                </c:ext>
              </c:extLst>
            </c:dLbl>
            <c:dLbl>
              <c:idx val="3"/>
              <c:layout>
                <c:manualLayout>
                  <c:x val="-3.6777781799844901E-2"/>
                  <c:y val="0.1708735161081755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4E9-41D5-B6C4-983F00FD8915}"/>
                </c:ext>
              </c:extLst>
            </c:dLbl>
            <c:dLbl>
              <c:idx val="4"/>
              <c:layout>
                <c:manualLayout>
                  <c:x val="-3.4441058009739602E-2"/>
                  <c:y val="0.1263047477686788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4E9-41D5-B6C4-983F00FD89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rgbClr val="FF0000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пос.'!$B$11:$B$15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пос.'!$E$11:$E$15</c:f>
              <c:numCache>
                <c:formatCode>#\ ##0.0</c:formatCode>
                <c:ptCount val="5"/>
                <c:pt idx="0">
                  <c:v>53.640132005297154</c:v>
                </c:pt>
                <c:pt idx="1">
                  <c:v>81.617536568848763</c:v>
                </c:pt>
                <c:pt idx="2">
                  <c:v>81.536778749999996</c:v>
                </c:pt>
                <c:pt idx="3">
                  <c:v>5.3012342592592541</c:v>
                </c:pt>
                <c:pt idx="4">
                  <c:v>-32.490295555555555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E9-41D5-B6C4-983F00FD8915}"/>
            </c:ext>
          </c:extLst>
        </c:ser>
        <c:ser>
          <c:idx val="3"/>
          <c:order val="3"/>
          <c:tx>
            <c:strRef>
              <c:f>'в разрезе пос.'!$F$10</c:f>
              <c:strCache>
                <c:ptCount val="1"/>
                <c:pt idx="0">
                  <c:v>Динамика, %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3"/>
              <c:layout>
                <c:manualLayout>
                  <c:x val="-3.2611114677506083E-2"/>
                  <c:y val="-8.59274824194006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4E9-41D5-B6C4-983F00FD89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пос.'!$B$11:$B$15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пос.'!$F$11:$F$15</c:f>
              <c:numCache>
                <c:formatCode>#\ ##0.0</c:formatCode>
                <c:ptCount val="5"/>
                <c:pt idx="0">
                  <c:v>95.721607492938901</c:v>
                </c:pt>
                <c:pt idx="1">
                  <c:v>141.24622522851396</c:v>
                </c:pt>
                <c:pt idx="2">
                  <c:v>158.15952906983551</c:v>
                </c:pt>
                <c:pt idx="3">
                  <c:v>7.1989983942753799</c:v>
                </c:pt>
                <c:pt idx="4">
                  <c:v>-572.17728392119375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4E9-41D5-B6C4-983F00FD89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3509584"/>
        <c:axId val="503498768"/>
      </c:lineChart>
      <c:catAx>
        <c:axId val="50350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03498768"/>
        <c:crosses val="autoZero"/>
        <c:auto val="1"/>
        <c:lblAlgn val="ctr"/>
        <c:lblOffset val="100"/>
        <c:noMultiLvlLbl val="0"/>
      </c:catAx>
      <c:valAx>
        <c:axId val="503498768"/>
        <c:scaling>
          <c:orientation val="minMax"/>
          <c:max val="160"/>
          <c:min val="-580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503509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84471290952695E-4"/>
          <c:y val="0.89316664023511994"/>
          <c:w val="0.99890299638046764"/>
          <c:h val="9.40994259535953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'в разрезе пос.'!$C$21</c:f>
              <c:strCache>
                <c:ptCount val="1"/>
                <c:pt idx="0">
                  <c:v>факт за 8 месяцев 2022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9.484646171787498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E2A-4D79-B0E5-6F675AED7BD9}"/>
                </c:ext>
              </c:extLst>
            </c:dLbl>
            <c:dLbl>
              <c:idx val="1"/>
              <c:layout>
                <c:manualLayout>
                  <c:x val="0"/>
                  <c:y val="6.42386261319624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E2A-4D79-B0E5-6F675AED7BD9}"/>
                </c:ext>
              </c:extLst>
            </c:dLbl>
            <c:dLbl>
              <c:idx val="2"/>
              <c:layout>
                <c:manualLayout>
                  <c:x val="-1.0185067526415994E-16"/>
                  <c:y val="9.240176771207470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E2A-4D79-B0E5-6F675AED7B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пос.'!$B$22:$B$26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пос.'!$C$22:$C$26</c:f>
              <c:numCache>
                <c:formatCode>#\ ##0.0</c:formatCode>
                <c:ptCount val="5"/>
                <c:pt idx="0">
                  <c:v>26.66054673</c:v>
                </c:pt>
                <c:pt idx="1">
                  <c:v>10.52662664</c:v>
                </c:pt>
                <c:pt idx="2">
                  <c:v>9.0665511100000007</c:v>
                </c:pt>
                <c:pt idx="3">
                  <c:v>2.8736660300000003</c:v>
                </c:pt>
                <c:pt idx="4">
                  <c:v>0.21262444999999999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62-4D63-BE54-9F0BDAF02BA4}"/>
            </c:ext>
          </c:extLst>
        </c:ser>
        <c:ser>
          <c:idx val="1"/>
          <c:order val="1"/>
          <c:tx>
            <c:strRef>
              <c:f>'в разрезе пос.'!$D$21</c:f>
              <c:strCache>
                <c:ptCount val="1"/>
                <c:pt idx="0">
                  <c:v>факт за 8 месяцев 2023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61318141679266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E2A-4D79-B0E5-6F675AED7BD9}"/>
                </c:ext>
              </c:extLst>
            </c:dLbl>
            <c:dLbl>
              <c:idx val="1"/>
              <c:layout>
                <c:manualLayout>
                  <c:x val="1.3888888888888889E-3"/>
                  <c:y val="1.02190542483765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E2A-4D79-B0E5-6F675AED7BD9}"/>
                </c:ext>
              </c:extLst>
            </c:dLbl>
            <c:dLbl>
              <c:idx val="4"/>
              <c:layout>
                <c:manualLayout>
                  <c:x val="1.388888888888787E-3"/>
                  <c:y val="6.42014641167414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562-4D63-BE54-9F0BDAF02B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пос.'!$B$22:$B$26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пос.'!$D$22:$D$26</c:f>
              <c:numCache>
                <c:formatCode>#\ ##0.0</c:formatCode>
                <c:ptCount val="5"/>
                <c:pt idx="0">
                  <c:v>24.159743310000003</c:v>
                </c:pt>
                <c:pt idx="1">
                  <c:v>11.22038158</c:v>
                </c:pt>
                <c:pt idx="2">
                  <c:v>6.6252633300000001</c:v>
                </c:pt>
                <c:pt idx="3">
                  <c:v>2.5811339800000002</c:v>
                </c:pt>
                <c:pt idx="4">
                  <c:v>-0.26786394999999996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62-4D63-BE54-9F0BDAF02BA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002051152"/>
        <c:axId val="1002034512"/>
      </c:barChart>
      <c:lineChart>
        <c:grouping val="standard"/>
        <c:varyColors val="0"/>
        <c:ser>
          <c:idx val="2"/>
          <c:order val="2"/>
          <c:tx>
            <c:strRef>
              <c:f>'в разрезе пос.'!$E$21</c:f>
              <c:strCache>
                <c:ptCount val="1"/>
                <c:pt idx="0">
                  <c:v>Исполнение плана, %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0000"/>
              </a:solidFill>
              <a:ln w="12700">
                <a:solidFill>
                  <a:srgbClr val="FF0000"/>
                </a:solidFill>
                <a:round/>
              </a:ln>
              <a:effectLst/>
            </c:spPr>
          </c:marker>
          <c:dLbls>
            <c:dLbl>
              <c:idx val="1"/>
              <c:layout>
                <c:manualLayout>
                  <c:x val="-5.8392388451443622E-2"/>
                  <c:y val="-3.7010534181471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562-4D63-BE54-9F0BDAF02BA4}"/>
                </c:ext>
              </c:extLst>
            </c:dLbl>
            <c:dLbl>
              <c:idx val="2"/>
              <c:layout>
                <c:manualLayout>
                  <c:x val="-4.3895888013998248E-2"/>
                  <c:y val="6.984125820251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562-4D63-BE54-9F0BDAF02BA4}"/>
                </c:ext>
              </c:extLst>
            </c:dLbl>
            <c:dLbl>
              <c:idx val="3"/>
              <c:layout>
                <c:manualLayout>
                  <c:x val="-7.7836832895888011E-2"/>
                  <c:y val="1.084697565354736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562-4D63-BE54-9F0BDAF02BA4}"/>
                </c:ext>
              </c:extLst>
            </c:dLbl>
            <c:dLbl>
              <c:idx val="4"/>
              <c:layout>
                <c:manualLayout>
                  <c:x val="-4.2774387576552927E-2"/>
                  <c:y val="-0.1110845959114117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562-4D63-BE54-9F0BDAF02B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rgbClr val="FF0000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пос.'!$B$22:$B$26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пос.'!$E$22:$E$26</c:f>
              <c:numCache>
                <c:formatCode>#\ ##0.0</c:formatCode>
                <c:ptCount val="5"/>
                <c:pt idx="0">
                  <c:v>64.993767714756117</c:v>
                </c:pt>
                <c:pt idx="1">
                  <c:v>56.242514185463662</c:v>
                </c:pt>
                <c:pt idx="2">
                  <c:v>213.71817193548387</c:v>
                </c:pt>
                <c:pt idx="3">
                  <c:v>61.455570952380953</c:v>
                </c:pt>
                <c:pt idx="4">
                  <c:v>-9.2366879310344814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562-4D63-BE54-9F0BDAF02BA4}"/>
            </c:ext>
          </c:extLst>
        </c:ser>
        <c:ser>
          <c:idx val="3"/>
          <c:order val="3"/>
          <c:tx>
            <c:strRef>
              <c:f>'в разрезе пос.'!$F$21</c:f>
              <c:strCache>
                <c:ptCount val="1"/>
                <c:pt idx="0">
                  <c:v>Динамика, %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пос.'!$B$22:$B$26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пос.'!$F$22:$F$26</c:f>
              <c:numCache>
                <c:formatCode>#\ ##0.0</c:formatCode>
                <c:ptCount val="5"/>
                <c:pt idx="0">
                  <c:v>90.619834449284014</c:v>
                </c:pt>
                <c:pt idx="1">
                  <c:v>106.59047730793272</c:v>
                </c:pt>
                <c:pt idx="2">
                  <c:v>73.073688656457591</c:v>
                </c:pt>
                <c:pt idx="3">
                  <c:v>89.820248875614823</c:v>
                </c:pt>
                <c:pt idx="4">
                  <c:v>-125.97984380441665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562-4D63-BE54-9F0BDAF02B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2051152"/>
        <c:axId val="1002034512"/>
      </c:lineChart>
      <c:catAx>
        <c:axId val="100205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02034512"/>
        <c:crosses val="autoZero"/>
        <c:auto val="1"/>
        <c:lblAlgn val="ctr"/>
        <c:lblOffset val="100"/>
        <c:noMultiLvlLbl val="0"/>
      </c:catAx>
      <c:valAx>
        <c:axId val="1002034512"/>
        <c:scaling>
          <c:orientation val="minMax"/>
          <c:max val="215"/>
          <c:min val="-135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1002051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855643044619102E-4"/>
          <c:y val="0.89346466800572133"/>
          <c:w val="0.99890288713910758"/>
          <c:h val="9.38369214120032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277777777777777E-2"/>
          <c:y val="7.1957659966227563E-2"/>
          <c:w val="0.96944444444444444"/>
          <c:h val="0.846903829204044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'в разрезе пос.'!$C$27</c:f>
              <c:strCache>
                <c:ptCount val="1"/>
                <c:pt idx="0">
                  <c:v>факт за 8 месяцев 2022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7777777777777779E-3"/>
                  <c:y val="3.54422304808181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777777777777778E-2"/>
                      <c:h val="5.28572173716256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C20-400D-BF25-41610DB238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пос.'!$B$28:$B$32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пос.'!$C$28:$C$32</c:f>
              <c:numCache>
                <c:formatCode>#\ ##0.0</c:formatCode>
                <c:ptCount val="5"/>
                <c:pt idx="0">
                  <c:v>6.3219630399999991</c:v>
                </c:pt>
                <c:pt idx="1">
                  <c:v>1.1778643600000001</c:v>
                </c:pt>
                <c:pt idx="2">
                  <c:v>1.9820345799999999</c:v>
                </c:pt>
                <c:pt idx="3">
                  <c:v>1.81980521</c:v>
                </c:pt>
                <c:pt idx="4">
                  <c:v>0.12027743999999999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49-49B2-9516-D4D363AC5850}"/>
            </c:ext>
          </c:extLst>
        </c:ser>
        <c:ser>
          <c:idx val="1"/>
          <c:order val="1"/>
          <c:tx>
            <c:strRef>
              <c:f>'в разрезе пос.'!$D$27</c:f>
              <c:strCache>
                <c:ptCount val="1"/>
                <c:pt idx="0">
                  <c:v>факт за 8 месяцев 2023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5462668816039986E-17"/>
                  <c:y val="3.10644451002882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C20-400D-BF25-41610DB23854}"/>
                </c:ext>
              </c:extLst>
            </c:dLbl>
            <c:dLbl>
              <c:idx val="4"/>
              <c:layout>
                <c:manualLayout>
                  <c:x val="-1.0185067526415994E-16"/>
                  <c:y val="5.76282868594280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F49-49B2-9516-D4D363AC58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пос.'!$B$28:$B$32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пос.'!$D$28:$D$32</c:f>
              <c:numCache>
                <c:formatCode>#\ ##0.0</c:formatCode>
                <c:ptCount val="5"/>
                <c:pt idx="0">
                  <c:v>4.8393802799999994</c:v>
                </c:pt>
                <c:pt idx="1">
                  <c:v>1.2088046699999999</c:v>
                </c:pt>
                <c:pt idx="2">
                  <c:v>0.75650149999999994</c:v>
                </c:pt>
                <c:pt idx="3">
                  <c:v>1.6816794900000001</c:v>
                </c:pt>
                <c:pt idx="4">
                  <c:v>-9.6690760000000001E-2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49-49B2-9516-D4D363AC585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040078208"/>
        <c:axId val="1040078624"/>
      </c:barChart>
      <c:lineChart>
        <c:grouping val="standard"/>
        <c:varyColors val="0"/>
        <c:ser>
          <c:idx val="2"/>
          <c:order val="2"/>
          <c:tx>
            <c:strRef>
              <c:f>'в разрезе пос.'!$E$27</c:f>
              <c:strCache>
                <c:ptCount val="1"/>
                <c:pt idx="0">
                  <c:v>Исполнение плана, %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0000"/>
              </a:solidFill>
              <a:ln w="12700">
                <a:solidFill>
                  <a:srgbClr val="FF0000"/>
                </a:solidFill>
                <a:round/>
              </a:ln>
              <a:effectLst/>
            </c:spPr>
          </c:marker>
          <c:dLbls>
            <c:dLbl>
              <c:idx val="2"/>
              <c:layout>
                <c:manualLayout>
                  <c:x val="-3.7559055118110238E-2"/>
                  <c:y val="-3.7010534181471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F49-49B2-9516-D4D363AC5850}"/>
                </c:ext>
              </c:extLst>
            </c:dLbl>
            <c:dLbl>
              <c:idx val="4"/>
              <c:layout>
                <c:manualLayout>
                  <c:x val="-3.2270888013998147E-2"/>
                  <c:y val="-0.1153173994388369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F49-49B2-9516-D4D363AC58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rgbClr val="FF0000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пос.'!$B$28:$B$32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пос.'!$E$28:$E$32</c:f>
              <c:numCache>
                <c:formatCode>#\ ##0.0</c:formatCode>
                <c:ptCount val="5"/>
                <c:pt idx="0">
                  <c:v>45.188155078715887</c:v>
                </c:pt>
                <c:pt idx="1">
                  <c:v>60.440233499999998</c:v>
                </c:pt>
                <c:pt idx="2">
                  <c:v>75.650149999999996</c:v>
                </c:pt>
                <c:pt idx="3">
                  <c:v>62.284425555555551</c:v>
                </c:pt>
                <c:pt idx="4">
                  <c:v>-3.7188753846153846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F49-49B2-9516-D4D363AC5850}"/>
            </c:ext>
          </c:extLst>
        </c:ser>
        <c:ser>
          <c:idx val="3"/>
          <c:order val="3"/>
          <c:tx>
            <c:strRef>
              <c:f>'в разрезе пос.'!$F$27</c:f>
              <c:strCache>
                <c:ptCount val="1"/>
                <c:pt idx="0">
                  <c:v>Динамика, %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1"/>
              <c:layout>
                <c:manualLayout>
                  <c:x val="-4.3895888013998248E-2"/>
                  <c:y val="-1.82967098618156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F49-49B2-9516-D4D363AC5850}"/>
                </c:ext>
              </c:extLst>
            </c:dLbl>
            <c:dLbl>
              <c:idx val="2"/>
              <c:layout>
                <c:manualLayout>
                  <c:x val="-3.7559055118110238E-2"/>
                  <c:y val="3.70635275484685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F49-49B2-9516-D4D363AC58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пос.'!$B$28:$B$32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пос.'!$F$28:$F$32</c:f>
              <c:numCache>
                <c:formatCode>#\ ##0.0</c:formatCode>
                <c:ptCount val="5"/>
                <c:pt idx="0">
                  <c:v>76.548696178394621</c:v>
                </c:pt>
                <c:pt idx="1">
                  <c:v>102.62681434728187</c:v>
                </c:pt>
                <c:pt idx="2">
                  <c:v>38.167926414280821</c:v>
                </c:pt>
                <c:pt idx="3">
                  <c:v>92.409862372028272</c:v>
                </c:pt>
                <c:pt idx="4">
                  <c:v>-80.389772180053072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F49-49B2-9516-D4D363AC58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0078208"/>
        <c:axId val="1040078624"/>
      </c:lineChart>
      <c:catAx>
        <c:axId val="1040078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40078624"/>
        <c:crosses val="autoZero"/>
        <c:auto val="1"/>
        <c:lblAlgn val="ctr"/>
        <c:lblOffset val="100"/>
        <c:noMultiLvlLbl val="0"/>
      </c:catAx>
      <c:valAx>
        <c:axId val="1040078624"/>
        <c:scaling>
          <c:orientation val="minMax"/>
          <c:max val="110"/>
          <c:min val="-85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out"/>
        <c:minorTickMark val="none"/>
        <c:tickLblPos val="nextTo"/>
        <c:crossAx val="1040078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855643044619102E-4"/>
          <c:y val="0.89346466800572133"/>
          <c:w val="0.99890288713910758"/>
          <c:h val="9.38369214120032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Дотации</a:t>
            </a:r>
            <a:r>
              <a:rPr lang="ru-RU" sz="1800" baseline="0" dirty="0"/>
              <a:t> из краевого бюджета</a:t>
            </a:r>
            <a:endParaRPr lang="ru-RU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3.4547738693467334E-2"/>
          <c:y val="0.21138095773086413"/>
          <c:w val="0.93090452261306533"/>
          <c:h val="0.6747338425363833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4F79CA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562814070351759E-2"/>
                  <c:y val="-2.106126516802828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78-4143-B774-CD9DCE4733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'Дотации и кредиты'!$A$2:$B$2</c:f>
              <c:strCache>
                <c:ptCount val="2"/>
                <c:pt idx="0">
                  <c:v>План на 2023 год</c:v>
                </c:pt>
                <c:pt idx="1">
                  <c:v>Факт за 8 месяцев 2023 года</c:v>
                </c:pt>
              </c:strCache>
            </c:strRef>
          </c:cat>
          <c:val>
            <c:numRef>
              <c:f>'Дотации и кредиты'!$A$3:$B$3</c:f>
              <c:numCache>
                <c:formatCode>0.0</c:formatCode>
                <c:ptCount val="2"/>
                <c:pt idx="0">
                  <c:v>85.082300000000004</c:v>
                </c:pt>
                <c:pt idx="1">
                  <c:v>77.432100000000005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A9-4DEB-AAE9-68ACD4EEA76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10667823"/>
        <c:axId val="1510657007"/>
      </c:barChart>
      <c:catAx>
        <c:axId val="15106678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0657007"/>
        <c:crosses val="autoZero"/>
        <c:auto val="1"/>
        <c:lblAlgn val="ctr"/>
        <c:lblOffset val="100"/>
        <c:noMultiLvlLbl val="0"/>
      </c:catAx>
      <c:valAx>
        <c:axId val="1510657007"/>
        <c:scaling>
          <c:orientation val="minMax"/>
          <c:min val="0"/>
        </c:scaling>
        <c:delete val="1"/>
        <c:axPos val="l"/>
        <c:numFmt formatCode="0.0" sourceLinked="1"/>
        <c:majorTickMark val="none"/>
        <c:minorTickMark val="none"/>
        <c:tickLblPos val="nextTo"/>
        <c:crossAx val="1510667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Дотации из районного бюджета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3.1392694063926939E-2"/>
          <c:y val="0.31541244705299593"/>
          <c:w val="0.93721461187214616"/>
          <c:h val="0.5683265788759069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6A9-429F-9632-E59E9D6CDC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'Дотации и кредиты'!$A$6:$B$6</c:f>
              <c:strCache>
                <c:ptCount val="2"/>
                <c:pt idx="0">
                  <c:v>План на 2023 год</c:v>
                </c:pt>
                <c:pt idx="1">
                  <c:v>Факт за 8 месяцев 2023 года</c:v>
                </c:pt>
              </c:strCache>
            </c:strRef>
          </c:cat>
          <c:val>
            <c:numRef>
              <c:f>'Дотации и кредиты'!$A$7:$B$7</c:f>
              <c:numCache>
                <c:formatCode>0.0</c:formatCode>
                <c:ptCount val="2"/>
                <c:pt idx="0" formatCode="0">
                  <c:v>7</c:v>
                </c:pt>
                <c:pt idx="1">
                  <c:v>6.6032999999999999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C0-44C4-9541-67F5B6431F4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10686959"/>
        <c:axId val="1510704015"/>
      </c:barChart>
      <c:catAx>
        <c:axId val="1510686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0704015"/>
        <c:crosses val="autoZero"/>
        <c:auto val="1"/>
        <c:lblAlgn val="ctr"/>
        <c:lblOffset val="100"/>
        <c:noMultiLvlLbl val="0"/>
      </c:catAx>
      <c:valAx>
        <c:axId val="1510704015"/>
        <c:scaling>
          <c:orientation val="minMax"/>
          <c:min val="0"/>
        </c:scaling>
        <c:delete val="1"/>
        <c:axPos val="l"/>
        <c:numFmt formatCode="0" sourceLinked="1"/>
        <c:majorTickMark val="none"/>
        <c:minorTickMark val="none"/>
        <c:tickLblPos val="nextTo"/>
        <c:crossAx val="15106869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'недоимка (2)'!$B$6</c:f>
              <c:strCache>
                <c:ptCount val="1"/>
                <c:pt idx="0">
                  <c:v>Сумма задолженности на 01.01.2023</c:v>
                </c:pt>
              </c:strCache>
            </c:strRef>
          </c:tx>
          <c:spPr>
            <a:solidFill>
              <a:srgbClr val="587ECB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2.3231536606456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8B8-4338-A96D-62579F2B6759}"/>
                </c:ext>
              </c:extLst>
            </c:dLbl>
            <c:dLbl>
              <c:idx val="2"/>
              <c:layout>
                <c:manualLayout>
                  <c:x val="0"/>
                  <c:y val="1.26391504938674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8B8-4338-A96D-62579F2B6759}"/>
                </c:ext>
              </c:extLst>
            </c:dLbl>
            <c:dLbl>
              <c:idx val="3"/>
              <c:layout>
                <c:manualLayout>
                  <c:x val="0"/>
                  <c:y val="2.92120451703389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B8-4338-A96D-62579F2B6759}"/>
                </c:ext>
              </c:extLst>
            </c:dLbl>
            <c:dLbl>
              <c:idx val="6"/>
              <c:layout>
                <c:manualLayout>
                  <c:x val="-9.7803365771466231E-17"/>
                  <c:y val="1.354535732587561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8B8-4338-A96D-62579F2B67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'недоимка (2)'!$A$7:$A$15</c:f>
              <c:strCache>
                <c:ptCount val="9"/>
                <c:pt idx="0">
                  <c:v>Новокубанское г/п</c:v>
                </c:pt>
                <c:pt idx="1">
                  <c:v>Бесскорбненское с/п</c:v>
                </c:pt>
                <c:pt idx="2">
                  <c:v>Верхнекубанское с/п</c:v>
                </c:pt>
                <c:pt idx="3">
                  <c:v>Ковалевское с/п</c:v>
                </c:pt>
                <c:pt idx="4">
                  <c:v>Ляпинское с/п</c:v>
                </c:pt>
                <c:pt idx="5">
                  <c:v>Новосельское с/п</c:v>
                </c:pt>
                <c:pt idx="6">
                  <c:v>Прикубанское с/п</c:v>
                </c:pt>
                <c:pt idx="7">
                  <c:v>Прочноокопское с/п</c:v>
                </c:pt>
                <c:pt idx="8">
                  <c:v>Советское с/п</c:v>
                </c:pt>
              </c:strCache>
            </c:strRef>
          </c:cat>
          <c:val>
            <c:numRef>
              <c:f>'недоимка (2)'!$B$7:$B$15</c:f>
              <c:numCache>
                <c:formatCode>#\ ##0.0</c:formatCode>
                <c:ptCount val="9"/>
                <c:pt idx="0">
                  <c:v>12.42</c:v>
                </c:pt>
                <c:pt idx="1">
                  <c:v>2.2469999999999999</c:v>
                </c:pt>
                <c:pt idx="2">
                  <c:v>1.1259999999999999</c:v>
                </c:pt>
                <c:pt idx="3">
                  <c:v>2.1339999999999999</c:v>
                </c:pt>
                <c:pt idx="4">
                  <c:v>0.64700000000000002</c:v>
                </c:pt>
                <c:pt idx="5">
                  <c:v>0.97500000000000009</c:v>
                </c:pt>
                <c:pt idx="6">
                  <c:v>1.593</c:v>
                </c:pt>
                <c:pt idx="7">
                  <c:v>0.81299999999999994</c:v>
                </c:pt>
                <c:pt idx="8">
                  <c:v>4.5860000000000003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B8-4338-A96D-62579F2B6759}"/>
            </c:ext>
          </c:extLst>
        </c:ser>
        <c:ser>
          <c:idx val="1"/>
          <c:order val="1"/>
          <c:tx>
            <c:strRef>
              <c:f>'недоимка (2)'!$C$6</c:f>
              <c:strCache>
                <c:ptCount val="1"/>
                <c:pt idx="0">
                  <c:v>Сумма задолженности на 01.08.2023</c:v>
                </c:pt>
              </c:strCache>
            </c:strRef>
          </c:tx>
          <c:spPr>
            <a:solidFill>
              <a:srgbClr val="ED7D31"/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1"/>
              <c:layout>
                <c:manualLayout>
                  <c:x val="2.6673953346625502E-3"/>
                  <c:y val="1.0531325576679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B8-4338-A96D-62579F2B6759}"/>
                </c:ext>
              </c:extLst>
            </c:dLbl>
            <c:dLbl>
              <c:idx val="3"/>
              <c:layout>
                <c:manualLayout>
                  <c:x val="-9.7803365771466231E-17"/>
                  <c:y val="-3.57441909745308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8B8-4338-A96D-62579F2B6759}"/>
                </c:ext>
              </c:extLst>
            </c:dLbl>
            <c:dLbl>
              <c:idx val="6"/>
              <c:layout>
                <c:manualLayout>
                  <c:x val="-9.7803365771466231E-17"/>
                  <c:y val="4.10303974945768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8B8-4338-A96D-62579F2B67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'недоимка (2)'!$A$7:$A$15</c:f>
              <c:strCache>
                <c:ptCount val="9"/>
                <c:pt idx="0">
                  <c:v>Новокубанское г/п</c:v>
                </c:pt>
                <c:pt idx="1">
                  <c:v>Бесскорбненское с/п</c:v>
                </c:pt>
                <c:pt idx="2">
                  <c:v>Верхнекубанское с/п</c:v>
                </c:pt>
                <c:pt idx="3">
                  <c:v>Ковалевское с/п</c:v>
                </c:pt>
                <c:pt idx="4">
                  <c:v>Ляпинское с/п</c:v>
                </c:pt>
                <c:pt idx="5">
                  <c:v>Новосельское с/п</c:v>
                </c:pt>
                <c:pt idx="6">
                  <c:v>Прикубанское с/п</c:v>
                </c:pt>
                <c:pt idx="7">
                  <c:v>Прочноокопское с/п</c:v>
                </c:pt>
                <c:pt idx="8">
                  <c:v>Советское с/п</c:v>
                </c:pt>
              </c:strCache>
            </c:strRef>
          </c:cat>
          <c:val>
            <c:numRef>
              <c:f>'недоимка (2)'!$C$7:$C$15</c:f>
              <c:numCache>
                <c:formatCode>#\ ##0.0</c:formatCode>
                <c:ptCount val="9"/>
                <c:pt idx="0">
                  <c:v>8.5650000000000013</c:v>
                </c:pt>
                <c:pt idx="1">
                  <c:v>1.706</c:v>
                </c:pt>
                <c:pt idx="2">
                  <c:v>0.75</c:v>
                </c:pt>
                <c:pt idx="3">
                  <c:v>1.58</c:v>
                </c:pt>
                <c:pt idx="4">
                  <c:v>0.49099999999999999</c:v>
                </c:pt>
                <c:pt idx="5">
                  <c:v>0.68300000000000005</c:v>
                </c:pt>
                <c:pt idx="6">
                  <c:v>1.006</c:v>
                </c:pt>
                <c:pt idx="7">
                  <c:v>0.56400000000000006</c:v>
                </c:pt>
                <c:pt idx="8">
                  <c:v>3.5569999999999999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B8-4338-A96D-62579F2B67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698101567"/>
        <c:axId val="1698106143"/>
      </c:barChart>
      <c:lineChart>
        <c:grouping val="standard"/>
        <c:varyColors val="0"/>
        <c:ser>
          <c:idx val="2"/>
          <c:order val="2"/>
          <c:tx>
            <c:strRef>
              <c:f>'недоимка (2)'!$D$6</c:f>
              <c:strCache>
                <c:ptCount val="1"/>
                <c:pt idx="0">
                  <c:v>Процент снижения /роста недоимки на 01.08.2023 к началу года</c:v>
                </c:pt>
              </c:strCache>
            </c:strRef>
          </c:tx>
          <c:spPr>
            <a:ln w="158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rgbClr val="FF0000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dLbls>
            <c:dLbl>
              <c:idx val="3"/>
              <c:layout>
                <c:manualLayout>
                  <c:x val="-2.8007651013956875E-2"/>
                  <c:y val="3.6236860096045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8B8-4338-A96D-62579F2B6759}"/>
                </c:ext>
              </c:extLst>
            </c:dLbl>
            <c:dLbl>
              <c:idx val="4"/>
              <c:layout>
                <c:manualLayout>
                  <c:x val="-2.6673953346625503E-2"/>
                  <c:y val="6.03947668267428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8B8-4338-A96D-62579F2B6759}"/>
                </c:ext>
              </c:extLst>
            </c:dLbl>
            <c:dLbl>
              <c:idx val="6"/>
              <c:layout>
                <c:manualLayout>
                  <c:x val="-2.4006558011962952E-2"/>
                  <c:y val="-4.8315813461394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8B8-4338-A96D-62579F2B6759}"/>
                </c:ext>
              </c:extLst>
            </c:dLbl>
            <c:dLbl>
              <c:idx val="7"/>
              <c:layout>
                <c:manualLayout>
                  <c:x val="-1.0669581338650201E-2"/>
                  <c:y val="-4.3484232115254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8B8-4338-A96D-62579F2B67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'недоимка (2)'!$A$7:$A$15</c:f>
              <c:strCache>
                <c:ptCount val="9"/>
                <c:pt idx="0">
                  <c:v>Новокубанское г/п</c:v>
                </c:pt>
                <c:pt idx="1">
                  <c:v>Бесскорбненское с/п</c:v>
                </c:pt>
                <c:pt idx="2">
                  <c:v>Верхнекубанское с/п</c:v>
                </c:pt>
                <c:pt idx="3">
                  <c:v>Ковалевское с/п</c:v>
                </c:pt>
                <c:pt idx="4">
                  <c:v>Ляпинское с/п</c:v>
                </c:pt>
                <c:pt idx="5">
                  <c:v>Новосельское с/п</c:v>
                </c:pt>
                <c:pt idx="6">
                  <c:v>Прикубанское с/п</c:v>
                </c:pt>
                <c:pt idx="7">
                  <c:v>Прочноокопское с/п</c:v>
                </c:pt>
                <c:pt idx="8">
                  <c:v>Советское с/п</c:v>
                </c:pt>
              </c:strCache>
            </c:strRef>
          </c:cat>
          <c:val>
            <c:numRef>
              <c:f>'недоимка (2)'!$D$7:$D$15</c:f>
              <c:numCache>
                <c:formatCode>0.0</c:formatCode>
                <c:ptCount val="9"/>
                <c:pt idx="0">
                  <c:v>31.038647342995162</c:v>
                </c:pt>
                <c:pt idx="1">
                  <c:v>24.076546506453042</c:v>
                </c:pt>
                <c:pt idx="2">
                  <c:v>33.392539964476015</c:v>
                </c:pt>
                <c:pt idx="3">
                  <c:v>25.960637300843487</c:v>
                </c:pt>
                <c:pt idx="4">
                  <c:v>24.111282843894898</c:v>
                </c:pt>
                <c:pt idx="5">
                  <c:v>29.948717948717942</c:v>
                </c:pt>
                <c:pt idx="6">
                  <c:v>36.848713119899564</c:v>
                </c:pt>
                <c:pt idx="7">
                  <c:v>30.627306273062715</c:v>
                </c:pt>
                <c:pt idx="8">
                  <c:v>22.437854339293509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8B8-4338-A96D-62579F2B67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8101567"/>
        <c:axId val="1698106143"/>
      </c:lineChart>
      <c:catAx>
        <c:axId val="1698101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98106143"/>
        <c:crosses val="autoZero"/>
        <c:auto val="1"/>
        <c:lblAlgn val="ctr"/>
        <c:lblOffset val="100"/>
        <c:noMultiLvlLbl val="0"/>
      </c:catAx>
      <c:valAx>
        <c:axId val="16981061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98101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277777777777777E-2"/>
          <c:y val="2.4078912646634459E-2"/>
          <c:w val="0.96944444444444444"/>
          <c:h val="0.73844699114423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конс.краевой!$B$66</c:f>
              <c:strCache>
                <c:ptCount val="1"/>
                <c:pt idx="0">
                  <c:v>8 месяцев 2022 года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2.7777777777777267E-3"/>
                  <c:y val="6.129177764597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C6-4147-85D0-E43236460D2B}"/>
                </c:ext>
              </c:extLst>
            </c:dLbl>
            <c:dLbl>
              <c:idx val="2"/>
              <c:layout>
                <c:manualLayout>
                  <c:x val="-8.3333333333333835E-3"/>
                  <c:y val="-2.8456896764204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0C6-4147-85D0-E43236460D2B}"/>
                </c:ext>
              </c:extLst>
            </c:dLbl>
            <c:dLbl>
              <c:idx val="3"/>
              <c:layout>
                <c:manualLayout>
                  <c:x val="0"/>
                  <c:y val="7.8803714116258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76B-450C-9D35-12E24D7951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конс.краевой!$A$67:$A$71</c:f>
              <c:strCache>
                <c:ptCount val="5"/>
                <c:pt idx="0">
                  <c:v>Налог на прибыль</c:v>
                </c:pt>
                <c:pt idx="1">
                  <c:v>Налог на имущество организаций</c:v>
                </c:pt>
                <c:pt idx="2">
                  <c:v>Транспортный налог</c:v>
                </c:pt>
                <c:pt idx="3">
                  <c:v>УСН</c:v>
                </c:pt>
                <c:pt idx="4">
                  <c:v>НДФЛ</c:v>
                </c:pt>
              </c:strCache>
            </c:strRef>
          </c:cat>
          <c:val>
            <c:numRef>
              <c:f>конс.краевой!$B$67:$B$71</c:f>
              <c:numCache>
                <c:formatCode>0</c:formatCode>
                <c:ptCount val="5"/>
                <c:pt idx="0">
                  <c:v>278.10951796000001</c:v>
                </c:pt>
                <c:pt idx="1">
                  <c:v>61.579396770000002</c:v>
                </c:pt>
                <c:pt idx="2">
                  <c:v>23.888994250000003</c:v>
                </c:pt>
                <c:pt idx="3">
                  <c:v>119.88924178000001</c:v>
                </c:pt>
                <c:pt idx="4">
                  <c:v>542.77084508999997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6B-450C-9D35-12E24D79510F}"/>
            </c:ext>
          </c:extLst>
        </c:ser>
        <c:ser>
          <c:idx val="1"/>
          <c:order val="1"/>
          <c:tx>
            <c:strRef>
              <c:f>конс.краевой!$C$66</c:f>
              <c:strCache>
                <c:ptCount val="1"/>
                <c:pt idx="0">
                  <c:v>8 месяцев 2023 года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4.1666666666666666E-3"/>
                  <c:y val="6.5669761763548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C6-4147-85D0-E43236460D2B}"/>
                </c:ext>
              </c:extLst>
            </c:dLbl>
            <c:dLbl>
              <c:idx val="2"/>
              <c:layout>
                <c:manualLayout>
                  <c:x val="6.9444444444444441E-3"/>
                  <c:y val="-2.1889920587849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C6-4147-85D0-E43236460D2B}"/>
                </c:ext>
              </c:extLst>
            </c:dLbl>
            <c:dLbl>
              <c:idx val="3"/>
              <c:layout>
                <c:manualLayout>
                  <c:x val="-1.0185067526415994E-16"/>
                  <c:y val="7.4425729998688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76B-450C-9D35-12E24D7951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конс.краевой!$A$67:$A$71</c:f>
              <c:strCache>
                <c:ptCount val="5"/>
                <c:pt idx="0">
                  <c:v>Налог на прибыль</c:v>
                </c:pt>
                <c:pt idx="1">
                  <c:v>Налог на имущество организаций</c:v>
                </c:pt>
                <c:pt idx="2">
                  <c:v>Транспортный налог</c:v>
                </c:pt>
                <c:pt idx="3">
                  <c:v>УСН</c:v>
                </c:pt>
                <c:pt idx="4">
                  <c:v>НДФЛ</c:v>
                </c:pt>
              </c:strCache>
            </c:strRef>
          </c:cat>
          <c:val>
            <c:numRef>
              <c:f>конс.краевой!$C$67:$C$71</c:f>
              <c:numCache>
                <c:formatCode>0</c:formatCode>
                <c:ptCount val="5"/>
                <c:pt idx="0">
                  <c:v>331.27253372000001</c:v>
                </c:pt>
                <c:pt idx="1">
                  <c:v>65.016562960000002</c:v>
                </c:pt>
                <c:pt idx="2">
                  <c:v>25.356354960000001</c:v>
                </c:pt>
                <c:pt idx="3">
                  <c:v>121.71580161</c:v>
                </c:pt>
                <c:pt idx="4">
                  <c:v>608.15520024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6B-450C-9D35-12E24D79510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130155648"/>
        <c:axId val="1130172288"/>
      </c:barChart>
      <c:lineChart>
        <c:grouping val="standard"/>
        <c:varyColors val="0"/>
        <c:ser>
          <c:idx val="2"/>
          <c:order val="2"/>
          <c:tx>
            <c:strRef>
              <c:f>конс.краевой!$D$66</c:f>
              <c:strCache>
                <c:ptCount val="1"/>
                <c:pt idx="0">
                  <c:v>Динамика, %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dLbls>
            <c:dLbl>
              <c:idx val="0"/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176B-450C-9D35-12E24D79510F}"/>
                </c:ext>
              </c:extLst>
            </c:dLbl>
            <c:dLbl>
              <c:idx val="2"/>
              <c:layout>
                <c:manualLayout>
                  <c:x val="-4.2458333333333334E-2"/>
                  <c:y val="-4.92249158315318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76B-450C-9D35-12E24D79510F}"/>
                </c:ext>
              </c:extLst>
            </c:dLbl>
            <c:dLbl>
              <c:idx val="3"/>
              <c:layout>
                <c:manualLayout>
                  <c:x val="-4.2458333333333438E-2"/>
                  <c:y val="-8.20597967133059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76B-450C-9D35-12E24D79510F}"/>
                </c:ext>
              </c:extLst>
            </c:dLbl>
            <c:dLbl>
              <c:idx val="4"/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176B-450C-9D35-12E24D7951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конс.краевой!$A$67:$A$71</c:f>
              <c:strCache>
                <c:ptCount val="5"/>
                <c:pt idx="0">
                  <c:v>Налог на прибыль</c:v>
                </c:pt>
                <c:pt idx="1">
                  <c:v>Налог на имущество организаций</c:v>
                </c:pt>
                <c:pt idx="2">
                  <c:v>Транспортный налог</c:v>
                </c:pt>
                <c:pt idx="3">
                  <c:v>УСН</c:v>
                </c:pt>
                <c:pt idx="4">
                  <c:v>НДФЛ</c:v>
                </c:pt>
              </c:strCache>
            </c:strRef>
          </c:cat>
          <c:val>
            <c:numRef>
              <c:f>конс.краевой!$D$67:$D$71</c:f>
              <c:numCache>
                <c:formatCode>0.0</c:formatCode>
                <c:ptCount val="5"/>
                <c:pt idx="0">
                  <c:v>119.11585628207314</c:v>
                </c:pt>
                <c:pt idx="1">
                  <c:v>105.58168213767645</c:v>
                </c:pt>
                <c:pt idx="2">
                  <c:v>106.14241309049666</c:v>
                </c:pt>
                <c:pt idx="3">
                  <c:v>101.52353939592993</c:v>
                </c:pt>
                <c:pt idx="4">
                  <c:v>112.04640148627701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76B-450C-9D35-12E24D79510F}"/>
            </c:ext>
          </c:extLst>
        </c:ser>
        <c:ser>
          <c:idx val="3"/>
          <c:order val="3"/>
          <c:tx>
            <c:strRef>
              <c:f>конс.краевой!$E$66</c:f>
              <c:strCache>
                <c:ptCount val="1"/>
                <c:pt idx="0">
                  <c:v>Исполнение плана, %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4.2506999125109371E-2"/>
                  <c:y val="4.2712750637436209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76B-450C-9D35-12E24D79510F}"/>
                </c:ext>
              </c:extLst>
            </c:dLbl>
            <c:dLbl>
              <c:idx val="1"/>
              <c:layout>
                <c:manualLayout>
                  <c:x val="-0.12505905511811027"/>
                  <c:y val="1.4255853873231771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76B-450C-9D35-12E24D79510F}"/>
                </c:ext>
              </c:extLst>
            </c:dLbl>
            <c:dLbl>
              <c:idx val="2"/>
              <c:layout>
                <c:manualLayout>
                  <c:x val="-3.8947944006999122E-2"/>
                  <c:y val="-2.73349952436822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76B-450C-9D35-12E24D79510F}"/>
                </c:ext>
              </c:extLst>
            </c:dLbl>
            <c:dLbl>
              <c:idx val="3"/>
              <c:layout>
                <c:manualLayout>
                  <c:x val="-3.8947944006999122E-2"/>
                  <c:y val="4.0523758578651259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76B-450C-9D35-12E24D79510F}"/>
                </c:ext>
              </c:extLst>
            </c:dLbl>
            <c:dLbl>
              <c:idx val="4"/>
              <c:layout>
                <c:manualLayout>
                  <c:x val="-3.7559055118110335E-2"/>
                  <c:y val="3.61457744610812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76B-450C-9D35-12E24D7951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конс.краевой!$A$67:$A$71</c:f>
              <c:strCache>
                <c:ptCount val="5"/>
                <c:pt idx="0">
                  <c:v>Налог на прибыль</c:v>
                </c:pt>
                <c:pt idx="1">
                  <c:v>Налог на имущество организаций</c:v>
                </c:pt>
                <c:pt idx="2">
                  <c:v>Транспортный налог</c:v>
                </c:pt>
                <c:pt idx="3">
                  <c:v>УСН</c:v>
                </c:pt>
                <c:pt idx="4">
                  <c:v>НДФЛ</c:v>
                </c:pt>
              </c:strCache>
            </c:strRef>
          </c:cat>
          <c:val>
            <c:numRef>
              <c:f>конс.краевой!$E$67:$E$71</c:f>
              <c:numCache>
                <c:formatCode>#\ ##0.0</c:formatCode>
                <c:ptCount val="5"/>
                <c:pt idx="0">
                  <c:v>114.94408588107279</c:v>
                </c:pt>
                <c:pt idx="1">
                  <c:v>80.995319613314734</c:v>
                </c:pt>
                <c:pt idx="2">
                  <c:v>25.916673439767777</c:v>
                </c:pt>
                <c:pt idx="3">
                  <c:v>65.653353015994242</c:v>
                </c:pt>
                <c:pt idx="4">
                  <c:v>61.557765088102826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76B-450C-9D35-12E24D79510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30155648"/>
        <c:axId val="1130172288"/>
      </c:lineChart>
      <c:catAx>
        <c:axId val="113015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0172288"/>
        <c:crosses val="autoZero"/>
        <c:auto val="1"/>
        <c:lblAlgn val="ctr"/>
        <c:lblOffset val="100"/>
        <c:noMultiLvlLbl val="0"/>
      </c:catAx>
      <c:valAx>
        <c:axId val="1130172288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130155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05"/>
          <c:y val="0.90167271741991262"/>
          <c:w val="0.9"/>
          <c:h val="5.01694572868184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07248038276954"/>
          <c:y val="6.4753723488176748E-2"/>
          <c:w val="0.39683835927718419"/>
          <c:h val="0.82541475566680267"/>
        </c:manualLayout>
      </c:layout>
      <c:pieChart>
        <c:varyColors val="1"/>
        <c:ser>
          <c:idx val="0"/>
          <c:order val="0"/>
          <c:spPr>
            <a:ln w="31750">
              <a:solidFill>
                <a:schemeClr val="bg1"/>
              </a:solidFill>
            </a:ln>
          </c:spPr>
          <c:explosion val="3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317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C62-4238-8386-8073E369390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317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C62-4238-8386-8073E369390D}"/>
              </c:ext>
            </c:extLst>
          </c:dPt>
          <c:dLbls>
            <c:dLbl>
              <c:idx val="0"/>
              <c:layout>
                <c:manualLayout>
                  <c:x val="-0.19019450789064712"/>
                  <c:y val="-0.12937032018909192"/>
                </c:manualLayout>
              </c:layout>
              <c:tx>
                <c:rich>
                  <a:bodyPr/>
                  <a:lstStyle/>
                  <a:p>
                    <a:r>
                      <a:rPr lang="ru-RU" dirty="0">
                        <a:solidFill>
                          <a:schemeClr val="bg1"/>
                        </a:solidFill>
                      </a:rPr>
                      <a:t>Районный бюджет</a:t>
                    </a:r>
                    <a:endParaRPr lang="ru-RU" baseline="0" dirty="0">
                      <a:solidFill>
                        <a:schemeClr val="bg1"/>
                      </a:solidFill>
                    </a:endParaRPr>
                  </a:p>
                  <a:p>
                    <a:r>
                      <a:rPr lang="ru-RU" dirty="0">
                        <a:solidFill>
                          <a:schemeClr val="bg1"/>
                        </a:solidFill>
                      </a:rPr>
                      <a:t>432</a:t>
                    </a:r>
                    <a:r>
                      <a:rPr lang="ru-RU" baseline="0" dirty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ru-RU" baseline="0" dirty="0" err="1">
                        <a:solidFill>
                          <a:schemeClr val="bg1"/>
                        </a:solidFill>
                      </a:rPr>
                      <a:t>млн.руб</a:t>
                    </a:r>
                    <a:endParaRPr lang="ru-RU" baseline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C62-4238-8386-8073E369390D}"/>
                </c:ext>
              </c:extLst>
            </c:dLbl>
            <c:dLbl>
              <c:idx val="1"/>
              <c:layout>
                <c:manualLayout>
                  <c:x val="0.1607242468287722"/>
                  <c:y val="0.15144684002413097"/>
                </c:manualLayout>
              </c:layout>
              <c:tx>
                <c:rich>
                  <a:bodyPr/>
                  <a:lstStyle/>
                  <a:p>
                    <a:fld id="{37C00559-54B2-454B-B0A4-F8CE2D5D0A38}" type="CATEGORYNAME">
                      <a:rPr lang="ru-RU" smtClean="0"/>
                      <a:pPr/>
                      <a:t>[ИМЯ КАТЕГОРИИ]</a:t>
                    </a:fld>
                    <a:r>
                      <a:rPr lang="ru-RU" baseline="0" dirty="0"/>
                      <a:t> </a:t>
                    </a:r>
                  </a:p>
                  <a:p>
                    <a:r>
                      <a:rPr lang="ru-RU" dirty="0"/>
                      <a:t>204</a:t>
                    </a:r>
                    <a:r>
                      <a:rPr lang="ru-RU" baseline="0" dirty="0"/>
                      <a:t> </a:t>
                    </a:r>
                    <a:r>
                      <a:rPr lang="ru-RU" baseline="0" dirty="0" err="1"/>
                      <a:t>млн.руб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C62-4238-8386-8073E36939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АНАЛИЗ!$V$6:$V$7</c:f>
              <c:strCache>
                <c:ptCount val="2"/>
                <c:pt idx="0">
                  <c:v>Бюджет муниципального района</c:v>
                </c:pt>
                <c:pt idx="1">
                  <c:v>Бюджет поселений</c:v>
                </c:pt>
              </c:strCache>
            </c:strRef>
          </c:cat>
          <c:val>
            <c:numRef>
              <c:f>АНАЛИЗ!$W$6:$W$7</c:f>
              <c:numCache>
                <c:formatCode>#\ ##0.0</c:formatCode>
                <c:ptCount val="2"/>
                <c:pt idx="0">
                  <c:v>189.98164699999998</c:v>
                </c:pt>
                <c:pt idx="1">
                  <c:v>98.074519030000019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C62-4238-8386-8073E369390D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293209878362604"/>
          <c:y val="2.3031220542252859E-2"/>
          <c:w val="0.6835923264913647"/>
          <c:h val="0.89328565568434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'оценка по поселениям'!$B$3</c:f>
              <c:strCache>
                <c:ptCount val="1"/>
                <c:pt idx="0">
                  <c:v>План на 2023 год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4.5719099935357325E-2"/>
                  <c:y val="4.60624410845057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D2A-47D0-B9F3-D0ED893933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'оценка по поселениям'!$A$4:$A$12</c:f>
              <c:strCache>
                <c:ptCount val="9"/>
                <c:pt idx="0">
                  <c:v>Новокубанское ГП</c:v>
                </c:pt>
                <c:pt idx="1">
                  <c:v>Бесскорбненское СП</c:v>
                </c:pt>
                <c:pt idx="2">
                  <c:v>Верхнекубанское СП</c:v>
                </c:pt>
                <c:pt idx="3">
                  <c:v>Ковалевское СП</c:v>
                </c:pt>
                <c:pt idx="4">
                  <c:v>Ляпинское СП</c:v>
                </c:pt>
                <c:pt idx="5">
                  <c:v>Новосельское СП</c:v>
                </c:pt>
                <c:pt idx="6">
                  <c:v>Прикубанское СП</c:v>
                </c:pt>
                <c:pt idx="7">
                  <c:v>Прочноокопское СП</c:v>
                </c:pt>
                <c:pt idx="8">
                  <c:v>Советское СП</c:v>
                </c:pt>
              </c:strCache>
            </c:strRef>
          </c:cat>
          <c:val>
            <c:numRef>
              <c:f>'оценка по поселениям'!$B$4:$B$12</c:f>
              <c:numCache>
                <c:formatCode>#\ ##0.0</c:formatCode>
                <c:ptCount val="9"/>
                <c:pt idx="0">
                  <c:v>129.68799999999999</c:v>
                </c:pt>
                <c:pt idx="1">
                  <c:v>19.46</c:v>
                </c:pt>
                <c:pt idx="2">
                  <c:v>26.39</c:v>
                </c:pt>
                <c:pt idx="3">
                  <c:v>32.07</c:v>
                </c:pt>
                <c:pt idx="4">
                  <c:v>8.75</c:v>
                </c:pt>
                <c:pt idx="5">
                  <c:v>19.82</c:v>
                </c:pt>
                <c:pt idx="6">
                  <c:v>13.53</c:v>
                </c:pt>
                <c:pt idx="7">
                  <c:v>14.802299999999999</c:v>
                </c:pt>
                <c:pt idx="8">
                  <c:v>30.48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2A-47D0-B9F3-D0ED89393305}"/>
            </c:ext>
          </c:extLst>
        </c:ser>
        <c:ser>
          <c:idx val="1"/>
          <c:order val="1"/>
          <c:tx>
            <c:strRef>
              <c:f>'оценка по поселениям'!$C$3</c:f>
              <c:strCache>
                <c:ptCount val="1"/>
                <c:pt idx="0">
                  <c:v>Оценка исполнения за 2023 год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D2A-47D0-B9F3-D0ED89393305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D2A-47D0-B9F3-D0ED89393305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D2A-47D0-B9F3-D0ED89393305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CD2A-47D0-B9F3-D0ED89393305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288A-4F1A-9727-B538B7B5A805}"/>
              </c:ext>
            </c:extLst>
          </c:dPt>
          <c:dLbls>
            <c:dLbl>
              <c:idx val="1"/>
              <c:layout>
                <c:manualLayout>
                  <c:x val="-8.2834346044977816E-2"/>
                  <c:y val="1.8134819326719721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D2A-47D0-B9F3-D0ED89393305}"/>
                </c:ext>
              </c:extLst>
            </c:dLbl>
            <c:dLbl>
              <c:idx val="4"/>
              <c:layout>
                <c:manualLayout>
                  <c:x val="-4.661086937735176E-2"/>
                  <c:y val="5.4404457973825648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D2A-47D0-B9F3-D0ED893933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'оценка по поселениям'!$A$4:$A$12</c:f>
              <c:strCache>
                <c:ptCount val="9"/>
                <c:pt idx="0">
                  <c:v>Новокубанское ГП</c:v>
                </c:pt>
                <c:pt idx="1">
                  <c:v>Бесскорбненское СП</c:v>
                </c:pt>
                <c:pt idx="2">
                  <c:v>Верхнекубанское СП</c:v>
                </c:pt>
                <c:pt idx="3">
                  <c:v>Ковалевское СП</c:v>
                </c:pt>
                <c:pt idx="4">
                  <c:v>Ляпинское СП</c:v>
                </c:pt>
                <c:pt idx="5">
                  <c:v>Новосельское СП</c:v>
                </c:pt>
                <c:pt idx="6">
                  <c:v>Прикубанское СП</c:v>
                </c:pt>
                <c:pt idx="7">
                  <c:v>Прочноокопское СП</c:v>
                </c:pt>
                <c:pt idx="8">
                  <c:v>Советское СП</c:v>
                </c:pt>
              </c:strCache>
            </c:strRef>
          </c:cat>
          <c:val>
            <c:numRef>
              <c:f>'оценка по поселениям'!$C$4:$C$12</c:f>
              <c:numCache>
                <c:formatCode>#\ ##0.0</c:formatCode>
                <c:ptCount val="9"/>
                <c:pt idx="0">
                  <c:v>133.06800000000001</c:v>
                </c:pt>
                <c:pt idx="1">
                  <c:v>14.818</c:v>
                </c:pt>
                <c:pt idx="2">
                  <c:v>22.352</c:v>
                </c:pt>
                <c:pt idx="3">
                  <c:v>33.481999999999999</c:v>
                </c:pt>
                <c:pt idx="4">
                  <c:v>8.6259999999999994</c:v>
                </c:pt>
                <c:pt idx="5">
                  <c:v>19.001000000000001</c:v>
                </c:pt>
                <c:pt idx="6">
                  <c:v>13.945</c:v>
                </c:pt>
                <c:pt idx="7">
                  <c:v>14.092000000000001</c:v>
                </c:pt>
                <c:pt idx="8">
                  <c:v>32.244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2A-47D0-B9F3-D0ED8939330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127177519"/>
        <c:axId val="1127177935"/>
      </c:barChart>
      <c:catAx>
        <c:axId val="112717751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7177935"/>
        <c:crosses val="autoZero"/>
        <c:auto val="1"/>
        <c:lblAlgn val="ctr"/>
        <c:lblOffset val="100"/>
        <c:noMultiLvlLbl val="0"/>
      </c:catAx>
      <c:valAx>
        <c:axId val="1127177935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1127177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'Тр по пос'!$B$1</c:f>
              <c:strCache>
                <c:ptCount val="1"/>
                <c:pt idx="0">
                  <c:v>Темп роста на отчетную дату, %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1B42-4178-B819-08770744CD9C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B42-4178-B819-08770744CD9C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B42-4178-B819-08770744CD9C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B42-4178-B819-08770744CD9C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B42-4178-B819-08770744CD9C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B42-4178-B819-08770744CD9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'Тр по пос'!$A$2:$A$10</c:f>
              <c:strCache>
                <c:ptCount val="9"/>
                <c:pt idx="0">
                  <c:v>Новокубанское ГП</c:v>
                </c:pt>
                <c:pt idx="1">
                  <c:v>Прикубанское СП</c:v>
                </c:pt>
                <c:pt idx="2">
                  <c:v>Советское СП</c:v>
                </c:pt>
                <c:pt idx="3">
                  <c:v>Верхнекубанское СП</c:v>
                </c:pt>
                <c:pt idx="4">
                  <c:v>Прочноокопское СП</c:v>
                </c:pt>
                <c:pt idx="5">
                  <c:v>Новосельское СП</c:v>
                </c:pt>
                <c:pt idx="6">
                  <c:v>Бесскорбненское СП</c:v>
                </c:pt>
                <c:pt idx="7">
                  <c:v>Ковалевское СП</c:v>
                </c:pt>
                <c:pt idx="8">
                  <c:v>Ляпинское СП</c:v>
                </c:pt>
              </c:strCache>
            </c:strRef>
          </c:cat>
          <c:val>
            <c:numRef>
              <c:f>'Тр по пос'!$B$2:$B$10</c:f>
              <c:numCache>
                <c:formatCode>0.0</c:formatCode>
                <c:ptCount val="9"/>
                <c:pt idx="0">
                  <c:v>107.66626435663693</c:v>
                </c:pt>
                <c:pt idx="1">
                  <c:v>106.91357450479575</c:v>
                </c:pt>
                <c:pt idx="2">
                  <c:v>106.25378891382657</c:v>
                </c:pt>
                <c:pt idx="3">
                  <c:v>100.26552395830393</c:v>
                </c:pt>
                <c:pt idx="4">
                  <c:v>99.46218926802915</c:v>
                </c:pt>
                <c:pt idx="5">
                  <c:v>97.707972118554252</c:v>
                </c:pt>
                <c:pt idx="6">
                  <c:v>95.721607492938901</c:v>
                </c:pt>
                <c:pt idx="7">
                  <c:v>90.619834449284014</c:v>
                </c:pt>
                <c:pt idx="8">
                  <c:v>76.548696178394621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42-4178-B819-08770744CD9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-1425985536"/>
        <c:axId val="-1425988800"/>
      </c:barChart>
      <c:catAx>
        <c:axId val="-14259855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425988800"/>
        <c:crosses val="autoZero"/>
        <c:auto val="1"/>
        <c:lblAlgn val="ctr"/>
        <c:lblOffset val="100"/>
        <c:noMultiLvlLbl val="0"/>
      </c:catAx>
      <c:valAx>
        <c:axId val="-1425988800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-1425985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89588801399828E-2"/>
          <c:y val="5.1852223964559886E-2"/>
          <c:w val="0.96593263342082236"/>
          <c:h val="0.700992012434380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'в разрезе пос.'!$C$3</c:f>
              <c:strCache>
                <c:ptCount val="1"/>
                <c:pt idx="0">
                  <c:v>факт за 8 месяцев 2022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26225127954250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725-43A4-8116-2815BE32FA5E}"/>
                </c:ext>
              </c:extLst>
            </c:dLbl>
            <c:dLbl>
              <c:idx val="1"/>
              <c:layout>
                <c:manualLayout>
                  <c:x val="-1.3888888888888889E-3"/>
                  <c:y val="1.26225127954250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725-43A4-8116-2815BE32FA5E}"/>
                </c:ext>
              </c:extLst>
            </c:dLbl>
            <c:dLbl>
              <c:idx val="2"/>
              <c:layout>
                <c:manualLayout>
                  <c:x val="-5.0925337632079971E-17"/>
                  <c:y val="1.306814240652291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725-43A4-8116-2815BE32FA5E}"/>
                </c:ext>
              </c:extLst>
            </c:dLbl>
            <c:dLbl>
              <c:idx val="3"/>
              <c:layout>
                <c:manualLayout>
                  <c:x val="0"/>
                  <c:y val="7.31471314610671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725-43A4-8116-2815BE32FA5E}"/>
                </c:ext>
              </c:extLst>
            </c:dLbl>
            <c:dLbl>
              <c:idx val="5"/>
              <c:layout>
                <c:manualLayout>
                  <c:x val="1.0185067526415994E-16"/>
                  <c:y val="7.80492235249178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725-43A4-8116-2815BE32FA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пос.'!$B$4:$B$9</c:f>
              <c:strCache>
                <c:ptCount val="6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'в разрезе пос.'!$C$4:$C$9</c:f>
              <c:numCache>
                <c:formatCode>#\ ##0.0</c:formatCode>
                <c:ptCount val="6"/>
                <c:pt idx="0">
                  <c:v>79.811698179999993</c:v>
                </c:pt>
                <c:pt idx="1">
                  <c:v>40.189018009999991</c:v>
                </c:pt>
                <c:pt idx="2">
                  <c:v>7.3</c:v>
                </c:pt>
                <c:pt idx="3">
                  <c:v>7.4</c:v>
                </c:pt>
                <c:pt idx="4">
                  <c:v>1.7</c:v>
                </c:pt>
                <c:pt idx="5">
                  <c:v>8.2071938600000003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0D-481B-9BF0-83729C6ED426}"/>
            </c:ext>
          </c:extLst>
        </c:ser>
        <c:ser>
          <c:idx val="1"/>
          <c:order val="1"/>
          <c:tx>
            <c:strRef>
              <c:f>'в разрезе пос.'!$D$3</c:f>
              <c:strCache>
                <c:ptCount val="1"/>
                <c:pt idx="0">
                  <c:v>факт за 8 месяцев 2023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731334408019993E-17"/>
                  <c:y val="1.26225127954250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725-43A4-8116-2815BE32FA5E}"/>
                </c:ext>
              </c:extLst>
            </c:dLbl>
            <c:dLbl>
              <c:idx val="1"/>
              <c:layout>
                <c:manualLayout>
                  <c:x val="0"/>
                  <c:y val="2.05981018074855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725-43A4-8116-2815BE32FA5E}"/>
                </c:ext>
              </c:extLst>
            </c:dLbl>
            <c:dLbl>
              <c:idx val="2"/>
              <c:layout>
                <c:manualLayout>
                  <c:x val="0"/>
                  <c:y val="1.00994407755917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725-43A4-8116-2815BE32FA5E}"/>
                </c:ext>
              </c:extLst>
            </c:dLbl>
            <c:dLbl>
              <c:idx val="3"/>
              <c:layout>
                <c:manualLayout>
                  <c:x val="0"/>
                  <c:y val="1.28440800376730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25-43A4-8116-2815BE32FA5E}"/>
                </c:ext>
              </c:extLst>
            </c:dLbl>
            <c:dLbl>
              <c:idx val="5"/>
              <c:layout>
                <c:manualLayout>
                  <c:x val="0"/>
                  <c:y val="-2.9658738207831496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725-43A4-8116-2815BE32FA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пос.'!$B$4:$B$9</c:f>
              <c:strCache>
                <c:ptCount val="6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'в разрезе пос.'!$D$4:$D$9</c:f>
              <c:numCache>
                <c:formatCode>#\ ##0.0</c:formatCode>
                <c:ptCount val="6"/>
                <c:pt idx="0">
                  <c:v>85.930273949999986</c:v>
                </c:pt>
                <c:pt idx="1">
                  <c:v>45.525733900000006</c:v>
                </c:pt>
                <c:pt idx="2">
                  <c:v>8.6</c:v>
                </c:pt>
                <c:pt idx="3">
                  <c:v>6.9</c:v>
                </c:pt>
                <c:pt idx="4">
                  <c:v>1.1000000000000001</c:v>
                </c:pt>
                <c:pt idx="5">
                  <c:v>8.9901707799999997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0D-481B-9BF0-83729C6ED42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-1427026560"/>
        <c:axId val="-1427021120"/>
      </c:barChart>
      <c:lineChart>
        <c:grouping val="standard"/>
        <c:varyColors val="0"/>
        <c:ser>
          <c:idx val="2"/>
          <c:order val="2"/>
          <c:tx>
            <c:strRef>
              <c:f>'в разрезе пос.'!$E$3</c:f>
              <c:strCache>
                <c:ptCount val="1"/>
                <c:pt idx="0">
                  <c:v>Исполнение плана, %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0000"/>
              </a:solidFill>
              <a:ln w="12700">
                <a:solidFill>
                  <a:srgbClr val="FF0000">
                    <a:alpha val="96000"/>
                  </a:srgbClr>
                </a:solidFill>
                <a:round/>
              </a:ln>
              <a:effectLst/>
            </c:spPr>
          </c:marker>
          <c:dLbls>
            <c:dLbl>
              <c:idx val="0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50</a:t>
                    </a:r>
                    <a:endParaRPr lang="en-US" dirty="0"/>
                  </a:p>
                </c:rich>
              </c:tx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140D-481B-9BF0-83729C6ED426}"/>
                </c:ext>
              </c:extLst>
            </c:dLbl>
            <c:dLbl>
              <c:idx val="2"/>
              <c:layout>
                <c:manualLayout>
                  <c:x val="-3.4173665791776026E-2"/>
                  <c:y val="0.1125767854419010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40D-481B-9BF0-83729C6ED426}"/>
                </c:ext>
              </c:extLst>
            </c:dLbl>
            <c:dLbl>
              <c:idx val="4"/>
              <c:layout>
                <c:manualLayout>
                  <c:x val="-3.1222222222222325E-2"/>
                  <c:y val="-0.1066568480662519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40D-481B-9BF0-83729C6ED4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rgbClr val="FF0000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пос.'!$B$4:$B$9</c:f>
              <c:strCache>
                <c:ptCount val="6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'в разрезе пос.'!$E$4:$E$9</c:f>
              <c:numCache>
                <c:formatCode>#\ ##0.0</c:formatCode>
                <c:ptCount val="6"/>
                <c:pt idx="0">
                  <c:v>51.159387178818534</c:v>
                </c:pt>
                <c:pt idx="1">
                  <c:v>62.449566392318246</c:v>
                </c:pt>
                <c:pt idx="2">
                  <c:v>100</c:v>
                </c:pt>
                <c:pt idx="3">
                  <c:v>72.631578947368425</c:v>
                </c:pt>
                <c:pt idx="4">
                  <c:v>9.3220338983050848</c:v>
                </c:pt>
                <c:pt idx="5">
                  <c:v>42.156707337659903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0D-481B-9BF0-83729C6ED426}"/>
            </c:ext>
          </c:extLst>
        </c:ser>
        <c:ser>
          <c:idx val="3"/>
          <c:order val="3"/>
          <c:tx>
            <c:strRef>
              <c:f>'в разрезе пос.'!$F$3</c:f>
              <c:strCache>
                <c:ptCount val="1"/>
                <c:pt idx="0">
                  <c:v>Динамика, %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5"/>
              <c:layout>
                <c:manualLayout>
                  <c:x val="-4.1118110236220369E-2"/>
                  <c:y val="-3.27179297635168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40D-481B-9BF0-83729C6ED4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пос.'!$B$4:$B$9</c:f>
              <c:strCache>
                <c:ptCount val="6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'в разрезе пос.'!$F$4:$F$9</c:f>
              <c:numCache>
                <c:formatCode>#\ ##0.0</c:formatCode>
                <c:ptCount val="6"/>
                <c:pt idx="0">
                  <c:v>107.66626435663693</c:v>
                </c:pt>
                <c:pt idx="1">
                  <c:v>113.27904028078544</c:v>
                </c:pt>
                <c:pt idx="2">
                  <c:v>117.8082191780822</c:v>
                </c:pt>
                <c:pt idx="3">
                  <c:v>93.243243243243242</c:v>
                </c:pt>
                <c:pt idx="4">
                  <c:v>64.705882352941174</c:v>
                </c:pt>
                <c:pt idx="5">
                  <c:v>109.54012946880725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0D-481B-9BF0-83729C6ED4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427026560"/>
        <c:axId val="-1427021120"/>
      </c:lineChart>
      <c:catAx>
        <c:axId val="-142702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427021120"/>
        <c:crosses val="autoZero"/>
        <c:auto val="1"/>
        <c:lblAlgn val="ctr"/>
        <c:lblOffset val="100"/>
        <c:noMultiLvlLbl val="0"/>
      </c:catAx>
      <c:valAx>
        <c:axId val="-1427021120"/>
        <c:scaling>
          <c:orientation val="minMax"/>
          <c:max val="120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-1427026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930008748906353E-3"/>
          <c:y val="0.89365903496154764"/>
          <c:w val="0.99195844269466316"/>
          <c:h val="9.36657219008406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277777777777777E-2"/>
          <c:y val="2.328042328042328E-2"/>
          <c:w val="0.96944444444444444"/>
          <c:h val="0.9406620993773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'в разрезе пос.'!$C$39</c:f>
              <c:strCache>
                <c:ptCount val="1"/>
                <c:pt idx="0">
                  <c:v>факт за 8 месяцев 2022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3.00762415418476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21-4BDE-B6FD-74910BB7BD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пос.'!$B$40:$B$44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пос.'!$C$40:$C$44</c:f>
              <c:numCache>
                <c:formatCode>#\ ##0.0</c:formatCode>
                <c:ptCount val="5"/>
                <c:pt idx="0">
                  <c:v>8.781119369999999</c:v>
                </c:pt>
                <c:pt idx="1">
                  <c:v>1.52616302</c:v>
                </c:pt>
                <c:pt idx="2">
                  <c:v>2.2266392599999998</c:v>
                </c:pt>
                <c:pt idx="3">
                  <c:v>1.9733944699999999</c:v>
                </c:pt>
                <c:pt idx="4">
                  <c:v>0.14652177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2B-4C56-93AA-8D517739CB2A}"/>
            </c:ext>
          </c:extLst>
        </c:ser>
        <c:ser>
          <c:idx val="1"/>
          <c:order val="1"/>
          <c:tx>
            <c:strRef>
              <c:f>'в разрезе пос.'!$D$39</c:f>
              <c:strCache>
                <c:ptCount val="1"/>
                <c:pt idx="0">
                  <c:v>факт за 8 месяцев 2023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5462668816039986E-17"/>
                  <c:y val="-1.09724679569428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21-4BDE-B6FD-74910BB7BD39}"/>
                </c:ext>
              </c:extLst>
            </c:dLbl>
            <c:dLbl>
              <c:idx val="4"/>
              <c:layout>
                <c:manualLayout>
                  <c:x val="-1.0185067526415994E-16"/>
                  <c:y val="5.954589009707127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A2B-4C56-93AA-8D517739CB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пос.'!$B$40:$B$44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пос.'!$D$40:$D$44</c:f>
              <c:numCache>
                <c:formatCode>#\ ##0.0</c:formatCode>
                <c:ptCount val="5"/>
                <c:pt idx="0">
                  <c:v>9.3882086000000005</c:v>
                </c:pt>
                <c:pt idx="1">
                  <c:v>1.3451098899999998</c:v>
                </c:pt>
                <c:pt idx="2">
                  <c:v>2.4614729200000003</c:v>
                </c:pt>
                <c:pt idx="3">
                  <c:v>2.2983402500000003</c:v>
                </c:pt>
                <c:pt idx="4">
                  <c:v>-2.1145329999999952E-2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2B-4C56-93AA-8D517739CB2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027422208"/>
        <c:axId val="1027415968"/>
      </c:barChart>
      <c:lineChart>
        <c:grouping val="standard"/>
        <c:varyColors val="0"/>
        <c:ser>
          <c:idx val="2"/>
          <c:order val="2"/>
          <c:tx>
            <c:strRef>
              <c:f>'в разрезе пос.'!$E$39</c:f>
              <c:strCache>
                <c:ptCount val="1"/>
                <c:pt idx="0">
                  <c:v>Исполнение плана, %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0000"/>
              </a:solidFill>
              <a:ln w="12700">
                <a:solidFill>
                  <a:srgbClr val="FF0000"/>
                </a:solidFill>
                <a:round/>
              </a:ln>
              <a:effectLst/>
            </c:spPr>
          </c:marker>
          <c:dLbls>
            <c:dLbl>
              <c:idx val="1"/>
              <c:layout>
                <c:manualLayout>
                  <c:x val="-5.4225721784776956E-2"/>
                  <c:y val="-4.12433445819272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A2B-4C56-93AA-8D517739CB2A}"/>
                </c:ext>
              </c:extLst>
            </c:dLbl>
            <c:dLbl>
              <c:idx val="3"/>
              <c:layout>
                <c:manualLayout>
                  <c:x val="-7.0892388451443564E-2"/>
                  <c:y val="3.2830729492146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2B-4C56-93AA-8D517739CB2A}"/>
                </c:ext>
              </c:extLst>
            </c:dLbl>
            <c:dLbl>
              <c:idx val="4"/>
              <c:layout>
                <c:manualLayout>
                  <c:x val="-3.6437554680664917E-2"/>
                  <c:y val="-0.10261900595758856"/>
                </c:manualLayout>
              </c:layout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A2B-4C56-93AA-8D517739CB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rgbClr val="FF0000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пос.'!$B$40:$B$44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пос.'!$E$40:$E$44</c:f>
              <c:numCache>
                <c:formatCode>#\ ##0.0</c:formatCode>
                <c:ptCount val="5"/>
                <c:pt idx="0">
                  <c:v>53.75226071671905</c:v>
                </c:pt>
                <c:pt idx="1">
                  <c:v>47.196838245614032</c:v>
                </c:pt>
                <c:pt idx="2">
                  <c:v>127.53745699481867</c:v>
                </c:pt>
                <c:pt idx="3">
                  <c:v>79.253112068965535</c:v>
                </c:pt>
                <c:pt idx="4">
                  <c:v>-0.59564309859154796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A2B-4C56-93AA-8D517739CB2A}"/>
            </c:ext>
          </c:extLst>
        </c:ser>
        <c:ser>
          <c:idx val="3"/>
          <c:order val="3"/>
          <c:tx>
            <c:strRef>
              <c:f>'в разрезе пос.'!$F$39</c:f>
              <c:strCache>
                <c:ptCount val="1"/>
                <c:pt idx="0">
                  <c:v>Динамика, %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2"/>
              <c:layout>
                <c:manualLayout>
                  <c:x val="-4.3895888013998248E-2"/>
                  <c:y val="3.91799358413531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A2B-4C56-93AA-8D517739CB2A}"/>
                </c:ext>
              </c:extLst>
            </c:dLbl>
            <c:dLbl>
              <c:idx val="4"/>
              <c:layout>
                <c:manualLayout>
                  <c:x val="-4.9718832020997479E-2"/>
                  <c:y val="8.3624380285797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A2B-4C56-93AA-8D517739CB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пос.'!$B$40:$B$44</c:f>
              <c:strCache>
                <c:ptCount val="5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Земельный налог с организаций</c:v>
                </c:pt>
                <c:pt idx="4">
                  <c:v>Земельный налог с физ.лиц</c:v>
                </c:pt>
              </c:strCache>
            </c:strRef>
          </c:cat>
          <c:val>
            <c:numRef>
              <c:f>'в разрезе пос.'!$F$40:$F$44</c:f>
              <c:numCache>
                <c:formatCode>#\ ##0.0</c:formatCode>
                <c:ptCount val="5"/>
                <c:pt idx="0">
                  <c:v>106.91357450479575</c:v>
                </c:pt>
                <c:pt idx="1">
                  <c:v>88.136710978621394</c:v>
                </c:pt>
                <c:pt idx="2">
                  <c:v>110.54655166728715</c:v>
                </c:pt>
                <c:pt idx="3">
                  <c:v>116.46633680898076</c:v>
                </c:pt>
                <c:pt idx="4">
                  <c:v>-14.431527820063838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A2B-4C56-93AA-8D517739CB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7422208"/>
        <c:axId val="1027415968"/>
      </c:lineChart>
      <c:catAx>
        <c:axId val="1027422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27415968"/>
        <c:crosses val="autoZero"/>
        <c:auto val="1"/>
        <c:lblAlgn val="ctr"/>
        <c:lblOffset val="100"/>
        <c:noMultiLvlLbl val="0"/>
      </c:catAx>
      <c:valAx>
        <c:axId val="1027415968"/>
        <c:scaling>
          <c:orientation val="minMax"/>
          <c:max val="130"/>
          <c:min val="-50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1027422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855643044619102E-4"/>
          <c:y val="0.8934646502520518"/>
          <c:w val="0.99945144356955384"/>
          <c:h val="9.38369370495354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402240480241197E-2"/>
          <c:y val="2.3045188199345992E-2"/>
          <c:w val="0.96919551903951762"/>
          <c:h val="0.67947376469460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'в разрезе пос.'!$C$51</c:f>
              <c:strCache>
                <c:ptCount val="1"/>
                <c:pt idx="0">
                  <c:v>факт за 8 месяцев 2022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00203680021927E-3"/>
                  <c:y val="1.251780970745148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61-4990-8894-7F78655254FA}"/>
                </c:ext>
              </c:extLst>
            </c:dLbl>
            <c:dLbl>
              <c:idx val="1"/>
              <c:layout>
                <c:manualLayout>
                  <c:x val="2.8004073600438541E-3"/>
                  <c:y val="4.604253742533614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61-4990-8894-7F78655254FA}"/>
                </c:ext>
              </c:extLst>
            </c:dLbl>
            <c:dLbl>
              <c:idx val="4"/>
              <c:layout>
                <c:manualLayout>
                  <c:x val="0"/>
                  <c:y val="1.13709940427280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861-4990-8894-7F78655254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пос.'!$B$52:$B$57</c:f>
              <c:strCache>
                <c:ptCount val="6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Налог на имущество физ.лиц</c:v>
                </c:pt>
                <c:pt idx="4">
                  <c:v>Земельный налог с организаций</c:v>
                </c:pt>
                <c:pt idx="5">
                  <c:v>Земельный налог с физ.лиц</c:v>
                </c:pt>
              </c:strCache>
            </c:strRef>
          </c:cat>
          <c:val>
            <c:numRef>
              <c:f>'в разрезе пос.'!$C$52:$C$57</c:f>
              <c:numCache>
                <c:formatCode>#\ ##0.0</c:formatCode>
                <c:ptCount val="6"/>
                <c:pt idx="0">
                  <c:v>24.802028840000006</c:v>
                </c:pt>
                <c:pt idx="1">
                  <c:v>7.8552569100000005</c:v>
                </c:pt>
                <c:pt idx="2">
                  <c:v>2.3630576400000001</c:v>
                </c:pt>
                <c:pt idx="3">
                  <c:v>0.77899805999999994</c:v>
                </c:pt>
                <c:pt idx="4">
                  <c:v>4.0695551099999996</c:v>
                </c:pt>
                <c:pt idx="5">
                  <c:v>0.32488616999999997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A0-43DC-9700-CAE0DDA5E6A5}"/>
            </c:ext>
          </c:extLst>
        </c:ser>
        <c:ser>
          <c:idx val="1"/>
          <c:order val="1"/>
          <c:tx>
            <c:strRef>
              <c:f>'в разрезе пос.'!$D$51</c:f>
              <c:strCache>
                <c:ptCount val="1"/>
                <c:pt idx="0">
                  <c:v>факт за 8 месяцев 2023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4.137741271325665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861-4990-8894-7F78655254FA}"/>
                </c:ext>
              </c:extLst>
            </c:dLbl>
            <c:dLbl>
              <c:idx val="1"/>
              <c:layout>
                <c:manualLayout>
                  <c:x val="-5.1340208514334201E-17"/>
                  <c:y val="-3.007751728265393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861-4990-8894-7F78655254FA}"/>
                </c:ext>
              </c:extLst>
            </c:dLbl>
            <c:dLbl>
              <c:idx val="4"/>
              <c:layout>
                <c:manualLayout>
                  <c:x val="0"/>
                  <c:y val="1.00148416290786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861-4990-8894-7F78655254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пос.'!$B$52:$B$57</c:f>
              <c:strCache>
                <c:ptCount val="6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Налог на имущество физ.лиц</c:v>
                </c:pt>
                <c:pt idx="4">
                  <c:v>Земельный налог с организаций</c:v>
                </c:pt>
                <c:pt idx="5">
                  <c:v>Земельный налог с физ.лиц</c:v>
                </c:pt>
              </c:strCache>
            </c:strRef>
          </c:cat>
          <c:val>
            <c:numRef>
              <c:f>'в разрезе пос.'!$D$52:$D$57</c:f>
              <c:numCache>
                <c:formatCode>#\ ##0.0</c:formatCode>
                <c:ptCount val="6"/>
                <c:pt idx="0">
                  <c:v>26.353095369999998</c:v>
                </c:pt>
                <c:pt idx="1">
                  <c:v>8.8768152699999998</c:v>
                </c:pt>
                <c:pt idx="2">
                  <c:v>1.1771261900000001</c:v>
                </c:pt>
                <c:pt idx="3">
                  <c:v>0.4570621700000001</c:v>
                </c:pt>
                <c:pt idx="4">
                  <c:v>5.5167768200000014</c:v>
                </c:pt>
                <c:pt idx="5">
                  <c:v>0.27648176999999996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A0-43DC-9700-CAE0DDA5E6A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027416800"/>
        <c:axId val="1027425120"/>
      </c:barChart>
      <c:lineChart>
        <c:grouping val="standard"/>
        <c:varyColors val="0"/>
        <c:ser>
          <c:idx val="2"/>
          <c:order val="2"/>
          <c:tx>
            <c:strRef>
              <c:f>'в разрезе пос.'!$E$51</c:f>
              <c:strCache>
                <c:ptCount val="1"/>
                <c:pt idx="0">
                  <c:v>Исполнение плана, %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0000"/>
              </a:solidFill>
              <a:ln w="12700">
                <a:solidFill>
                  <a:srgbClr val="FF0000"/>
                </a:solidFill>
                <a:round/>
              </a:ln>
              <a:effectLst/>
            </c:spPr>
          </c:marker>
          <c:dLbls>
            <c:dLbl>
              <c:idx val="3"/>
              <c:layout>
                <c:manualLayout>
                  <c:x val="-3.9265239260079556E-2"/>
                  <c:y val="-7.64418955252909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6A0-43DC-9700-CAE0DDA5E6A5}"/>
                </c:ext>
              </c:extLst>
            </c:dLbl>
            <c:dLbl>
              <c:idx val="5"/>
              <c:layout>
                <c:manualLayout>
                  <c:x val="-3.4276986086936773E-2"/>
                  <c:y val="-7.22518613072280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6A0-43DC-9700-CAE0DDA5E6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rgbClr val="FF0000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пос.'!$B$52:$B$57</c:f>
              <c:strCache>
                <c:ptCount val="6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Налог на имущество физ.лиц</c:v>
                </c:pt>
                <c:pt idx="4">
                  <c:v>Земельный налог с организаций</c:v>
                </c:pt>
                <c:pt idx="5">
                  <c:v>Земельный налог с физ.лиц</c:v>
                </c:pt>
              </c:strCache>
            </c:strRef>
          </c:cat>
          <c:val>
            <c:numRef>
              <c:f>'в разрезе пос.'!$E$52:$E$57</c:f>
              <c:numCache>
                <c:formatCode>#\ ##0.0</c:formatCode>
                <c:ptCount val="6"/>
                <c:pt idx="0">
                  <c:v>60.15713290767934</c:v>
                </c:pt>
                <c:pt idx="1">
                  <c:v>63.861980359712227</c:v>
                </c:pt>
                <c:pt idx="2">
                  <c:v>68.837788888888895</c:v>
                </c:pt>
                <c:pt idx="3">
                  <c:v>11.013546265060242</c:v>
                </c:pt>
                <c:pt idx="4">
                  <c:v>74.854502306648584</c:v>
                </c:pt>
                <c:pt idx="5">
                  <c:v>8.2531871641791028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6A0-43DC-9700-CAE0DDA5E6A5}"/>
            </c:ext>
          </c:extLst>
        </c:ser>
        <c:ser>
          <c:idx val="3"/>
          <c:order val="3"/>
          <c:tx>
            <c:strRef>
              <c:f>'в разрезе пос.'!$F$51</c:f>
              <c:strCache>
                <c:ptCount val="1"/>
                <c:pt idx="0">
                  <c:v>Динамика, %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2"/>
              <c:layout>
                <c:manualLayout>
                  <c:x val="-4.3465850300145235E-2"/>
                  <c:y val="3.4594011253376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6A0-43DC-9700-CAE0DDA5E6A5}"/>
                </c:ext>
              </c:extLst>
            </c:dLbl>
            <c:dLbl>
              <c:idx val="3"/>
              <c:layout>
                <c:manualLayout>
                  <c:x val="-6.1668498140430392E-2"/>
                  <c:y val="-4.92066731078820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6A0-43DC-9700-CAE0DDA5E6A5}"/>
                </c:ext>
              </c:extLst>
            </c:dLbl>
            <c:dLbl>
              <c:idx val="4"/>
              <c:layout>
                <c:manualLayout>
                  <c:x val="-4.2853288753200207E-2"/>
                  <c:y val="7.04042871638301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6A0-43DC-9700-CAE0DDA5E6A5}"/>
                </c:ext>
              </c:extLst>
            </c:dLbl>
            <c:dLbl>
              <c:idx val="5"/>
              <c:layout>
                <c:manualLayout>
                  <c:x val="-2.0450029872849378E-2"/>
                  <c:y val="-4.29216217807876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6A0-43DC-9700-CAE0DDA5E6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пос.'!$B$52:$B$57</c:f>
              <c:strCache>
                <c:ptCount val="6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ЕСХН</c:v>
                </c:pt>
                <c:pt idx="3">
                  <c:v>Налог на имущество физ.лиц</c:v>
                </c:pt>
                <c:pt idx="4">
                  <c:v>Земельный налог с организаций</c:v>
                </c:pt>
                <c:pt idx="5">
                  <c:v>Земельный налог с физ.лиц</c:v>
                </c:pt>
              </c:strCache>
            </c:strRef>
          </c:cat>
          <c:val>
            <c:numRef>
              <c:f>'в разрезе пос.'!$F$52:$F$57</c:f>
              <c:numCache>
                <c:formatCode>#\ ##0.0</c:formatCode>
                <c:ptCount val="6"/>
                <c:pt idx="0">
                  <c:v>106.25378891382657</c:v>
                </c:pt>
                <c:pt idx="1">
                  <c:v>113.00477338557218</c:v>
                </c:pt>
                <c:pt idx="2">
                  <c:v>49.813689267435727</c:v>
                </c:pt>
                <c:pt idx="3">
                  <c:v>58.67308193296401</c:v>
                </c:pt>
                <c:pt idx="4">
                  <c:v>135.56216025785685</c:v>
                </c:pt>
                <c:pt idx="5">
                  <c:v>85.101120186187046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6A0-43DC-9700-CAE0DDA5E6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7416800"/>
        <c:axId val="1027425120"/>
      </c:lineChart>
      <c:catAx>
        <c:axId val="1027416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27425120"/>
        <c:crosses val="autoZero"/>
        <c:auto val="1"/>
        <c:lblAlgn val="ctr"/>
        <c:lblOffset val="100"/>
        <c:noMultiLvlLbl val="0"/>
      </c:catAx>
      <c:valAx>
        <c:axId val="1027425120"/>
        <c:scaling>
          <c:orientation val="minMax"/>
          <c:max val="140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1027416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0814785136540139E-3"/>
          <c:y val="0.89454112774276096"/>
          <c:w val="0.99023815480056498"/>
          <c:h val="9.28887696030503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115923009623798E-2"/>
          <c:y val="2.9191730449316191E-2"/>
          <c:w val="0.96160629921259844"/>
          <c:h val="0.743955800969963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'в разрезе пос.'!$C$16</c:f>
              <c:strCache>
                <c:ptCount val="1"/>
                <c:pt idx="0">
                  <c:v>факт за 8 месяцев 2022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3.7499999999999999E-2"/>
                  <c:y val="5.38796588853617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80-4B73-A85A-9A78FCB018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пос.'!$B$17:$B$20</c:f>
              <c:strCache>
                <c:ptCount val="4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Земельный налог с организаций</c:v>
                </c:pt>
                <c:pt idx="3">
                  <c:v>Земельный налог с физ.лиц</c:v>
                </c:pt>
              </c:strCache>
            </c:strRef>
          </c:cat>
          <c:val>
            <c:numRef>
              <c:f>'в разрезе пос.'!$C$17:$C$20</c:f>
              <c:numCache>
                <c:formatCode>#\ ##0.0</c:formatCode>
                <c:ptCount val="4"/>
                <c:pt idx="0">
                  <c:v>16.014020079999998</c:v>
                </c:pt>
                <c:pt idx="1">
                  <c:v>6.6510951900000004</c:v>
                </c:pt>
                <c:pt idx="2">
                  <c:v>6.4638124100000001</c:v>
                </c:pt>
                <c:pt idx="3">
                  <c:v>-0.11354599999999999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0E-4C2A-9967-0EFBD8625275}"/>
            </c:ext>
          </c:extLst>
        </c:ser>
        <c:ser>
          <c:idx val="1"/>
          <c:order val="1"/>
          <c:tx>
            <c:strRef>
              <c:f>'в разрезе пос.'!$D$16</c:f>
              <c:strCache>
                <c:ptCount val="1"/>
                <c:pt idx="0">
                  <c:v>факт за 8 месяцев 2023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1.9444444444444344E-2"/>
                  <c:y val="6.04560495322162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C0E-4C2A-9967-0EFBD86252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пос.'!$B$17:$B$20</c:f>
              <c:strCache>
                <c:ptCount val="4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Земельный налог с организаций</c:v>
                </c:pt>
                <c:pt idx="3">
                  <c:v>Земельный налог с физ.лиц</c:v>
                </c:pt>
              </c:strCache>
            </c:strRef>
          </c:cat>
          <c:val>
            <c:numRef>
              <c:f>'в разрезе пос.'!$D$17:$D$20</c:f>
              <c:numCache>
                <c:formatCode>#\ ##0.0</c:formatCode>
                <c:ptCount val="4"/>
                <c:pt idx="0">
                  <c:v>16.05654114</c:v>
                </c:pt>
                <c:pt idx="1">
                  <c:v>7.1320794100000002</c:v>
                </c:pt>
                <c:pt idx="2">
                  <c:v>5.7162778300000001</c:v>
                </c:pt>
                <c:pt idx="3">
                  <c:v>-0.11716200999999996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0E-4C2A-9967-0EFBD862527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747710848"/>
        <c:axId val="747700864"/>
      </c:barChart>
      <c:lineChart>
        <c:grouping val="standard"/>
        <c:varyColors val="0"/>
        <c:ser>
          <c:idx val="2"/>
          <c:order val="2"/>
          <c:tx>
            <c:strRef>
              <c:f>'в разрезе пос.'!$E$16</c:f>
              <c:strCache>
                <c:ptCount val="1"/>
                <c:pt idx="0">
                  <c:v>Исполнение плана, %</c:v>
                </c:pt>
              </c:strCache>
            </c:strRef>
          </c:tx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FF0000"/>
              </a:solidFill>
              <a:ln w="12700">
                <a:solidFill>
                  <a:srgbClr val="FF0000"/>
                </a:solidFill>
                <a:round/>
              </a:ln>
              <a:effectLst/>
            </c:spPr>
          </c:marker>
          <c:dLbls>
            <c:dLbl>
              <c:idx val="2"/>
              <c:layout>
                <c:manualLayout>
                  <c:x val="-5.9781277340332561E-2"/>
                  <c:y val="-4.29876932941205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C0E-4C2A-9967-0EFBD8625275}"/>
                </c:ext>
              </c:extLst>
            </c:dLbl>
            <c:dLbl>
              <c:idx val="3"/>
              <c:layout>
                <c:manualLayout>
                  <c:x val="-3.3659776902887142E-2"/>
                  <c:y val="9.296142631031519E-2"/>
                </c:manualLayout>
              </c:layout>
              <c:spPr>
                <a:solidFill>
                  <a:srgbClr val="FF000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C0E-4C2A-9967-0EFBD86252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rgbClr val="FF0000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пос.'!$B$17:$B$20</c:f>
              <c:strCache>
                <c:ptCount val="4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Земельный налог с организаций</c:v>
                </c:pt>
                <c:pt idx="3">
                  <c:v>Земельный налог с физ.лиц</c:v>
                </c:pt>
              </c:strCache>
            </c:strRef>
          </c:cat>
          <c:val>
            <c:numRef>
              <c:f>'в разрезе пос.'!$E$17:$E$20</c:f>
              <c:numCache>
                <c:formatCode>#\ ##0.0</c:formatCode>
                <c:ptCount val="4"/>
                <c:pt idx="0">
                  <c:v>52.858609729126208</c:v>
                </c:pt>
                <c:pt idx="1">
                  <c:v>55.762935183737298</c:v>
                </c:pt>
                <c:pt idx="2">
                  <c:v>54.440741238095242</c:v>
                </c:pt>
                <c:pt idx="3">
                  <c:v>-8.0801386206896524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C0E-4C2A-9967-0EFBD8625275}"/>
            </c:ext>
          </c:extLst>
        </c:ser>
        <c:ser>
          <c:idx val="3"/>
          <c:order val="3"/>
          <c:tx>
            <c:strRef>
              <c:f>'в разрезе пос.'!$F$16</c:f>
              <c:strCache>
                <c:ptCount val="1"/>
                <c:pt idx="0">
                  <c:v>Динамика, %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3"/>
              <c:layout>
                <c:manualLayout>
                  <c:x val="-2.9833333333333333E-2"/>
                  <c:y val="-4.41540598958152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80-4B73-A85A-9A78FCB018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'в разрезе пос.'!$B$17:$B$20</c:f>
              <c:strCache>
                <c:ptCount val="4"/>
                <c:pt idx="0">
                  <c:v>Налоговые и неналоговые доходы</c:v>
                </c:pt>
                <c:pt idx="1">
                  <c:v>НДФЛ</c:v>
                </c:pt>
                <c:pt idx="2">
                  <c:v>Земельный налог с организаций</c:v>
                </c:pt>
                <c:pt idx="3">
                  <c:v>Земельный налог с физ.лиц</c:v>
                </c:pt>
              </c:strCache>
            </c:strRef>
          </c:cat>
          <c:val>
            <c:numRef>
              <c:f>'в разрезе пос.'!$F$17:$F$20</c:f>
              <c:numCache>
                <c:formatCode>#\ ##0.0</c:formatCode>
                <c:ptCount val="4"/>
                <c:pt idx="0">
                  <c:v>100.26552395830393</c:v>
                </c:pt>
                <c:pt idx="1">
                  <c:v>107.23165443073444</c:v>
                </c:pt>
                <c:pt idx="2">
                  <c:v>88.43508238507188</c:v>
                </c:pt>
                <c:pt idx="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C0E-4C2A-9967-0EFBD86252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47710848"/>
        <c:axId val="747700864"/>
      </c:lineChart>
      <c:catAx>
        <c:axId val="747710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47700864"/>
        <c:crosses val="autoZero"/>
        <c:auto val="1"/>
        <c:lblAlgn val="ctr"/>
        <c:lblOffset val="100"/>
        <c:noMultiLvlLbl val="0"/>
      </c:catAx>
      <c:valAx>
        <c:axId val="747700864"/>
        <c:scaling>
          <c:orientation val="minMax"/>
          <c:max val="110"/>
          <c:min val="-10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out"/>
        <c:minorTickMark val="none"/>
        <c:tickLblPos val="nextTo"/>
        <c:crossAx val="747710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4855643044619102E-4"/>
          <c:y val="0.88295254749379282"/>
          <c:w val="0.99945144356955384"/>
          <c:h val="0.103096056460311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5-18T12:17:12.785" idx="3">
    <p:pos x="7680" y="409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60941-6818-4E70-9FF8-20D939A339AD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3488"/>
            <a:ext cx="44418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44703-6787-4333-BE6E-866281AB37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94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7925" y="1233488"/>
            <a:ext cx="4441825" cy="333216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44703-6787-4333-BE6E-866281AB37C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08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D44703-6787-4333-BE6E-866281AB37C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657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31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87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88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007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552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696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164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066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024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73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82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64872-259C-4E31-B68F-8384525B3618}" type="datetimeFigureOut">
              <a:rPr lang="ru-RU" smtClean="0"/>
              <a:t>20.05.2025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62DA4-3D66-4D1D-BA78-5B6DC7960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683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2FE56F4-4B77-47DA-B969-9C921665084F}"/>
              </a:ext>
            </a:extLst>
          </p:cNvPr>
          <p:cNvSpPr/>
          <p:nvPr/>
        </p:nvSpPr>
        <p:spPr>
          <a:xfrm>
            <a:off x="-1" y="0"/>
            <a:ext cx="9144000" cy="6858000"/>
          </a:xfrm>
          <a:prstGeom prst="rect">
            <a:avLst/>
          </a:prstGeom>
          <a:solidFill>
            <a:srgbClr val="0070C0">
              <a:alpha val="2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E37F4-A04B-4213-97E1-32E056672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519" y="3176466"/>
            <a:ext cx="8272963" cy="1790700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Исполнение доходной части бюджета </a:t>
            </a:r>
            <a:br>
              <a:rPr lang="ru-RU" sz="44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8 месяцев 2023 года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99828CD-C275-49E8-9685-9D93E43AC4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19" y="372114"/>
            <a:ext cx="861898" cy="1084803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FDC391A-63E2-4DB0-AED2-273E54367B19}"/>
              </a:ext>
            </a:extLst>
          </p:cNvPr>
          <p:cNvSpPr txBox="1">
            <a:spLocks/>
          </p:cNvSpPr>
          <p:nvPr/>
        </p:nvSpPr>
        <p:spPr>
          <a:xfrm>
            <a:off x="866468" y="200830"/>
            <a:ext cx="8272963" cy="10848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4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НОВОКУБАНСКИЙ РАЙОН</a:t>
            </a:r>
          </a:p>
        </p:txBody>
      </p:sp>
    </p:spTree>
    <p:extLst>
      <p:ext uri="{BB962C8B-B14F-4D97-AF65-F5344CB8AC3E}">
        <p14:creationId xmlns:p14="http://schemas.microsoft.com/office/powerpoint/2010/main" val="730218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ADE1B-E3BE-4D65-B5B9-5E6C6CB78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579"/>
            <a:ext cx="9144000" cy="722671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Верхнекубанское сельское поселение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63EB70-6DBE-439F-BE80-3C954D42210A}"/>
              </a:ext>
            </a:extLst>
          </p:cNvPr>
          <p:cNvSpPr txBox="1"/>
          <p:nvPr/>
        </p:nvSpPr>
        <p:spPr>
          <a:xfrm>
            <a:off x="7985499" y="857250"/>
            <a:ext cx="115850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A9E24FC3-CEC1-4291-9300-2A04C08BFF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6976846"/>
              </p:ext>
            </p:extLst>
          </p:nvPr>
        </p:nvGraphicFramePr>
        <p:xfrm>
          <a:off x="0" y="965200"/>
          <a:ext cx="9144000" cy="5892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6747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ADE1B-E3BE-4D65-B5B9-5E6C6CB78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578"/>
            <a:ext cx="9144000" cy="722671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Прочноокопское сельское поселение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635318-9307-4F23-9D85-B675027077C8}"/>
              </a:ext>
            </a:extLst>
          </p:cNvPr>
          <p:cNvSpPr txBox="1"/>
          <p:nvPr/>
        </p:nvSpPr>
        <p:spPr>
          <a:xfrm>
            <a:off x="8017164" y="857249"/>
            <a:ext cx="102165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33BD9B63-9EC8-4D7B-B4E8-A31B232DD4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683981"/>
              </p:ext>
            </p:extLst>
          </p:nvPr>
        </p:nvGraphicFramePr>
        <p:xfrm>
          <a:off x="0" y="857249"/>
          <a:ext cx="9144000" cy="600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9442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ADE1B-E3BE-4D65-B5B9-5E6C6CB78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579"/>
            <a:ext cx="9144000" cy="722671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Новосельское сельское поселение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CC8BC7-275C-47AB-A025-1CA25BE30E96}"/>
              </a:ext>
            </a:extLst>
          </p:cNvPr>
          <p:cNvSpPr txBox="1"/>
          <p:nvPr/>
        </p:nvSpPr>
        <p:spPr>
          <a:xfrm>
            <a:off x="8197083" y="857250"/>
            <a:ext cx="111317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1135F838-479C-4B40-B127-F6543E3C1B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0012756"/>
              </p:ext>
            </p:extLst>
          </p:nvPr>
        </p:nvGraphicFramePr>
        <p:xfrm>
          <a:off x="0" y="1157331"/>
          <a:ext cx="9144000" cy="5700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2793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ADE1B-E3BE-4D65-B5B9-5E6C6CB78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1318"/>
            <a:ext cx="9144000" cy="722671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Бесскорбненское сельское поселение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81C68D-EB7B-43CD-B7FD-1179377F1D25}"/>
              </a:ext>
            </a:extLst>
          </p:cNvPr>
          <p:cNvSpPr txBox="1"/>
          <p:nvPr/>
        </p:nvSpPr>
        <p:spPr>
          <a:xfrm>
            <a:off x="8184200" y="804067"/>
            <a:ext cx="122765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3244AEA4-E650-4280-AFAD-65E4D72180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3730419"/>
              </p:ext>
            </p:extLst>
          </p:nvPr>
        </p:nvGraphicFramePr>
        <p:xfrm>
          <a:off x="0" y="873989"/>
          <a:ext cx="9143999" cy="5984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20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ADE1B-E3BE-4D65-B5B9-5E6C6CB78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578"/>
            <a:ext cx="9144000" cy="722671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Ковалевское сельское поселение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62AE11-7FFE-41EE-9418-D77C9C5AD30E}"/>
              </a:ext>
            </a:extLst>
          </p:cNvPr>
          <p:cNvSpPr txBox="1"/>
          <p:nvPr/>
        </p:nvSpPr>
        <p:spPr>
          <a:xfrm>
            <a:off x="7895930" y="924139"/>
            <a:ext cx="124807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B14EFDE6-3D5C-4150-AB6D-9561C89ED0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2728219"/>
              </p:ext>
            </p:extLst>
          </p:nvPr>
        </p:nvGraphicFramePr>
        <p:xfrm>
          <a:off x="0" y="857249"/>
          <a:ext cx="9144000" cy="600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6106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ADE1B-E3BE-4D65-B5B9-5E6C6CB78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578"/>
            <a:ext cx="9144000" cy="722671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Ляпинское сельское поселение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339853-4A16-4F06-AE2E-CA154BD9223C}"/>
              </a:ext>
            </a:extLst>
          </p:cNvPr>
          <p:cNvSpPr txBox="1"/>
          <p:nvPr/>
        </p:nvSpPr>
        <p:spPr>
          <a:xfrm>
            <a:off x="8012356" y="924139"/>
            <a:ext cx="113164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4C90A3B0-6E98-4B0E-A413-F0A5416C14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8005506"/>
              </p:ext>
            </p:extLst>
          </p:nvPr>
        </p:nvGraphicFramePr>
        <p:xfrm>
          <a:off x="0" y="917688"/>
          <a:ext cx="9144000" cy="600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2763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03543FE-9752-4801-A7E3-61163B28D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1120"/>
            <a:ext cx="9144000" cy="722671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Дотации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86B034E-6566-4664-8B5B-80B3A97287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534790"/>
              </p:ext>
            </p:extLst>
          </p:nvPr>
        </p:nvGraphicFramePr>
        <p:xfrm>
          <a:off x="233680" y="924139"/>
          <a:ext cx="4043680" cy="5527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C77C0454-87D7-41EB-81B9-4856867F81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8944244"/>
              </p:ext>
            </p:extLst>
          </p:nvPr>
        </p:nvGraphicFramePr>
        <p:xfrm>
          <a:off x="4572000" y="924139"/>
          <a:ext cx="4450080" cy="5527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98A6638-484F-4708-BA10-DDC10D65EFC5}"/>
              </a:ext>
            </a:extLst>
          </p:cNvPr>
          <p:cNvSpPr txBox="1"/>
          <p:nvPr/>
        </p:nvSpPr>
        <p:spPr>
          <a:xfrm>
            <a:off x="2961865" y="1466314"/>
            <a:ext cx="124807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C8D472-F5B4-4EBB-83C1-1C33A956DF2C}"/>
              </a:ext>
            </a:extLst>
          </p:cNvPr>
          <p:cNvSpPr txBox="1"/>
          <p:nvPr/>
        </p:nvSpPr>
        <p:spPr>
          <a:xfrm>
            <a:off x="7774010" y="1466314"/>
            <a:ext cx="124807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1026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03543FE-9752-4801-A7E3-61163B28D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1760" y="71120"/>
            <a:ext cx="9377680" cy="722671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Задолженность по имущественным налогам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36244245-5BA0-4F6E-A938-7985F5150A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5607745"/>
              </p:ext>
            </p:extLst>
          </p:nvPr>
        </p:nvGraphicFramePr>
        <p:xfrm>
          <a:off x="-378398" y="1097541"/>
          <a:ext cx="9522398" cy="5257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C3EEA3A-C1CD-44B4-8895-784BA7BBFFF9}"/>
              </a:ext>
            </a:extLst>
          </p:cNvPr>
          <p:cNvSpPr txBox="1"/>
          <p:nvPr/>
        </p:nvSpPr>
        <p:spPr>
          <a:xfrm>
            <a:off x="8012356" y="924139"/>
            <a:ext cx="113164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1773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C9CA55-D2F5-429F-B4F3-A0E09724D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0969"/>
            <a:ext cx="9144000" cy="994172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15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Налоговые и неналоговые доходы консолидированного краевого бюджета</a:t>
            </a:r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3D003A33-5DB9-4F83-A8F7-51E49408F257}"/>
              </a:ext>
            </a:extLst>
          </p:cNvPr>
          <p:cNvSpPr>
            <a:spLocks noChangeAspect="1"/>
          </p:cNvSpPr>
          <p:nvPr/>
        </p:nvSpPr>
        <p:spPr>
          <a:xfrm>
            <a:off x="5423086" y="2862966"/>
            <a:ext cx="571401" cy="5714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329">
              <a:defRPr/>
            </a:pPr>
            <a:endParaRPr lang="ru-RU" sz="863" dirty="0"/>
          </a:p>
        </p:txBody>
      </p:sp>
      <p:sp>
        <p:nvSpPr>
          <p:cNvPr id="22" name="Овал 21">
            <a:extLst>
              <a:ext uri="{FF2B5EF4-FFF2-40B4-BE49-F238E27FC236}">
                <a16:creationId xmlns:a16="http://schemas.microsoft.com/office/drawing/2014/main" id="{98DB5FB0-D3D2-4E6D-819D-D3A32059FD31}"/>
              </a:ext>
            </a:extLst>
          </p:cNvPr>
          <p:cNvSpPr>
            <a:spLocks noChangeAspect="1"/>
          </p:cNvSpPr>
          <p:nvPr/>
        </p:nvSpPr>
        <p:spPr>
          <a:xfrm>
            <a:off x="5462027" y="4378132"/>
            <a:ext cx="571401" cy="5714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329">
              <a:defRPr/>
            </a:pPr>
            <a:endParaRPr lang="ru-RU" sz="863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EAE482-341F-4ADA-A21B-BAF839FC4D14}"/>
              </a:ext>
            </a:extLst>
          </p:cNvPr>
          <p:cNvSpPr txBox="1"/>
          <p:nvPr/>
        </p:nvSpPr>
        <p:spPr>
          <a:xfrm>
            <a:off x="273462" y="1471426"/>
            <a:ext cx="149276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млн. руб.</a:t>
            </a: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1649DC0C-6A7F-4FCF-BF67-89142E1E8B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1887749"/>
              </p:ext>
            </p:extLst>
          </p:nvPr>
        </p:nvGraphicFramePr>
        <p:xfrm>
          <a:off x="0" y="1335141"/>
          <a:ext cx="9144000" cy="5522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90AAE9EC-918C-4D79-AFDA-0BA62D016E28}"/>
              </a:ext>
            </a:extLst>
          </p:cNvPr>
          <p:cNvSpPr/>
          <p:nvPr/>
        </p:nvSpPr>
        <p:spPr>
          <a:xfrm rot="20956733">
            <a:off x="2376132" y="3023261"/>
            <a:ext cx="1449420" cy="318719"/>
          </a:xfrm>
          <a:prstGeom prst="rightArrow">
            <a:avLst>
              <a:gd name="adj1" fmla="val 49362"/>
              <a:gd name="adj2" fmla="val 1856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+ 10,4%</a:t>
            </a:r>
          </a:p>
          <a:p>
            <a:pPr algn="ctr"/>
            <a:endParaRPr lang="ru-RU" sz="13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874433C-D8C0-43CE-9E6A-CB112BB77F07}"/>
              </a:ext>
            </a:extLst>
          </p:cNvPr>
          <p:cNvSpPr/>
          <p:nvPr/>
        </p:nvSpPr>
        <p:spPr>
          <a:xfrm>
            <a:off x="6873072" y="3182620"/>
            <a:ext cx="1483412" cy="2974341"/>
          </a:xfrm>
          <a:prstGeom prst="rect">
            <a:avLst/>
          </a:prstGeom>
          <a:solidFill>
            <a:srgbClr val="ED7D31"/>
          </a:solidFill>
          <a:ln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67,5 %</a:t>
            </a:r>
          </a:p>
        </p:txBody>
      </p:sp>
      <p:sp>
        <p:nvSpPr>
          <p:cNvPr id="20" name="Стрелка: вправо 19">
            <a:extLst>
              <a:ext uri="{FF2B5EF4-FFF2-40B4-BE49-F238E27FC236}">
                <a16:creationId xmlns:a16="http://schemas.microsoft.com/office/drawing/2014/main" id="{F559E3E0-DBB2-4267-B88B-53B2BE510111}"/>
              </a:ext>
            </a:extLst>
          </p:cNvPr>
          <p:cNvSpPr/>
          <p:nvPr/>
        </p:nvSpPr>
        <p:spPr>
          <a:xfrm>
            <a:off x="5485160" y="4537897"/>
            <a:ext cx="1200792" cy="251870"/>
          </a:xfrm>
          <a:prstGeom prst="rightArrow">
            <a:avLst>
              <a:gd name="adj1" fmla="val 49362"/>
              <a:gd name="adj2" fmla="val 1856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3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78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EBFB40-6BA6-4F61-AD52-E64AA7F22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4905"/>
            <a:ext cx="9144000" cy="851338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налоговые поступления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B684C0C7-358A-4B31-A695-4B2233204D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6025289"/>
              </p:ext>
            </p:extLst>
          </p:nvPr>
        </p:nvGraphicFramePr>
        <p:xfrm>
          <a:off x="0" y="1056243"/>
          <a:ext cx="9144000" cy="5801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A42568D-071C-4761-8108-C744A505B5FC}"/>
              </a:ext>
            </a:extLst>
          </p:cNvPr>
          <p:cNvSpPr txBox="1"/>
          <p:nvPr/>
        </p:nvSpPr>
        <p:spPr>
          <a:xfrm>
            <a:off x="253622" y="1056243"/>
            <a:ext cx="93575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1356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CB0BF4-D5BD-4DE3-9E14-4FAA4CB58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3625"/>
            <a:ext cx="9144000" cy="994172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Налоговые и неналоговые доходы консолидированного районного бюджета</a:t>
            </a:r>
            <a:endParaRPr lang="ru-RU" sz="3000" b="1" dirty="0">
              <a:solidFill>
                <a:srgbClr val="00518E"/>
              </a:solidFill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4655F092-52D0-4CE3-AC19-5359FC0D8D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9937283"/>
              </p:ext>
            </p:extLst>
          </p:nvPr>
        </p:nvGraphicFramePr>
        <p:xfrm>
          <a:off x="3139784" y="2325600"/>
          <a:ext cx="8110108" cy="34379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F3CFCA4F-D1E1-4E4D-AB87-FAD319057EE8}"/>
              </a:ext>
            </a:extLst>
          </p:cNvPr>
          <p:cNvGrpSpPr/>
          <p:nvPr/>
        </p:nvGrpSpPr>
        <p:grpSpPr>
          <a:xfrm>
            <a:off x="4572000" y="5516916"/>
            <a:ext cx="4426887" cy="1017838"/>
            <a:chOff x="4065137" y="4012208"/>
            <a:chExt cx="4786469" cy="1129831"/>
          </a:xfrm>
        </p:grpSpPr>
        <p:sp>
          <p:nvSpPr>
            <p:cNvPr id="23" name="Параллелограмм 22">
              <a:extLst>
                <a:ext uri="{FF2B5EF4-FFF2-40B4-BE49-F238E27FC236}">
                  <a16:creationId xmlns:a16="http://schemas.microsoft.com/office/drawing/2014/main" id="{1005460A-97FA-43B3-AAA9-7CCB194B256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065137" y="4012208"/>
              <a:ext cx="4786469" cy="1129831"/>
            </a:xfrm>
            <a:prstGeom prst="parallelogram">
              <a:avLst>
                <a:gd name="adj" fmla="val 59093"/>
              </a:avLst>
            </a:prstGeom>
            <a:solidFill>
              <a:srgbClr val="4E79C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8329">
                <a:defRPr/>
              </a:pPr>
              <a:endParaRPr lang="ru-RU" sz="675" b="1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CA741E4-72D2-4A86-84F7-E06540D0CA8F}"/>
                </a:ext>
              </a:extLst>
            </p:cNvPr>
            <p:cNvSpPr txBox="1"/>
            <p:nvPr/>
          </p:nvSpPr>
          <p:spPr>
            <a:xfrm>
              <a:off x="4799548" y="4203119"/>
              <a:ext cx="30240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Динамика поступлений</a:t>
              </a:r>
            </a:p>
          </p:txBody>
        </p:sp>
        <p:sp>
          <p:nvSpPr>
            <p:cNvPr id="25" name="Овал 24">
              <a:extLst>
                <a:ext uri="{FF2B5EF4-FFF2-40B4-BE49-F238E27FC236}">
                  <a16:creationId xmlns:a16="http://schemas.microsoft.com/office/drawing/2014/main" id="{84EBAC79-F003-47F6-A658-A22FEA3506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03056" y="4076458"/>
              <a:ext cx="1041047" cy="104104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8329">
                <a:defRPr/>
              </a:pPr>
              <a:endParaRPr lang="ru-RU" sz="863" dirty="0"/>
            </a:p>
          </p:txBody>
        </p:sp>
        <p:sp>
          <p:nvSpPr>
            <p:cNvPr id="26" name="TextBox 85">
              <a:extLst>
                <a:ext uri="{FF2B5EF4-FFF2-40B4-BE49-F238E27FC236}">
                  <a16:creationId xmlns:a16="http://schemas.microsoft.com/office/drawing/2014/main" id="{8809839E-27D8-4534-AFEC-E4EDA34123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5896" y="4400051"/>
              <a:ext cx="1270648" cy="375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1600" b="1" dirty="0">
                  <a:solidFill>
                    <a:srgbClr val="FF0000"/>
                  </a:solidFill>
                  <a:latin typeface="Verdana" pitchFamily="34" charset="0"/>
                </a:rPr>
                <a:t>106,7%</a:t>
              </a:r>
            </a:p>
          </p:txBody>
        </p:sp>
      </p:grp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1583B9F0-DF8A-4E67-9EC8-FF77FC88F7AB}"/>
              </a:ext>
            </a:extLst>
          </p:cNvPr>
          <p:cNvGrpSpPr/>
          <p:nvPr/>
        </p:nvGrpSpPr>
        <p:grpSpPr>
          <a:xfrm>
            <a:off x="4572000" y="1402677"/>
            <a:ext cx="4426887" cy="1101178"/>
            <a:chOff x="4287722" y="2346414"/>
            <a:chExt cx="4563884" cy="1129831"/>
          </a:xfrm>
        </p:grpSpPr>
        <p:grpSp>
          <p:nvGrpSpPr>
            <p:cNvPr id="3" name="Группа 2">
              <a:extLst>
                <a:ext uri="{FF2B5EF4-FFF2-40B4-BE49-F238E27FC236}">
                  <a16:creationId xmlns:a16="http://schemas.microsoft.com/office/drawing/2014/main" id="{47112AF3-2C93-4861-9BCA-6AD84DA6B4C7}"/>
                </a:ext>
              </a:extLst>
            </p:cNvPr>
            <p:cNvGrpSpPr/>
            <p:nvPr/>
          </p:nvGrpSpPr>
          <p:grpSpPr>
            <a:xfrm>
              <a:off x="4287722" y="2346414"/>
              <a:ext cx="4563884" cy="1129831"/>
              <a:chOff x="4287722" y="2346414"/>
              <a:chExt cx="4563884" cy="1129831"/>
            </a:xfrm>
          </p:grpSpPr>
          <p:sp>
            <p:nvSpPr>
              <p:cNvPr id="18" name="Параллелограмм 17">
                <a:extLst>
                  <a:ext uri="{FF2B5EF4-FFF2-40B4-BE49-F238E27FC236}">
                    <a16:creationId xmlns:a16="http://schemas.microsoft.com/office/drawing/2014/main" id="{7A400BF9-FFCF-4C34-ADF3-F76B8F9C629B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4287722" y="2346414"/>
                <a:ext cx="4563884" cy="1129831"/>
              </a:xfrm>
              <a:prstGeom prst="parallelogram">
                <a:avLst>
                  <a:gd name="adj" fmla="val 59093"/>
                </a:avLst>
              </a:prstGeom>
              <a:solidFill>
                <a:srgbClr val="4F79C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38329">
                  <a:defRPr/>
                </a:pPr>
                <a:endParaRPr lang="ru-RU" sz="675" b="1" dirty="0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9D5AD79-A67F-4068-B4FC-A3E0286B06C7}"/>
                  </a:ext>
                </a:extLst>
              </p:cNvPr>
              <p:cNvSpPr txBox="1"/>
              <p:nvPr/>
            </p:nvSpPr>
            <p:spPr>
              <a:xfrm>
                <a:off x="4828425" y="2701390"/>
                <a:ext cx="2767607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1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Всего поступило</a:t>
                </a:r>
              </a:p>
            </p:txBody>
          </p:sp>
          <p:sp>
            <p:nvSpPr>
              <p:cNvPr id="27" name="Овал 26">
                <a:extLst>
                  <a:ext uri="{FF2B5EF4-FFF2-40B4-BE49-F238E27FC236}">
                    <a16:creationId xmlns:a16="http://schemas.microsoft.com/office/drawing/2014/main" id="{EF51AE06-BC16-4F2A-9397-2CA04A6D743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7303056" y="2373804"/>
                <a:ext cx="1041047" cy="104104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38329">
                  <a:defRPr/>
                </a:pPr>
                <a:endParaRPr lang="ru-RU" sz="863" dirty="0"/>
              </a:p>
            </p:txBody>
          </p:sp>
        </p:grpSp>
        <p:sp>
          <p:nvSpPr>
            <p:cNvPr id="19" name="TextBox 85">
              <a:extLst>
                <a:ext uri="{FF2B5EF4-FFF2-40B4-BE49-F238E27FC236}">
                  <a16:creationId xmlns:a16="http://schemas.microsoft.com/office/drawing/2014/main" id="{B6532652-2D6F-4037-BFA3-71C23B88D2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00644" y="2651642"/>
              <a:ext cx="1041047" cy="532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1950" b="1" dirty="0">
                  <a:solidFill>
                    <a:srgbClr val="FF0000"/>
                  </a:solidFill>
                  <a:latin typeface="Verdana" pitchFamily="34" charset="0"/>
                </a:rPr>
                <a:t>636 </a:t>
              </a:r>
              <a:r>
                <a:rPr lang="ru-RU" sz="825" b="1" dirty="0" err="1">
                  <a:solidFill>
                    <a:srgbClr val="FF0000"/>
                  </a:solidFill>
                  <a:latin typeface="Verdana" pitchFamily="34" charset="0"/>
                </a:rPr>
                <a:t>млн.рублей</a:t>
              </a:r>
              <a:endParaRPr lang="ru-RU" sz="825" b="1" dirty="0">
                <a:solidFill>
                  <a:srgbClr val="FF0000"/>
                </a:solidFill>
                <a:latin typeface="Verdana" pitchFamily="34" charset="0"/>
              </a:endParaRPr>
            </a:p>
          </p:txBody>
        </p:sp>
      </p:grpSp>
      <p:sp>
        <p:nvSpPr>
          <p:cNvPr id="34" name="Овал 33">
            <a:extLst>
              <a:ext uri="{FF2B5EF4-FFF2-40B4-BE49-F238E27FC236}">
                <a16:creationId xmlns:a16="http://schemas.microsoft.com/office/drawing/2014/main" id="{B3D4651F-C46F-41D1-A7E3-A3806CA04539}"/>
              </a:ext>
            </a:extLst>
          </p:cNvPr>
          <p:cNvSpPr>
            <a:spLocks noChangeAspect="1"/>
          </p:cNvSpPr>
          <p:nvPr/>
        </p:nvSpPr>
        <p:spPr>
          <a:xfrm>
            <a:off x="1089060" y="3524432"/>
            <a:ext cx="2325224" cy="2336389"/>
          </a:xfrm>
          <a:prstGeom prst="ellipse">
            <a:avLst/>
          </a:prstGeom>
          <a:solidFill>
            <a:schemeClr val="bg1"/>
          </a:solidFill>
          <a:ln w="76200">
            <a:solidFill>
              <a:srgbClr val="ED7D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38329">
              <a:defRPr/>
            </a:pPr>
            <a:r>
              <a:rPr lang="ru-RU" sz="2800" b="1" dirty="0">
                <a:solidFill>
                  <a:srgbClr val="587ECB"/>
                </a:solidFill>
              </a:rPr>
              <a:t>1 012,4 </a:t>
            </a:r>
            <a:r>
              <a:rPr lang="ru-RU" b="1" dirty="0">
                <a:solidFill>
                  <a:srgbClr val="587ECB"/>
                </a:solidFill>
              </a:rPr>
              <a:t>млн.рублей</a:t>
            </a:r>
          </a:p>
          <a:p>
            <a:pPr algn="ctr" defTabSz="438329">
              <a:defRPr/>
            </a:pPr>
            <a:endParaRPr lang="ru-RU" dirty="0">
              <a:solidFill>
                <a:srgbClr val="587ECB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EB1BE75-92F2-44F8-AEEB-8E96E710EA64}"/>
              </a:ext>
            </a:extLst>
          </p:cNvPr>
          <p:cNvSpPr txBox="1"/>
          <p:nvPr/>
        </p:nvSpPr>
        <p:spPr>
          <a:xfrm>
            <a:off x="417704" y="1657469"/>
            <a:ext cx="3806581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600" b="1" dirty="0">
                <a:solidFill>
                  <a:srgbClr val="ED7D31"/>
                </a:solidFill>
              </a:rPr>
              <a:t>План по доходам консолидированного районного </a:t>
            </a:r>
            <a:r>
              <a:rPr lang="ru-RU" sz="2600" b="1" dirty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бюджета</a:t>
            </a:r>
            <a:r>
              <a:rPr lang="ru-RU" sz="2600" b="1" dirty="0">
                <a:solidFill>
                  <a:srgbClr val="ED7D31"/>
                </a:solidFill>
              </a:rPr>
              <a:t> </a:t>
            </a:r>
          </a:p>
          <a:p>
            <a:pPr algn="ctr"/>
            <a:r>
              <a:rPr lang="ru-RU" sz="2600" b="1" dirty="0">
                <a:solidFill>
                  <a:srgbClr val="ED7D31"/>
                </a:solidFill>
              </a:rPr>
              <a:t>на 2023 год</a:t>
            </a:r>
          </a:p>
        </p:txBody>
      </p:sp>
    </p:spTree>
    <p:extLst>
      <p:ext uri="{BB962C8B-B14F-4D97-AF65-F5344CB8AC3E}">
        <p14:creationId xmlns:p14="http://schemas.microsoft.com/office/powerpoint/2010/main" val="3069968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BC60AD-C222-4DE7-8450-CBA8B063A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1828"/>
            <a:ext cx="9143999" cy="994172"/>
          </a:xfrm>
          <a:solidFill>
            <a:srgbClr val="BAD8EE"/>
          </a:solidFill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Оценка исполнения по налоговым доходам</a:t>
            </a:r>
            <a:b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бюджетов поселений</a:t>
            </a:r>
            <a:endParaRPr lang="ru-RU" sz="3000" b="1" dirty="0">
              <a:solidFill>
                <a:srgbClr val="00518E"/>
              </a:solidFill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C532946A-EA9E-4BAE-A96E-555282BA5B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5568597"/>
              </p:ext>
            </p:extLst>
          </p:nvPr>
        </p:nvGraphicFramePr>
        <p:xfrm>
          <a:off x="384896" y="1135928"/>
          <a:ext cx="8482013" cy="5514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8ADD361-E2BC-4FE3-B556-82565951F1A2}"/>
              </a:ext>
            </a:extLst>
          </p:cNvPr>
          <p:cNvSpPr txBox="1"/>
          <p:nvPr/>
        </p:nvSpPr>
        <p:spPr>
          <a:xfrm>
            <a:off x="7645793" y="1016000"/>
            <a:ext cx="100057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8449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BC60AD-C222-4DE7-8450-CBA8B063A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1828"/>
            <a:ext cx="9143999" cy="994172"/>
          </a:xfrm>
          <a:solidFill>
            <a:srgbClr val="BAD8EE"/>
          </a:solidFill>
        </p:spPr>
        <p:txBody>
          <a:bodyPr>
            <a:no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Налоговые и неналоговые доходы </a:t>
            </a:r>
            <a:b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бюджетов поселений</a:t>
            </a:r>
            <a:endParaRPr lang="ru-RU" sz="3000" b="1" dirty="0">
              <a:solidFill>
                <a:srgbClr val="00518E"/>
              </a:solidFill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7B2BA77-1E40-4A9C-9189-AFFA2189A2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1632731"/>
              </p:ext>
            </p:extLst>
          </p:nvPr>
        </p:nvGraphicFramePr>
        <p:xfrm>
          <a:off x="554182" y="1047061"/>
          <a:ext cx="7407563" cy="4763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D1EFC05-891E-4BDC-B62A-6D4A64A3EEB7}"/>
              </a:ext>
            </a:extLst>
          </p:cNvPr>
          <p:cNvSpPr txBox="1"/>
          <p:nvPr/>
        </p:nvSpPr>
        <p:spPr>
          <a:xfrm>
            <a:off x="554182" y="5999078"/>
            <a:ext cx="8049491" cy="400110"/>
          </a:xfrm>
          <a:prstGeom prst="rect">
            <a:avLst/>
          </a:prstGeom>
          <a:solidFill>
            <a:srgbClr val="BAD8EE"/>
          </a:solidFill>
        </p:spPr>
        <p:txBody>
          <a:bodyPr wrap="square">
            <a:spAutoFit/>
          </a:bodyPr>
          <a:lstStyle/>
          <a:p>
            <a:pPr algn="ctr" rtl="0">
              <a:defRPr sz="168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rgbClr val="FF0000"/>
                </a:solidFill>
              </a:rPr>
              <a:t>Среднепоселенческий темп роста на отчетную дату 101,7%</a:t>
            </a:r>
          </a:p>
        </p:txBody>
      </p:sp>
    </p:spTree>
    <p:extLst>
      <p:ext uri="{BB962C8B-B14F-4D97-AF65-F5344CB8AC3E}">
        <p14:creationId xmlns:p14="http://schemas.microsoft.com/office/powerpoint/2010/main" val="240417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ADE1B-E3BE-4D65-B5B9-5E6C6CB78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3610"/>
            <a:ext cx="9144000" cy="722671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Новокубанское городское поселение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99939F-AF91-43E4-9BB7-54D0BC4C57BA}"/>
              </a:ext>
            </a:extLst>
          </p:cNvPr>
          <p:cNvSpPr txBox="1"/>
          <p:nvPr/>
        </p:nvSpPr>
        <p:spPr>
          <a:xfrm>
            <a:off x="8024484" y="781149"/>
            <a:ext cx="100057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A3EA927F-C887-421A-9810-AB8831CF39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7697812"/>
              </p:ext>
            </p:extLst>
          </p:nvPr>
        </p:nvGraphicFramePr>
        <p:xfrm>
          <a:off x="-118938" y="1059294"/>
          <a:ext cx="9144000" cy="6011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4119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ADE1B-E3BE-4D65-B5B9-5E6C6CB78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579"/>
            <a:ext cx="9144000" cy="722671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Прикубанское сельское поселение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77CB7B-95A4-4CDE-BB56-16CEBC0BE463}"/>
              </a:ext>
            </a:extLst>
          </p:cNvPr>
          <p:cNvSpPr txBox="1"/>
          <p:nvPr/>
        </p:nvSpPr>
        <p:spPr>
          <a:xfrm>
            <a:off x="7721600" y="1118102"/>
            <a:ext cx="124333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4B58981E-719B-457B-BED4-1B9B8D1A08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0245328"/>
              </p:ext>
            </p:extLst>
          </p:nvPr>
        </p:nvGraphicFramePr>
        <p:xfrm>
          <a:off x="0" y="934720"/>
          <a:ext cx="9144000" cy="592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4569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ADE1B-E3BE-4D65-B5B9-5E6C6CB78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3891" y="73325"/>
            <a:ext cx="9144000" cy="722671"/>
          </a:xfrm>
          <a:solidFill>
            <a:srgbClr val="BAD8EE"/>
          </a:solidFill>
        </p:spPr>
        <p:txBody>
          <a:bodyPr>
            <a:normAutofit/>
          </a:bodyPr>
          <a:lstStyle/>
          <a:p>
            <a:pPr algn="ctr"/>
            <a:r>
              <a:rPr lang="ru-RU" sz="3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Советское сельское поселение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76C41A-F1D4-4F2E-AE5E-34CBEBD70365}"/>
              </a:ext>
            </a:extLst>
          </p:cNvPr>
          <p:cNvSpPr txBox="1"/>
          <p:nvPr/>
        </p:nvSpPr>
        <p:spPr>
          <a:xfrm>
            <a:off x="7866520" y="933376"/>
            <a:ext cx="127748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млн.руб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D0520EBB-804A-4974-83E4-1F43360125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9271659"/>
              </p:ext>
            </p:extLst>
          </p:nvPr>
        </p:nvGraphicFramePr>
        <p:xfrm>
          <a:off x="0" y="795996"/>
          <a:ext cx="9070109" cy="6062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01144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1884</TotalTime>
  <Words>311</Words>
  <Application>Microsoft Office PowerPoint</Application>
  <PresentationFormat>Экран (4:3)</PresentationFormat>
  <Paragraphs>161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Verdana</vt:lpstr>
      <vt:lpstr>Тема Office</vt:lpstr>
      <vt:lpstr>Исполнение доходной части бюджета  за 8 месяцев 2023 года</vt:lpstr>
      <vt:lpstr>Налоговые и неналоговые доходы консолидированного краевого бюджета</vt:lpstr>
      <vt:lpstr>Основные налоговые поступления</vt:lpstr>
      <vt:lpstr>Налоговые и неналоговые доходы консолидированного районного бюджета</vt:lpstr>
      <vt:lpstr>Оценка исполнения по налоговым доходам бюджетов поселений</vt:lpstr>
      <vt:lpstr>Налоговые и неналоговые доходы  бюджетов поселений</vt:lpstr>
      <vt:lpstr>Новокубанское городское поселение</vt:lpstr>
      <vt:lpstr>Прикубанское сельское поселение</vt:lpstr>
      <vt:lpstr>Советское сельское поселение</vt:lpstr>
      <vt:lpstr>Верхнекубанское сельское поселение</vt:lpstr>
      <vt:lpstr>Прочноокопское сельское поселение</vt:lpstr>
      <vt:lpstr>Новосельское сельское поселение</vt:lpstr>
      <vt:lpstr>Бесскорбненское сельское поселение</vt:lpstr>
      <vt:lpstr>Ковалевское сельское поселение</vt:lpstr>
      <vt:lpstr>Ляпинское сельское поселение</vt:lpstr>
      <vt:lpstr>Дотации</vt:lpstr>
      <vt:lpstr>Задолженность по имущественным налогам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Синельников Александр</dc:creator>
  <cp:lastModifiedBy>Артемьева Светлана</cp:lastModifiedBy>
  <cp:revision>218</cp:revision>
  <cp:lastPrinted>2023-09-07T11:29:05Z</cp:lastPrinted>
  <dcterms:created xsi:type="dcterms:W3CDTF">2023-05-17T07:35:03Z</dcterms:created>
  <dcterms:modified xsi:type="dcterms:W3CDTF">2025-05-20T11:59:56Z</dcterms:modified>
</cp:coreProperties>
</file>