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4" r:id="rId3"/>
    <p:sldId id="289" r:id="rId4"/>
    <p:sldId id="293" r:id="rId5"/>
    <p:sldId id="296" r:id="rId6"/>
    <p:sldId id="295" r:id="rId7"/>
    <p:sldId id="297" r:id="rId8"/>
    <p:sldId id="300" r:id="rId9"/>
    <p:sldId id="302" r:id="rId10"/>
    <p:sldId id="303" r:id="rId11"/>
    <p:sldId id="305" r:id="rId12"/>
    <p:sldId id="306" r:id="rId13"/>
    <p:sldId id="276" r:id="rId14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0E073C-5EE1-409C-817F-9F8470D92BE5}">
          <p14:sldIdLst>
            <p14:sldId id="256"/>
            <p14:sldId id="294"/>
            <p14:sldId id="289"/>
            <p14:sldId id="293"/>
            <p14:sldId id="296"/>
            <p14:sldId id="295"/>
            <p14:sldId id="297"/>
            <p14:sldId id="300"/>
            <p14:sldId id="302"/>
            <p14:sldId id="303"/>
            <p14:sldId id="305"/>
            <p14:sldId id="306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инельников Александр" initials="СА" lastIdx="3" clrIdx="0">
    <p:extLst>
      <p:ext uri="{19B8F6BF-5375-455C-9EA6-DF929625EA0E}">
        <p15:presenceInfo xmlns:p15="http://schemas.microsoft.com/office/powerpoint/2012/main" userId="S-1-5-21-2592003657-3115097551-1037483199-11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7CD"/>
    <a:srgbClr val="ED7D31"/>
    <a:srgbClr val="4F79CA"/>
    <a:srgbClr val="4775CA"/>
    <a:srgbClr val="587ECB"/>
    <a:srgbClr val="7BAACD"/>
    <a:srgbClr val="00518E"/>
    <a:srgbClr val="4E79CA"/>
    <a:srgbClr val="4373CA"/>
    <a:srgbClr val="417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830" autoAdjust="0"/>
  </p:normalViewPr>
  <p:slideViewPr>
    <p:cSldViewPr snapToGrid="0" showGuides="1">
      <p:cViewPr varScale="1">
        <p:scale>
          <a:sx n="104" d="100"/>
          <a:sy n="104" d="100"/>
        </p:scale>
        <p:origin x="1776" y="132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3.11.2023%20-%20&#1087;&#1086;%20&#1080;&#1084;&#1091;&#1097;.&#1085;&#1072;&#1083;&#1086;&#1075;&#1072;&#1084;,%20&#1085;&#1077;&#1076;&#1086;&#1080;&#1084;&#1082;&#1077;\&#1090;&#1072;&#1073;&#1083;%20&#1074;%20&#1089;&#1083;&#1072;&#1081;&#1076;&#1099;%20&#1082;%20&#1087;&#1083;&#1072;&#1085;&#1077;&#1088;&#1082;&#1077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71173838038332E-2"/>
          <c:y val="4.1425628764390918E-2"/>
          <c:w val="0.94641488952625896"/>
          <c:h val="0.8384053323032066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1 628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E7A-41CC-BB96-5403293EB51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1 890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305-40CC-87E4-BA6168438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Лист1!$A$3:$B$3</c:f>
              <c:strCache>
                <c:ptCount val="2"/>
                <c:pt idx="0">
                  <c:v>Факт 10 мес. 2022 года</c:v>
                </c:pt>
                <c:pt idx="1">
                  <c:v>Факт 10 мес. 2023 года</c:v>
                </c:pt>
              </c:strCache>
            </c:strRef>
          </c:cat>
          <c:val>
            <c:numRef>
              <c:f>Лист1!$A$4:$B$4</c:f>
              <c:numCache>
                <c:formatCode>#,##0</c:formatCode>
                <c:ptCount val="2"/>
                <c:pt idx="0">
                  <c:v>1628.3914718400003</c:v>
                </c:pt>
                <c:pt idx="1">
                  <c:v>1889.3104637200004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7-4B14-A78A-779E0CD05E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6444079"/>
        <c:axId val="335898239"/>
      </c:barChart>
      <c:catAx>
        <c:axId val="28644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898239"/>
        <c:crosses val="autoZero"/>
        <c:auto val="1"/>
        <c:lblAlgn val="ctr"/>
        <c:lblOffset val="100"/>
        <c:noMultiLvlLbl val="0"/>
      </c:catAx>
      <c:valAx>
        <c:axId val="335898239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86444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Лист2!$A$8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419-4E19-8F9C-BD649AB76656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419-4E19-8F9C-BD649AB76656}"/>
                </c:ext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Лист2!$B$7:$D$7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01.01.2022</c:v>
                </c:pt>
                <c:pt idx="2">
                  <c:v>задолженность на 01.01.2023</c:v>
                </c:pt>
              </c:strCache>
            </c:strRef>
          </c:cat>
          <c:val>
            <c:numRef>
              <c:f>Лист2!$B$8:$D$8</c:f>
              <c:numCache>
                <c:formatCode>0.0</c:formatCode>
                <c:ptCount val="3"/>
                <c:pt idx="0">
                  <c:v>102.21886880224017</c:v>
                </c:pt>
                <c:pt idx="1">
                  <c:v>98.072249261973568</c:v>
                </c:pt>
                <c:pt idx="2">
                  <c:v>108.73724256152482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19-4E19-8F9C-BD649AB766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rgbClr val="FF0000"/>
              </a:solidFill>
              <a:round/>
            </a:ln>
            <a:effectLst/>
          </c:spPr>
        </c:dropLines>
        <c:smooth val="0"/>
        <c:axId val="1030240511"/>
        <c:axId val="1189035823"/>
      </c:lineChart>
      <c:catAx>
        <c:axId val="10302405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9035823"/>
        <c:crosses val="autoZero"/>
        <c:auto val="1"/>
        <c:lblAlgn val="ctr"/>
        <c:lblOffset val="100"/>
        <c:noMultiLvlLbl val="0"/>
      </c:catAx>
      <c:valAx>
        <c:axId val="1189035823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3024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46513131947366E-2"/>
          <c:y val="3.3677330672575105E-2"/>
          <c:w val="0.97106973736105273"/>
          <c:h val="0.67210116409779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Лист2!$A$45</c:f>
              <c:strCache>
                <c:ptCount val="1"/>
                <c:pt idx="0">
                  <c:v>Транспорный налог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Лист2!$B$44:$D$44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Лист2!$B$45:$D$45</c:f>
              <c:numCache>
                <c:formatCode>0.0</c:formatCode>
                <c:ptCount val="3"/>
                <c:pt idx="0">
                  <c:v>29.582649850000003</c:v>
                </c:pt>
                <c:pt idx="1">
                  <c:v>32.708634060000001</c:v>
                </c:pt>
                <c:pt idx="2">
                  <c:v>25.72518002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CD-481A-A972-9163E244D1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961949535"/>
        <c:axId val="438890335"/>
      </c:barChart>
      <c:lineChart>
        <c:grouping val="stacked"/>
        <c:varyColors val="0"/>
        <c:ser>
          <c:idx val="1"/>
          <c:order val="1"/>
          <c:tx>
            <c:strRef>
              <c:f>Лист2!$A$46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571313458115075E-2"/>
                  <c:y val="1.836945309413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CD-481A-A972-9163E244D1F5}"/>
                </c:ext>
              </c:extLst>
            </c:dLbl>
            <c:dLbl>
              <c:idx val="1"/>
              <c:layout>
                <c:manualLayout>
                  <c:x val="-4.4571313458115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CD-481A-A972-9163E244D1F5}"/>
                </c:ext>
              </c:extLst>
            </c:dLbl>
            <c:dLbl>
              <c:idx val="2"/>
              <c:layout>
                <c:manualLayout>
                  <c:x val="-3.1199919420680552E-2"/>
                  <c:y val="1.836945309413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CD-481A-A972-9163E244D1F5}"/>
                </c:ext>
              </c:extLst>
            </c:dLbl>
            <c:spPr>
              <a:solidFill>
                <a:srgbClr val="ED7D3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Лист2!$B$44:$D$44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Лист2!$B$46:$D$46</c:f>
              <c:numCache>
                <c:formatCode>0.0</c:formatCode>
                <c:ptCount val="3"/>
                <c:pt idx="0" formatCode="General">
                  <c:v>99.3</c:v>
                </c:pt>
                <c:pt idx="1">
                  <c:v>110.56695132400384</c:v>
                </c:pt>
                <c:pt idx="2">
                  <c:v>78.649508789667863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CD-481A-A972-9163E244D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949535"/>
        <c:axId val="438890335"/>
      </c:lineChart>
      <c:catAx>
        <c:axId val="961949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8890335"/>
        <c:crosses val="autoZero"/>
        <c:auto val="1"/>
        <c:lblAlgn val="ctr"/>
        <c:lblOffset val="100"/>
        <c:noMultiLvlLbl val="0"/>
      </c:catAx>
      <c:valAx>
        <c:axId val="43889033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961949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468967722675624E-2"/>
          <c:y val="2.6340996168582376E-2"/>
          <c:w val="0.96906206455464872"/>
          <c:h val="0.665897177723474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Лист2!$A$50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775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Лист2!$B$49:$D$49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Лист2!$B$50:$D$50</c:f>
              <c:numCache>
                <c:formatCode>0.0</c:formatCode>
                <c:ptCount val="3"/>
                <c:pt idx="0">
                  <c:v>9.8433173499999995</c:v>
                </c:pt>
                <c:pt idx="1">
                  <c:v>11.107333079999998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5-440B-BE94-9406E6291C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76209183"/>
        <c:axId val="958821583"/>
      </c:barChart>
      <c:lineChart>
        <c:grouping val="stacked"/>
        <c:varyColors val="0"/>
        <c:ser>
          <c:idx val="1"/>
          <c:order val="1"/>
          <c:tx>
            <c:strRef>
              <c:f>Лист2!$A$51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5000633375056359E-2"/>
                  <c:y val="-1.060944534001666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22-4B43-824A-2F77BE07532C}"/>
                </c:ext>
              </c:extLst>
            </c:dLbl>
            <c:dLbl>
              <c:idx val="1"/>
              <c:layout>
                <c:manualLayout>
                  <c:x val="-3.6563014617233297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22-4B43-824A-2F77BE07532C}"/>
                </c:ext>
              </c:extLst>
            </c:dLbl>
            <c:dLbl>
              <c:idx val="2"/>
              <c:layout>
                <c:manualLayout>
                  <c:x val="-3.093793544535135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58,6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022-4B43-824A-2F77BE07532C}"/>
                </c:ext>
              </c:extLst>
            </c:dLbl>
            <c:spPr>
              <a:solidFill>
                <a:srgbClr val="ED7D3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Лист2!$B$49:$D$49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Лист2!$B$51:$D$51</c:f>
              <c:numCache>
                <c:formatCode>0.0</c:formatCode>
                <c:ptCount val="3"/>
                <c:pt idx="0" formatCode="General">
                  <c:v>103</c:v>
                </c:pt>
                <c:pt idx="1">
                  <c:v>112.84135911761494</c:v>
                </c:pt>
                <c:pt idx="2">
                  <c:v>58.519898099607552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95-440B-BE94-9406E6291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209183"/>
        <c:axId val="958821583"/>
      </c:lineChart>
      <c:catAx>
        <c:axId val="976209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8821583"/>
        <c:crosses val="autoZero"/>
        <c:auto val="1"/>
        <c:lblAlgn val="ctr"/>
        <c:lblOffset val="100"/>
        <c:noMultiLvlLbl val="0"/>
      </c:catAx>
      <c:valAx>
        <c:axId val="958821583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976209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06331679792034E-2"/>
          <c:y val="0.51844894322900614"/>
          <c:w val="0.96878733664041594"/>
          <c:h val="0.39265769652686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Лист2!$B$69</c:f>
              <c:strCache>
                <c:ptCount val="1"/>
                <c:pt idx="0">
                  <c:v>задолженность на 01.01.2023, млн.рублей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4775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Лист2!$A$70:$A$78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Лист2!$B$70:$B$78</c:f>
              <c:numCache>
                <c:formatCode>#,##0.0</c:formatCode>
                <c:ptCount val="9"/>
                <c:pt idx="0">
                  <c:v>5.65</c:v>
                </c:pt>
                <c:pt idx="1">
                  <c:v>0.27800000000000002</c:v>
                </c:pt>
                <c:pt idx="2">
                  <c:v>0.63100000000000001</c:v>
                </c:pt>
                <c:pt idx="3">
                  <c:v>0.81100000000000005</c:v>
                </c:pt>
                <c:pt idx="4">
                  <c:v>0.21</c:v>
                </c:pt>
                <c:pt idx="5">
                  <c:v>0.40500000000000003</c:v>
                </c:pt>
                <c:pt idx="6">
                  <c:v>0.77700000000000002</c:v>
                </c:pt>
                <c:pt idx="7">
                  <c:v>0.20799999999999999</c:v>
                </c:pt>
                <c:pt idx="8">
                  <c:v>2.1379999999999999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0-4E2F-A228-15D8D0A39F11}"/>
            </c:ext>
          </c:extLst>
        </c:ser>
        <c:ser>
          <c:idx val="1"/>
          <c:order val="1"/>
          <c:tx>
            <c:strRef>
              <c:f>Лист2!$C$69</c:f>
              <c:strCache>
                <c:ptCount val="1"/>
                <c:pt idx="0">
                  <c:v>задолженность на 01.11.2023, млн.рублей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ED7D3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Лист2!$A$70:$A$78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Лист2!$C$70:$C$78</c:f>
              <c:numCache>
                <c:formatCode>#,##0.0</c:formatCode>
                <c:ptCount val="9"/>
                <c:pt idx="0">
                  <c:v>3.2730000000000001</c:v>
                </c:pt>
                <c:pt idx="1">
                  <c:v>0.189</c:v>
                </c:pt>
                <c:pt idx="2">
                  <c:v>0.27</c:v>
                </c:pt>
                <c:pt idx="3">
                  <c:v>0.46800000000000003</c:v>
                </c:pt>
                <c:pt idx="4">
                  <c:v>0.14499999999999999</c:v>
                </c:pt>
                <c:pt idx="5">
                  <c:v>0.21199999999999999</c:v>
                </c:pt>
                <c:pt idx="6">
                  <c:v>0.35899999999999999</c:v>
                </c:pt>
                <c:pt idx="7">
                  <c:v>0.16200000000000001</c:v>
                </c:pt>
                <c:pt idx="8">
                  <c:v>1.4430000000000001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0-4E2F-A228-15D8D0A39F1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753361263"/>
        <c:axId val="1740576799"/>
      </c:barChart>
      <c:catAx>
        <c:axId val="175336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0576799"/>
        <c:crosses val="autoZero"/>
        <c:auto val="1"/>
        <c:lblAlgn val="ctr"/>
        <c:lblOffset val="100"/>
        <c:noMultiLvlLbl val="0"/>
      </c:catAx>
      <c:valAx>
        <c:axId val="1740576799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75336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7614068934853916E-2"/>
          <c:y val="9.6429284671461529E-2"/>
          <c:w val="0.74195447511452794"/>
          <c:h val="4.0263614572184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1444807371036E-2"/>
          <c:y val="0.38208333333333333"/>
          <c:w val="0.96771103852579277"/>
          <c:h val="0.57389472682427767"/>
        </c:manualLayout>
      </c:layout>
      <c:lineChart>
        <c:grouping val="stacked"/>
        <c:varyColors val="0"/>
        <c:ser>
          <c:idx val="0"/>
          <c:order val="0"/>
          <c:tx>
            <c:strRef>
              <c:f>Лист2!$S$69</c:f>
              <c:strCache>
                <c:ptCount val="1"/>
                <c:pt idx="0">
                  <c:v>Динамика задолженности за трехлетний период,%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rgbClr val="4775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Лист2!$R$70:$R$78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Лист2!$S$70:$S$78</c:f>
              <c:numCache>
                <c:formatCode>General</c:formatCode>
                <c:ptCount val="9"/>
                <c:pt idx="0">
                  <c:v>116.5</c:v>
                </c:pt>
                <c:pt idx="1">
                  <c:v>67.400000000000006</c:v>
                </c:pt>
                <c:pt idx="2">
                  <c:v>108</c:v>
                </c:pt>
                <c:pt idx="3">
                  <c:v>112.7</c:v>
                </c:pt>
                <c:pt idx="4">
                  <c:v>112.1</c:v>
                </c:pt>
                <c:pt idx="5">
                  <c:v>113</c:v>
                </c:pt>
                <c:pt idx="6">
                  <c:v>96</c:v>
                </c:pt>
                <c:pt idx="7">
                  <c:v>114.5</c:v>
                </c:pt>
                <c:pt idx="8">
                  <c:v>122.8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2D-48FA-9357-1ED7BBC544F1}"/>
            </c:ext>
          </c:extLst>
        </c:ser>
        <c:ser>
          <c:idx val="1"/>
          <c:order val="1"/>
          <c:tx>
            <c:strRef>
              <c:f>Лист2!$T$69</c:f>
              <c:strCache>
                <c:ptCount val="1"/>
                <c:pt idx="0">
                  <c:v>Динамика начислений за 3-хлетний период 2022 / 2020, %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Лист2!$R$70:$R$78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Лист2!$T$70:$T$78</c:f>
              <c:numCache>
                <c:formatCode>General</c:formatCode>
                <c:ptCount val="9"/>
                <c:pt idx="0">
                  <c:v>131.80000000000001</c:v>
                </c:pt>
                <c:pt idx="1">
                  <c:v>109.9</c:v>
                </c:pt>
                <c:pt idx="2">
                  <c:v>150.69999999999999</c:v>
                </c:pt>
                <c:pt idx="3">
                  <c:v>118.1</c:v>
                </c:pt>
                <c:pt idx="4">
                  <c:v>108.8</c:v>
                </c:pt>
                <c:pt idx="5">
                  <c:v>185.3</c:v>
                </c:pt>
                <c:pt idx="6">
                  <c:v>131.19999999999999</c:v>
                </c:pt>
                <c:pt idx="7">
                  <c:v>188.2</c:v>
                </c:pt>
                <c:pt idx="8">
                  <c:v>111.3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2D-48FA-9357-1ED7BBC544F1}"/>
            </c:ext>
          </c:extLst>
        </c:ser>
        <c:ser>
          <c:idx val="2"/>
          <c:order val="2"/>
          <c:tx>
            <c:strRef>
              <c:f>Лист2!$U$69</c:f>
              <c:strCache>
                <c:ptCount val="1"/>
                <c:pt idx="0">
                  <c:v>Динамика с начала года, %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1204627779955633E-2"/>
                  <c:y val="-6.04325447494270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D-48FA-9357-1ED7BBC544F1}"/>
                </c:ext>
              </c:extLst>
            </c:dLbl>
            <c:dLbl>
              <c:idx val="3"/>
              <c:layout>
                <c:manualLayout>
                  <c:x val="-2.983163669834353E-2"/>
                  <c:y val="-4.0288363166284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D-48FA-9357-1ED7BBC544F1}"/>
                </c:ext>
              </c:extLst>
            </c:dLbl>
            <c:dLbl>
              <c:idx val="6"/>
              <c:layout>
                <c:manualLayout>
                  <c:x val="-3.3670423549997427E-2"/>
                  <c:y val="-4.83460357995416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D-48FA-9357-1ED7BBC544F1}"/>
                </c:ext>
              </c:extLst>
            </c:dLbl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Лист2!$R$70:$R$78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Лист2!$U$70:$U$78</c:f>
              <c:numCache>
                <c:formatCode>0.0</c:formatCode>
                <c:ptCount val="9"/>
                <c:pt idx="0">
                  <c:v>57.929203539823007</c:v>
                </c:pt>
                <c:pt idx="1">
                  <c:v>67.985611510791372</c:v>
                </c:pt>
                <c:pt idx="2">
                  <c:v>42.789223454833596</c:v>
                </c:pt>
                <c:pt idx="3">
                  <c:v>57.706535141800245</c:v>
                </c:pt>
                <c:pt idx="4">
                  <c:v>69.047619047619051</c:v>
                </c:pt>
                <c:pt idx="5">
                  <c:v>52.345679012345677</c:v>
                </c:pt>
                <c:pt idx="6">
                  <c:v>46.2033462033462</c:v>
                </c:pt>
                <c:pt idx="7">
                  <c:v>77.884615384615387</c:v>
                </c:pt>
                <c:pt idx="8">
                  <c:v>67.492984097287177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2D-48FA-9357-1ED7BBC544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66597263"/>
        <c:axId val="1751579407"/>
      </c:lineChart>
      <c:catAx>
        <c:axId val="186659726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1579407"/>
        <c:crosses val="autoZero"/>
        <c:auto val="1"/>
        <c:lblAlgn val="ctr"/>
        <c:lblOffset val="100"/>
        <c:noMultiLvlLbl val="0"/>
      </c:catAx>
      <c:valAx>
        <c:axId val="1751579407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659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06722934143035E-2"/>
          <c:y val="0.14572237511003958"/>
          <c:w val="0.5888517333417157"/>
          <c:h val="0.184607028288130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9448576055E-2"/>
          <c:y val="0"/>
          <c:w val="0.96944444110284789"/>
          <c:h val="0.712779131025887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Лист2!$T$3</c:f>
              <c:strCache>
                <c:ptCount val="1"/>
                <c:pt idx="0">
                  <c:v>Земельный налог с физических лиц, млн.рублей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5.5555561631185401E-3"/>
                  <c:y val="8.6351268591426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C2-44D7-A5C0-F1B788A09FA7}"/>
                </c:ext>
              </c:extLst>
            </c:dLbl>
            <c:spPr>
              <a:solidFill>
                <a:srgbClr val="6087CD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Лист2!$U$2:$W$2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Лист2!$U$3:$W$3</c:f>
              <c:numCache>
                <c:formatCode>0.0</c:formatCode>
                <c:ptCount val="3"/>
                <c:pt idx="0">
                  <c:v>12.17795287</c:v>
                </c:pt>
                <c:pt idx="1">
                  <c:v>11.215</c:v>
                </c:pt>
                <c:pt idx="2" formatCode="General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C2-44D7-A5C0-F1B788A09FA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03062719"/>
        <c:axId val="1745493839"/>
      </c:barChart>
      <c:lineChart>
        <c:grouping val="stacked"/>
        <c:varyColors val="0"/>
        <c:ser>
          <c:idx val="1"/>
          <c:order val="1"/>
          <c:tx>
            <c:strRef>
              <c:f>Лист2!$T$4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2">
                  <a:alpha val="8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4722226019491063E-2"/>
                  <c:y val="-1.1990407673860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C2-44D7-A5C0-F1B788A09FA7}"/>
                </c:ext>
              </c:extLst>
            </c:dLbl>
            <c:dLbl>
              <c:idx val="1"/>
              <c:layout>
                <c:manualLayout>
                  <c:x val="-2.36111136932539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C2-44D7-A5C0-F1B788A09FA7}"/>
                </c:ext>
              </c:extLst>
            </c:dLbl>
            <c:spPr>
              <a:solidFill>
                <a:srgbClr val="ED7D3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Лист2!$U$2:$W$2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01.01.2023</c:v>
                </c:pt>
                <c:pt idx="2">
                  <c:v>задолженность на 01.11.2023</c:v>
                </c:pt>
              </c:strCache>
            </c:strRef>
          </c:cat>
          <c:val>
            <c:numRef>
              <c:f>Лист2!$U$4:$W$4</c:f>
              <c:numCache>
                <c:formatCode>General</c:formatCode>
                <c:ptCount val="3"/>
                <c:pt idx="0">
                  <c:v>98.9</c:v>
                </c:pt>
                <c:pt idx="1">
                  <c:v>92.1</c:v>
                </c:pt>
                <c:pt idx="2">
                  <c:v>66.3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C2-44D7-A5C0-F1B788A09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3062719"/>
        <c:axId val="1745493839"/>
      </c:lineChart>
      <c:catAx>
        <c:axId val="1803062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5493839"/>
        <c:crosses val="autoZero"/>
        <c:auto val="1"/>
        <c:lblAlgn val="ctr"/>
        <c:lblOffset val="100"/>
        <c:noMultiLvlLbl val="0"/>
      </c:catAx>
      <c:valAx>
        <c:axId val="1745493839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803062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998475284172728E-2"/>
          <c:y val="0.89569062859948256"/>
          <c:w val="0.81594737707211029"/>
          <c:h val="0.104309371400517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26234132581107E-3"/>
          <c:y val="0.33779790026246725"/>
          <c:w val="0.96897038081805364"/>
          <c:h val="0.58795631796025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Лист2!$B$86</c:f>
              <c:strCache>
                <c:ptCount val="1"/>
                <c:pt idx="0">
                  <c:v>задолженность на 01.01.2023, млн.рублей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8.4626234132581107E-3"/>
                  <c:y val="2.9688113607965159E-2"/>
                </c:manualLayout>
              </c:layout>
              <c:spPr>
                <a:solidFill>
                  <a:srgbClr val="6087CD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554246304543386E-2"/>
                      <c:h val="9.17255399750094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384-40F8-B906-29889E50E9D5}"/>
                </c:ext>
              </c:extLst>
            </c:dLbl>
            <c:dLbl>
              <c:idx val="3"/>
              <c:layout>
                <c:manualLayout>
                  <c:x val="0"/>
                  <c:y val="3.6309922846546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84-40F8-B906-29889E50E9D5}"/>
                </c:ext>
              </c:extLst>
            </c:dLbl>
            <c:dLbl>
              <c:idx val="4"/>
              <c:layout>
                <c:manualLayout>
                  <c:x val="-2.1156558533145273E-2"/>
                  <c:y val="6.1921101172178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84-40F8-B906-29889E50E9D5}"/>
                </c:ext>
              </c:extLst>
            </c:dLbl>
            <c:dLbl>
              <c:idx val="5"/>
              <c:layout>
                <c:manualLayout>
                  <c:x val="-1.5514809590973202E-2"/>
                  <c:y val="2.98865507050914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84-40F8-B906-29889E50E9D5}"/>
                </c:ext>
              </c:extLst>
            </c:dLbl>
            <c:dLbl>
              <c:idx val="6"/>
              <c:layout>
                <c:manualLayout>
                  <c:x val="-1.9746121297602361E-2"/>
                  <c:y val="5.82173387016800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84-40F8-B906-29889E50E9D5}"/>
                </c:ext>
              </c:extLst>
            </c:dLbl>
            <c:dLbl>
              <c:idx val="7"/>
              <c:layout>
                <c:manualLayout>
                  <c:x val="-1.5514809590973202E-2"/>
                  <c:y val="3.80219758424404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84-40F8-B906-29889E50E9D5}"/>
                </c:ext>
              </c:extLst>
            </c:dLbl>
            <c:spPr>
              <a:solidFill>
                <a:srgbClr val="6087CD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Лист2!$A$87:$A$95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Лист2!$B$87:$B$95</c:f>
              <c:numCache>
                <c:formatCode>#,##0.0</c:formatCode>
                <c:ptCount val="9"/>
                <c:pt idx="0">
                  <c:v>4.5449999999999999</c:v>
                </c:pt>
                <c:pt idx="1">
                  <c:v>1.5189999999999999</c:v>
                </c:pt>
                <c:pt idx="2">
                  <c:v>0.28899999999999998</c:v>
                </c:pt>
                <c:pt idx="3">
                  <c:v>0.94799999999999995</c:v>
                </c:pt>
                <c:pt idx="4">
                  <c:v>0.372</c:v>
                </c:pt>
                <c:pt idx="5">
                  <c:v>0.44900000000000001</c:v>
                </c:pt>
                <c:pt idx="6">
                  <c:v>0.54500000000000004</c:v>
                </c:pt>
                <c:pt idx="7">
                  <c:v>0.52200000000000002</c:v>
                </c:pt>
                <c:pt idx="8">
                  <c:v>2.0259999999999998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4-40F8-B906-29889E50E9D5}"/>
            </c:ext>
          </c:extLst>
        </c:ser>
        <c:ser>
          <c:idx val="1"/>
          <c:order val="1"/>
          <c:tx>
            <c:strRef>
              <c:f>Лист2!$C$86</c:f>
              <c:strCache>
                <c:ptCount val="1"/>
                <c:pt idx="0">
                  <c:v>задолженность на 01.11.2023, млн.рублей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5514809590973202E-2"/>
                  <c:y val="1.97697296654040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84-40F8-B906-29889E50E9D5}"/>
                </c:ext>
              </c:extLst>
            </c:dLbl>
            <c:spPr>
              <a:solidFill>
                <a:srgbClr val="ED7D3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Лист2!$A$87:$A$95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Лист2!$C$87:$C$95</c:f>
              <c:numCache>
                <c:formatCode>#,##0.0</c:formatCode>
                <c:ptCount val="9"/>
                <c:pt idx="0">
                  <c:v>2.9169999999999998</c:v>
                </c:pt>
                <c:pt idx="1">
                  <c:v>1.0429999999999999</c:v>
                </c:pt>
                <c:pt idx="2">
                  <c:v>0.2</c:v>
                </c:pt>
                <c:pt idx="3">
                  <c:v>0.72</c:v>
                </c:pt>
                <c:pt idx="4">
                  <c:v>0.24199999999999999</c:v>
                </c:pt>
                <c:pt idx="5">
                  <c:v>0.26800000000000002</c:v>
                </c:pt>
                <c:pt idx="6">
                  <c:v>0.40799999999999997</c:v>
                </c:pt>
                <c:pt idx="7">
                  <c:v>0.314</c:v>
                </c:pt>
                <c:pt idx="8">
                  <c:v>1.325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84-40F8-B906-29889E50E9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924254879"/>
        <c:axId val="1745483439"/>
      </c:barChart>
      <c:catAx>
        <c:axId val="192425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5483439"/>
        <c:crosses val="autoZero"/>
        <c:auto val="1"/>
        <c:lblAlgn val="ctr"/>
        <c:lblOffset val="100"/>
        <c:noMultiLvlLbl val="0"/>
      </c:catAx>
      <c:valAx>
        <c:axId val="1745483439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92425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1.1544373243894578E-2"/>
          <c:y val="2.2670025188916875E-2"/>
          <c:w val="0.66238374998611782"/>
          <c:h val="5.1646204803744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95953757225433E-2"/>
          <c:y val="0.2541977625902942"/>
          <c:w val="0.96820809248554918"/>
          <c:h val="0.51056331251932474"/>
        </c:manualLayout>
      </c:layout>
      <c:lineChart>
        <c:grouping val="stacked"/>
        <c:varyColors val="0"/>
        <c:ser>
          <c:idx val="0"/>
          <c:order val="0"/>
          <c:tx>
            <c:strRef>
              <c:f>Лист2!$S$86</c:f>
              <c:strCache>
                <c:ptCount val="1"/>
                <c:pt idx="0">
                  <c:v>Динамика задолженности за трехлетний период,%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rgbClr val="6087CD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Лист2!$R$87:$R$95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Лист2!$S$87:$S$95</c:f>
              <c:numCache>
                <c:formatCode>0.0</c:formatCode>
                <c:ptCount val="9"/>
                <c:pt idx="0">
                  <c:v>106.2</c:v>
                </c:pt>
                <c:pt idx="1">
                  <c:v>97.7</c:v>
                </c:pt>
                <c:pt idx="2">
                  <c:v>50.7</c:v>
                </c:pt>
                <c:pt idx="3">
                  <c:v>81</c:v>
                </c:pt>
                <c:pt idx="4">
                  <c:v>70.3</c:v>
                </c:pt>
                <c:pt idx="5">
                  <c:v>53.4</c:v>
                </c:pt>
                <c:pt idx="6">
                  <c:v>71.3</c:v>
                </c:pt>
                <c:pt idx="7">
                  <c:v>73.3</c:v>
                </c:pt>
                <c:pt idx="8">
                  <c:v>115.5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AC-496C-B16A-C22B8E9FCB4A}"/>
            </c:ext>
          </c:extLst>
        </c:ser>
        <c:ser>
          <c:idx val="1"/>
          <c:order val="1"/>
          <c:tx>
            <c:strRef>
              <c:f>Лист2!$T$86</c:f>
              <c:strCache>
                <c:ptCount val="1"/>
                <c:pt idx="0">
                  <c:v>Динамика начислений за 3-хлетний период 2022 / 2020,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Лист2!$R$87:$R$95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Лист2!$T$87:$T$95</c:f>
              <c:numCache>
                <c:formatCode>0.0</c:formatCode>
                <c:ptCount val="9"/>
                <c:pt idx="0">
                  <c:v>104.7</c:v>
                </c:pt>
                <c:pt idx="1">
                  <c:v>66</c:v>
                </c:pt>
                <c:pt idx="2">
                  <c:v>96.2</c:v>
                </c:pt>
                <c:pt idx="3">
                  <c:v>73.2</c:v>
                </c:pt>
                <c:pt idx="4">
                  <c:v>96.9</c:v>
                </c:pt>
                <c:pt idx="5">
                  <c:v>88.2</c:v>
                </c:pt>
                <c:pt idx="6">
                  <c:v>89.3</c:v>
                </c:pt>
                <c:pt idx="7">
                  <c:v>99.4</c:v>
                </c:pt>
                <c:pt idx="8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AC-496C-B16A-C22B8E9FCB4A}"/>
            </c:ext>
          </c:extLst>
        </c:ser>
        <c:ser>
          <c:idx val="2"/>
          <c:order val="2"/>
          <c:tx>
            <c:strRef>
              <c:f>Лист2!$U$86</c:f>
              <c:strCache>
                <c:ptCount val="1"/>
                <c:pt idx="0">
                  <c:v>Динамика с начала года, %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398206727049301E-2"/>
                  <c:y val="-6.5174746581853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AC-496C-B16A-C22B8E9FCB4A}"/>
                </c:ext>
              </c:extLst>
            </c:dLbl>
            <c:dLbl>
              <c:idx val="1"/>
              <c:layout>
                <c:manualLayout>
                  <c:x val="-3.2843293432251605E-2"/>
                  <c:y val="-4.3449831054569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C-496C-B16A-C22B8E9FCB4A}"/>
                </c:ext>
              </c:extLst>
            </c:dLbl>
            <c:dLbl>
              <c:idx val="4"/>
              <c:layout>
                <c:manualLayout>
                  <c:x val="-2.9953120021846979E-2"/>
                  <c:y val="-5.4312288818211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C-496C-B16A-C22B8E9FCB4A}"/>
                </c:ext>
              </c:extLst>
            </c:dLbl>
            <c:dLbl>
              <c:idx val="5"/>
              <c:layout>
                <c:manualLayout>
                  <c:x val="-3.2843293432251605E-2"/>
                  <c:y val="-4.3449831054569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C-496C-B16A-C22B8E9FCB4A}"/>
                </c:ext>
              </c:extLst>
            </c:dLbl>
            <c:dLbl>
              <c:idx val="7"/>
              <c:layout>
                <c:manualLayout>
                  <c:x val="-3.2843293432251605E-2"/>
                  <c:y val="-3.258737329092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AC-496C-B16A-C22B8E9FCB4A}"/>
                </c:ext>
              </c:extLst>
            </c:dLbl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Лист2!$R$87:$R$95</c:f>
              <c:strCache>
                <c:ptCount val="9"/>
                <c:pt idx="0">
                  <c:v>Новокубанское г/п</c:v>
                </c:pt>
                <c:pt idx="1">
                  <c:v>Бесскорбненское с/п</c:v>
                </c:pt>
                <c:pt idx="2">
                  <c:v>Верхнекубанское с/п</c:v>
                </c:pt>
                <c:pt idx="3">
                  <c:v>Ковалевское с/п</c:v>
                </c:pt>
                <c:pt idx="4">
                  <c:v>Ляпинское с/п</c:v>
                </c:pt>
                <c:pt idx="5">
                  <c:v>Новосельское с/п</c:v>
                </c:pt>
                <c:pt idx="6">
                  <c:v>Прикубанское с/п</c:v>
                </c:pt>
                <c:pt idx="7">
                  <c:v>Прочноокопское с/п</c:v>
                </c:pt>
                <c:pt idx="8">
                  <c:v>Советское с/п</c:v>
                </c:pt>
              </c:strCache>
            </c:strRef>
          </c:cat>
          <c:val>
            <c:numRef>
              <c:f>Лист2!$U$87:$U$95</c:f>
              <c:numCache>
                <c:formatCode>0.0</c:formatCode>
                <c:ptCount val="9"/>
                <c:pt idx="0">
                  <c:v>64.180418041804174</c:v>
                </c:pt>
                <c:pt idx="1">
                  <c:v>68.663594470046078</c:v>
                </c:pt>
                <c:pt idx="2">
                  <c:v>69.20415224913495</c:v>
                </c:pt>
                <c:pt idx="3">
                  <c:v>75.949367088607602</c:v>
                </c:pt>
                <c:pt idx="4">
                  <c:v>65.053763440860209</c:v>
                </c:pt>
                <c:pt idx="5">
                  <c:v>59.688195991091312</c:v>
                </c:pt>
                <c:pt idx="6">
                  <c:v>74.862385321100916</c:v>
                </c:pt>
                <c:pt idx="7">
                  <c:v>60.153256704980841</c:v>
                </c:pt>
                <c:pt idx="8">
                  <c:v>65.399802566633767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AC-496C-B16A-C22B8E9FCB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53484463"/>
        <c:axId val="1867904815"/>
      </c:lineChart>
      <c:catAx>
        <c:axId val="175348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904815"/>
        <c:crosses val="autoZero"/>
        <c:auto val="1"/>
        <c:lblAlgn val="ctr"/>
        <c:lblOffset val="100"/>
        <c:noMultiLvlLbl val="0"/>
      </c:catAx>
      <c:valAx>
        <c:axId val="186790481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75348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2658959537572252E-2"/>
          <c:y val="6.4231337848523459E-2"/>
          <c:w val="0.9"/>
          <c:h val="0.148731423165859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11503447441178E-2"/>
          <c:y val="8.3761132675955335E-2"/>
          <c:w val="0.96697699310511764"/>
          <c:h val="0.64446347107253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Факт 10 мес. 2023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775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Лист1!$B$22:$F$22</c:f>
              <c:strCache>
                <c:ptCount val="5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Арендная плата за земли</c:v>
                </c:pt>
                <c:pt idx="4">
                  <c:v>Доходы от продажи земли</c:v>
                </c:pt>
              </c:strCache>
            </c:strRef>
          </c:cat>
          <c:val>
            <c:numRef>
              <c:f>Лист1!$B$23:$F$23</c:f>
              <c:numCache>
                <c:formatCode>#,##0.0</c:formatCode>
                <c:ptCount val="5"/>
                <c:pt idx="0">
                  <c:v>20.528880000000001</c:v>
                </c:pt>
                <c:pt idx="1">
                  <c:v>362.425411</c:v>
                </c:pt>
                <c:pt idx="2">
                  <c:v>86.478739000000004</c:v>
                </c:pt>
                <c:pt idx="3">
                  <c:v>27.783287999999999</c:v>
                </c:pt>
                <c:pt idx="4">
                  <c:v>45.022354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2-40C6-9788-B8C51CBE911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60407695"/>
        <c:axId val="1189048719"/>
      </c:barChart>
      <c:lineChart>
        <c:grouping val="standard"/>
        <c:varyColors val="0"/>
        <c:ser>
          <c:idx val="1"/>
          <c:order val="1"/>
          <c:tx>
            <c:strRef>
              <c:f>Лист1!$A$24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441880378906837E-2"/>
                  <c:y val="-5.0764322833912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2-40C6-9788-B8C51CBE911E}"/>
                </c:ext>
              </c:extLst>
            </c:dLbl>
            <c:dLbl>
              <c:idx val="1"/>
              <c:layout>
                <c:manualLayout>
                  <c:x val="2.2864485726293429E-2"/>
                  <c:y val="-6.0917187400694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62-40C6-9788-B8C51CBE91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Лист1!$B$22:$F$22</c:f>
              <c:strCache>
                <c:ptCount val="5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Арендная плата за земли</c:v>
                </c:pt>
                <c:pt idx="4">
                  <c:v>Доходы от продажи земли</c:v>
                </c:pt>
              </c:strCache>
            </c:strRef>
          </c:cat>
          <c:val>
            <c:numRef>
              <c:f>Лист1!$B$24:$F$24</c:f>
              <c:numCache>
                <c:formatCode>0.0</c:formatCode>
                <c:ptCount val="5"/>
                <c:pt idx="0">
                  <c:v>118.76702343072027</c:v>
                </c:pt>
                <c:pt idx="1">
                  <c:v>112.6694192677934</c:v>
                </c:pt>
                <c:pt idx="2">
                  <c:v>112.64550017128933</c:v>
                </c:pt>
                <c:pt idx="3">
                  <c:v>176.2552289841465</c:v>
                </c:pt>
                <c:pt idx="4">
                  <c:v>301.70582874298037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62-40C6-9788-B8C51CBE9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407695"/>
        <c:axId val="1189048719"/>
      </c:lineChart>
      <c:catAx>
        <c:axId val="96040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048719"/>
        <c:crosses val="autoZero"/>
        <c:auto val="1"/>
        <c:lblAlgn val="ctr"/>
        <c:lblOffset val="100"/>
        <c:noMultiLvlLbl val="0"/>
      </c:catAx>
      <c:valAx>
        <c:axId val="1189048719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6040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Лист1!$B$30</c:f>
              <c:strCache>
                <c:ptCount val="1"/>
                <c:pt idx="0">
                  <c:v>Факт 10 мес. 2023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Лист1!$A$31:$A$39</c:f>
              <c:strCache>
                <c:ptCount val="9"/>
                <c:pt idx="0">
                  <c:v>Новокубанское ГП</c:v>
                </c:pt>
                <c:pt idx="1">
                  <c:v>Прикубанское СП</c:v>
                </c:pt>
                <c:pt idx="2">
                  <c:v>Советское СП</c:v>
                </c:pt>
                <c:pt idx="3">
                  <c:v>Бесскорбненское СП</c:v>
                </c:pt>
                <c:pt idx="4">
                  <c:v>Верхнекубанское СП</c:v>
                </c:pt>
                <c:pt idx="5">
                  <c:v>Прочноокопское СП</c:v>
                </c:pt>
                <c:pt idx="6">
                  <c:v>Новосельское СП</c:v>
                </c:pt>
                <c:pt idx="7">
                  <c:v>Ковалевское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Лист1!$B$31:$B$39</c:f>
              <c:numCache>
                <c:formatCode>#,##0.0</c:formatCode>
                <c:ptCount val="9"/>
                <c:pt idx="0">
                  <c:v>131.20328078000003</c:v>
                </c:pt>
                <c:pt idx="1">
                  <c:v>13.98191186</c:v>
                </c:pt>
                <c:pt idx="2">
                  <c:v>37.533952629999995</c:v>
                </c:pt>
                <c:pt idx="3">
                  <c:v>22.6123166</c:v>
                </c:pt>
                <c:pt idx="4">
                  <c:v>23.536262759999996</c:v>
                </c:pt>
                <c:pt idx="5">
                  <c:v>14.687970119999999</c:v>
                </c:pt>
                <c:pt idx="6">
                  <c:v>16.818594709999999</c:v>
                </c:pt>
                <c:pt idx="7">
                  <c:v>32.423992089999999</c:v>
                </c:pt>
                <c:pt idx="8">
                  <c:v>8.1982673900000016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F-4D4A-B66D-BAB675F29C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01571903"/>
        <c:axId val="1189062031"/>
      </c:barChart>
      <c:catAx>
        <c:axId val="110157190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062031"/>
        <c:crosses val="autoZero"/>
        <c:auto val="1"/>
        <c:lblAlgn val="ctr"/>
        <c:lblOffset val="100"/>
        <c:noMultiLvlLbl val="0"/>
      </c:catAx>
      <c:valAx>
        <c:axId val="1189062031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101571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160" dirty="0"/>
              <a:t>Темп роста,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Лист1!$B$41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CF-4517-85D0-4D570482E51B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BCF-4517-85D0-4D570482E5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Лист1!$A$42:$A$50</c:f>
              <c:strCache>
                <c:ptCount val="9"/>
                <c:pt idx="0">
                  <c:v>Новокубанское ГП</c:v>
                </c:pt>
                <c:pt idx="1">
                  <c:v>Прикубанское СП</c:v>
                </c:pt>
                <c:pt idx="2">
                  <c:v>Советское СП</c:v>
                </c:pt>
                <c:pt idx="3">
                  <c:v>Бесскорбненское СП</c:v>
                </c:pt>
                <c:pt idx="4">
                  <c:v>Верхнекубанское СП</c:v>
                </c:pt>
                <c:pt idx="5">
                  <c:v>Прочноокопское СП</c:v>
                </c:pt>
                <c:pt idx="6">
                  <c:v>Новосельское СП</c:v>
                </c:pt>
                <c:pt idx="7">
                  <c:v>Ковалевское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Лист1!$B$42:$B$50</c:f>
              <c:numCache>
                <c:formatCode>#,##0.0</c:formatCode>
                <c:ptCount val="9"/>
                <c:pt idx="0">
                  <c:v>116.49475870729108</c:v>
                </c:pt>
                <c:pt idx="1">
                  <c:v>113.27173674350846</c:v>
                </c:pt>
                <c:pt idx="2">
                  <c:v>110.5002580241984</c:v>
                </c:pt>
                <c:pt idx="3">
                  <c:v>107.76253522872226</c:v>
                </c:pt>
                <c:pt idx="4">
                  <c:v>104.72943052102988</c:v>
                </c:pt>
                <c:pt idx="5">
                  <c:v>101.36948828511963</c:v>
                </c:pt>
                <c:pt idx="6">
                  <c:v>100.91635882010299</c:v>
                </c:pt>
                <c:pt idx="7">
                  <c:v>96.466494000545609</c:v>
                </c:pt>
                <c:pt idx="8">
                  <c:v>94.826960252587639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F-4517-85D0-4D570482E5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44328527"/>
        <c:axId val="1189049135"/>
      </c:barChart>
      <c:catAx>
        <c:axId val="44432852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049135"/>
        <c:crosses val="autoZero"/>
        <c:auto val="1"/>
        <c:lblAlgn val="ctr"/>
        <c:lblOffset val="100"/>
        <c:noMultiLvlLbl val="0"/>
      </c:catAx>
      <c:valAx>
        <c:axId val="1189049135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444328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Лист1!$B$66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C-476C-828F-CC40093B0B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Лист1!$A$67:$A$75</c:f>
              <c:strCache>
                <c:ptCount val="9"/>
                <c:pt idx="0">
                  <c:v>Бесскорбненское СП</c:v>
                </c:pt>
                <c:pt idx="1">
                  <c:v>Верхнекубанское СП</c:v>
                </c:pt>
                <c:pt idx="2">
                  <c:v>Прочноокопское СП</c:v>
                </c:pt>
                <c:pt idx="3">
                  <c:v>Прикубанское СП</c:v>
                </c:pt>
                <c:pt idx="4">
                  <c:v>Новокубанское ГП</c:v>
                </c:pt>
                <c:pt idx="5">
                  <c:v>Советское СП</c:v>
                </c:pt>
                <c:pt idx="6">
                  <c:v>Ковалевское СП</c:v>
                </c:pt>
                <c:pt idx="7">
                  <c:v>Новосельское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Лист1!$B$67:$B$75</c:f>
              <c:numCache>
                <c:formatCode>0.0</c:formatCode>
                <c:ptCount val="9"/>
                <c:pt idx="0">
                  <c:v>326.60138179844165</c:v>
                </c:pt>
                <c:pt idx="1">
                  <c:v>220.56896829256198</c:v>
                </c:pt>
                <c:pt idx="2">
                  <c:v>214.96953604290542</c:v>
                </c:pt>
                <c:pt idx="3">
                  <c:v>192.57095790931271</c:v>
                </c:pt>
                <c:pt idx="4">
                  <c:v>153.43546207408758</c:v>
                </c:pt>
                <c:pt idx="5">
                  <c:v>146.79693482427152</c:v>
                </c:pt>
                <c:pt idx="6">
                  <c:v>109.68145724202989</c:v>
                </c:pt>
                <c:pt idx="7">
                  <c:v>106.01627150862227</c:v>
                </c:pt>
                <c:pt idx="8">
                  <c:v>81.424794826934672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C-476C-828F-CC40093B0B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01524703"/>
        <c:axId val="335902815"/>
      </c:barChart>
      <c:catAx>
        <c:axId val="110152470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902815"/>
        <c:crosses val="autoZero"/>
        <c:auto val="1"/>
        <c:lblAlgn val="ctr"/>
        <c:lblOffset val="100"/>
        <c:noMultiLvlLbl val="0"/>
      </c:catAx>
      <c:valAx>
        <c:axId val="335902815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101524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Лист1!$B$56</c:f>
              <c:strCache>
                <c:ptCount val="1"/>
                <c:pt idx="0">
                  <c:v>Факт за 10 мес.2023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Лист1!$A$57:$A$65</c:f>
              <c:strCache>
                <c:ptCount val="9"/>
                <c:pt idx="0">
                  <c:v>Бесскорбненское СП</c:v>
                </c:pt>
                <c:pt idx="1">
                  <c:v>Верхнекубанское СП</c:v>
                </c:pt>
                <c:pt idx="2">
                  <c:v>Прочноокопское СП</c:v>
                </c:pt>
                <c:pt idx="3">
                  <c:v>Прикубанское СП</c:v>
                </c:pt>
                <c:pt idx="4">
                  <c:v>Новокубанское ГП</c:v>
                </c:pt>
                <c:pt idx="5">
                  <c:v>Советское СП</c:v>
                </c:pt>
                <c:pt idx="6">
                  <c:v>Ковалевское СП</c:v>
                </c:pt>
                <c:pt idx="7">
                  <c:v>Новосельское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Лист1!$B$57:$B$65</c:f>
              <c:numCache>
                <c:formatCode>#,##0.0</c:formatCode>
                <c:ptCount val="9"/>
                <c:pt idx="0">
                  <c:v>0.55891964000000005</c:v>
                </c:pt>
                <c:pt idx="1">
                  <c:v>0.91506023000000003</c:v>
                </c:pt>
                <c:pt idx="2">
                  <c:v>0.32453996000000002</c:v>
                </c:pt>
                <c:pt idx="3">
                  <c:v>1.3577202099999999</c:v>
                </c:pt>
                <c:pt idx="4">
                  <c:v>13.12017829</c:v>
                </c:pt>
                <c:pt idx="5">
                  <c:v>2.4319481199999999</c:v>
                </c:pt>
                <c:pt idx="6">
                  <c:v>0.94668594999999989</c:v>
                </c:pt>
                <c:pt idx="7">
                  <c:v>0.90962648999999995</c:v>
                </c:pt>
                <c:pt idx="8">
                  <c:v>0.15272725000000004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2-44EF-ABB0-ED94BFC365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55668687"/>
        <c:axId val="335880767"/>
      </c:barChart>
      <c:catAx>
        <c:axId val="9556686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880767"/>
        <c:crosses val="autoZero"/>
        <c:auto val="1"/>
        <c:lblAlgn val="ctr"/>
        <c:lblOffset val="100"/>
        <c:noMultiLvlLbl val="0"/>
      </c:catAx>
      <c:valAx>
        <c:axId val="335880767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955668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Лист1!$B$78</c:f>
              <c:strCache>
                <c:ptCount val="1"/>
                <c:pt idx="0">
                  <c:v>Факт за 10 мес.2023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Лист1!$A$79:$A$87</c:f>
              <c:strCache>
                <c:ptCount val="9"/>
                <c:pt idx="0">
                  <c:v>Ляпинское СП</c:v>
                </c:pt>
                <c:pt idx="1">
                  <c:v>Прикубанское СП</c:v>
                </c:pt>
                <c:pt idx="2">
                  <c:v>Советское СП</c:v>
                </c:pt>
                <c:pt idx="3">
                  <c:v>Новосельское СП</c:v>
                </c:pt>
                <c:pt idx="4">
                  <c:v>Ковалевское СП</c:v>
                </c:pt>
                <c:pt idx="5">
                  <c:v>Верхнекубанское СП</c:v>
                </c:pt>
                <c:pt idx="6">
                  <c:v>Новокубанское ГП</c:v>
                </c:pt>
                <c:pt idx="7">
                  <c:v>Прочноокопское СП</c:v>
                </c:pt>
                <c:pt idx="8">
                  <c:v>Бесскорбненское СП</c:v>
                </c:pt>
              </c:strCache>
            </c:strRef>
          </c:cat>
          <c:val>
            <c:numRef>
              <c:f>Лист1!$B$79:$B$87</c:f>
              <c:numCache>
                <c:formatCode>#,##0.0</c:formatCode>
                <c:ptCount val="9"/>
                <c:pt idx="0">
                  <c:v>1.26352526</c:v>
                </c:pt>
                <c:pt idx="1">
                  <c:v>1.7911008099999999</c:v>
                </c:pt>
                <c:pt idx="2">
                  <c:v>1.6963801199999999</c:v>
                </c:pt>
                <c:pt idx="3">
                  <c:v>0.23922552000000002</c:v>
                </c:pt>
                <c:pt idx="4">
                  <c:v>1.2061018600000002</c:v>
                </c:pt>
                <c:pt idx="5">
                  <c:v>0.77981744000000008</c:v>
                </c:pt>
                <c:pt idx="6">
                  <c:v>5.7887700000000004</c:v>
                </c:pt>
                <c:pt idx="7">
                  <c:v>1.5580105900000001</c:v>
                </c:pt>
                <c:pt idx="8">
                  <c:v>0.2590910799999997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C-40C8-BEBD-E6646F1236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94847615"/>
        <c:axId val="335887839"/>
      </c:barChart>
      <c:catAx>
        <c:axId val="1094847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887839"/>
        <c:crosses val="autoZero"/>
        <c:auto val="1"/>
        <c:lblAlgn val="ctr"/>
        <c:lblOffset val="100"/>
        <c:noMultiLvlLbl val="0"/>
      </c:catAx>
      <c:valAx>
        <c:axId val="335887839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94847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Лист1!$B$90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EF5-40D3-B502-F9D39AB473D4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F5-40D3-B502-F9D39AB473D4}"/>
              </c:ext>
            </c:extLst>
          </c:dPt>
          <c:dLbls>
            <c:dLbl>
              <c:idx val="8"/>
              <c:layout>
                <c:manualLayout>
                  <c:x val="-7.4422819376086205E-2"/>
                  <c:y val="-2.2758031888126325E-3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F5-40D3-B502-F9D39AB473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Лист1!$A$91:$A$99</c:f>
              <c:strCache>
                <c:ptCount val="9"/>
                <c:pt idx="0">
                  <c:v>Ляпинское СП</c:v>
                </c:pt>
                <c:pt idx="1">
                  <c:v>Прикубанское СП</c:v>
                </c:pt>
                <c:pt idx="2">
                  <c:v>Советское СП</c:v>
                </c:pt>
                <c:pt idx="3">
                  <c:v>Новосельское СП</c:v>
                </c:pt>
                <c:pt idx="4">
                  <c:v>Ковалевское СП</c:v>
                </c:pt>
                <c:pt idx="5">
                  <c:v>Верхнекубанское СП</c:v>
                </c:pt>
                <c:pt idx="6">
                  <c:v>Новокубанское ГП</c:v>
                </c:pt>
                <c:pt idx="7">
                  <c:v>Прочноокопское СП</c:v>
                </c:pt>
                <c:pt idx="8">
                  <c:v>Бесскорбненское СП</c:v>
                </c:pt>
              </c:strCache>
            </c:strRef>
          </c:cat>
          <c:val>
            <c:numRef>
              <c:f>Лист1!$B$91:$B$99</c:f>
              <c:numCache>
                <c:formatCode>0.0</c:formatCode>
                <c:ptCount val="9"/>
                <c:pt idx="0">
                  <c:v>176.66020677877032</c:v>
                </c:pt>
                <c:pt idx="1">
                  <c:v>141.62051719890698</c:v>
                </c:pt>
                <c:pt idx="2">
                  <c:v>117.87977932485489</c:v>
                </c:pt>
                <c:pt idx="3">
                  <c:v>109.30851916921596</c:v>
                </c:pt>
                <c:pt idx="4">
                  <c:v>109.30529464569281</c:v>
                </c:pt>
                <c:pt idx="5">
                  <c:v>106.93060612542351</c:v>
                </c:pt>
                <c:pt idx="6">
                  <c:v>100.21416630350788</c:v>
                </c:pt>
                <c:pt idx="7">
                  <c:v>91.863223688678062</c:v>
                </c:pt>
                <c:pt idx="8">
                  <c:v>31.7672987203517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F5-40D3-B502-F9D39AB473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76215983"/>
        <c:axId val="1188977999"/>
      </c:barChart>
      <c:catAx>
        <c:axId val="9762159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8977999"/>
        <c:crosses val="autoZero"/>
        <c:auto val="1"/>
        <c:lblAlgn val="ctr"/>
        <c:lblOffset val="100"/>
        <c:noMultiLvlLbl val="0"/>
      </c:catAx>
      <c:valAx>
        <c:axId val="1188977999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976215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20013922721072E-2"/>
          <c:y val="9.548309178743962E-2"/>
          <c:w val="0.96875997215455789"/>
          <c:h val="0.616078758576332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Лист2!$A$4</c:f>
              <c:strCache>
                <c:ptCount val="1"/>
                <c:pt idx="0">
                  <c:v>Транспорный налог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01.01.2022</c:v>
                </c:pt>
                <c:pt idx="2">
                  <c:v>задолженность на 01.01.2023</c:v>
                </c:pt>
              </c:strCache>
            </c:strRef>
          </c:cat>
          <c:val>
            <c:numRef>
              <c:f>Лист2!$B$4:$D$4</c:f>
              <c:numCache>
                <c:formatCode>0.0</c:formatCode>
                <c:ptCount val="3"/>
                <c:pt idx="0">
                  <c:v>29.582649850000003</c:v>
                </c:pt>
                <c:pt idx="1">
                  <c:v>29.385999999999999</c:v>
                </c:pt>
                <c:pt idx="2">
                  <c:v>32.708634060000001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A9-4364-A9E8-EE7B78D57D2B}"/>
            </c:ext>
          </c:extLst>
        </c:ser>
        <c:ser>
          <c:idx val="1"/>
          <c:order val="1"/>
          <c:tx>
            <c:strRef>
              <c:f>Лист2!$A$5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01.01.2022</c:v>
                </c:pt>
                <c:pt idx="2">
                  <c:v>задолженность на 01.01.2023</c:v>
                </c:pt>
              </c:strCache>
            </c:strRef>
          </c:cat>
          <c:val>
            <c:numRef>
              <c:f>Лист2!$B$5:$D$5</c:f>
              <c:numCache>
                <c:formatCode>0.0</c:formatCode>
                <c:ptCount val="3"/>
                <c:pt idx="0">
                  <c:v>9.8433173499999995</c:v>
                </c:pt>
                <c:pt idx="1">
                  <c:v>9.9061251200000005</c:v>
                </c:pt>
                <c:pt idx="2">
                  <c:v>11.107333079999998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A9-4364-A9E8-EE7B78D57D2B}"/>
            </c:ext>
          </c:extLst>
        </c:ser>
        <c:ser>
          <c:idx val="2"/>
          <c:order val="2"/>
          <c:tx>
            <c:strRef>
              <c:f>Лист2!$A$6</c:f>
              <c:strCache>
                <c:ptCount val="1"/>
                <c:pt idx="0">
                  <c:v>Земельный налог с физических лиц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задолженность на 01.01.2021</c:v>
                </c:pt>
                <c:pt idx="1">
                  <c:v>задолженность на 01.01.2022</c:v>
                </c:pt>
                <c:pt idx="2">
                  <c:v>задолженность на 01.01.2023</c:v>
                </c:pt>
              </c:strCache>
            </c:strRef>
          </c:cat>
          <c:val>
            <c:numRef>
              <c:f>Лист2!$B$6:$D$6</c:f>
              <c:numCache>
                <c:formatCode>0.0</c:formatCode>
                <c:ptCount val="3"/>
                <c:pt idx="0">
                  <c:v>12.17795287</c:v>
                </c:pt>
                <c:pt idx="1">
                  <c:v>11.317</c:v>
                </c:pt>
                <c:pt idx="2">
                  <c:v>11.215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A9-4364-A9E8-EE7B78D57D2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94778063"/>
        <c:axId val="1189007951"/>
      </c:barChart>
      <c:catAx>
        <c:axId val="109477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9007951"/>
        <c:crosses val="autoZero"/>
        <c:auto val="1"/>
        <c:lblAlgn val="ctr"/>
        <c:lblOffset val="100"/>
        <c:noMultiLvlLbl val="0"/>
      </c:catAx>
      <c:valAx>
        <c:axId val="118900795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94778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00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60941-6818-4E70-9FF8-20D939A339A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44703-6787-4333-BE6E-866281AB3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37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59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1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7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8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0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5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9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2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2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FE56F4-4B77-47DA-B969-9C921665084F}"/>
              </a:ext>
            </a:extLst>
          </p:cNvPr>
          <p:cNvSpPr/>
          <p:nvPr/>
        </p:nvSpPr>
        <p:spPr>
          <a:xfrm>
            <a:off x="-1" y="0"/>
            <a:ext cx="9144000" cy="6858000"/>
          </a:xfrm>
          <a:prstGeom prst="rect">
            <a:avLst/>
          </a:prstGeom>
          <a:solidFill>
            <a:srgbClr val="0070C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9828CD-C275-49E8-9685-9D93E43AC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19" y="372114"/>
            <a:ext cx="861898" cy="1084803"/>
          </a:xfrm>
          <a:prstGeom prst="rect">
            <a:avLst/>
          </a:prstGeom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0A582E2E-416E-4705-A065-B86EB5C2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518" y="2366757"/>
            <a:ext cx="8412918" cy="252851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доходной части бюджета </a:t>
            </a:r>
            <a:b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10 месяцев 2023 года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869943CC-774C-4088-B102-451992FDDAEA}"/>
              </a:ext>
            </a:extLst>
          </p:cNvPr>
          <p:cNvSpPr txBox="1">
            <a:spLocks/>
          </p:cNvSpPr>
          <p:nvPr/>
        </p:nvSpPr>
        <p:spPr>
          <a:xfrm>
            <a:off x="866468" y="200830"/>
            <a:ext cx="8272963" cy="10848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НОВОКУБАНСКИЙ РАЙОН</a:t>
            </a:r>
          </a:p>
        </p:txBody>
      </p:sp>
    </p:spTree>
    <p:extLst>
      <p:ext uri="{BB962C8B-B14F-4D97-AF65-F5344CB8AC3E}">
        <p14:creationId xmlns:p14="http://schemas.microsoft.com/office/powerpoint/2010/main" val="73021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77EE74-4C6E-40A0-A7E0-293264A0E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594785"/>
              </p:ext>
            </p:extLst>
          </p:nvPr>
        </p:nvGraphicFramePr>
        <p:xfrm>
          <a:off x="77002" y="587142"/>
          <a:ext cx="9066997" cy="5760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0453891-040E-4777-83D8-B041E57C3D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845758"/>
              </p:ext>
            </p:extLst>
          </p:nvPr>
        </p:nvGraphicFramePr>
        <p:xfrm>
          <a:off x="0" y="948087"/>
          <a:ext cx="9326880" cy="315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A49B1B2-2BFB-4B5F-8747-809E5C85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налогу на имущество</a:t>
            </a:r>
            <a:endParaRPr lang="ru-RU" sz="3000" b="1" dirty="0">
              <a:solidFill>
                <a:srgbClr val="005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039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BF1B89CC-A053-4DEE-BE81-4EC8CA10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земельному налогу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89939A8E-1601-4F7D-BF11-4A4C1F8810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366195"/>
              </p:ext>
            </p:extLst>
          </p:nvPr>
        </p:nvGraphicFramePr>
        <p:xfrm>
          <a:off x="-1" y="1409700"/>
          <a:ext cx="9143999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705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B7438F8-9623-458D-B968-A00CF8EE5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079698"/>
              </p:ext>
            </p:extLst>
          </p:nvPr>
        </p:nvGraphicFramePr>
        <p:xfrm>
          <a:off x="139700" y="1153198"/>
          <a:ext cx="9004300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C2C6CB3A-9C91-4CE5-9553-28DF04E59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794167"/>
              </p:ext>
            </p:extLst>
          </p:nvPr>
        </p:nvGraphicFramePr>
        <p:xfrm>
          <a:off x="-111318" y="1423282"/>
          <a:ext cx="9255318" cy="2480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4DCA206-1BEC-4ECB-A535-B854EB46B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земельному налогу</a:t>
            </a:r>
            <a:endParaRPr lang="ru-RU" sz="3000" b="1" dirty="0">
              <a:solidFill>
                <a:srgbClr val="005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37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59C32-E4F7-491B-ABA3-042021A4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взыскания задолженности с физических лиц </a:t>
            </a:r>
            <a:endParaRPr lang="ru-RU" sz="30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BEC8DC0-13FC-4736-B052-951C0DC6786C}"/>
              </a:ext>
            </a:extLst>
          </p:cNvPr>
          <p:cNvSpPr/>
          <p:nvPr/>
        </p:nvSpPr>
        <p:spPr>
          <a:xfrm>
            <a:off x="797442" y="1228033"/>
            <a:ext cx="7549116" cy="733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1. Направление требования об уплате налога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32D3387-98EE-4E52-BD45-EF2AFC152A50}"/>
              </a:ext>
            </a:extLst>
          </p:cNvPr>
          <p:cNvSpPr/>
          <p:nvPr/>
        </p:nvSpPr>
        <p:spPr>
          <a:xfrm>
            <a:off x="797442" y="2294833"/>
            <a:ext cx="7549116" cy="733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2. Решение о взыскании задолженности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076CCC0-D410-4071-9E5A-4582D46EDA99}"/>
              </a:ext>
            </a:extLst>
          </p:cNvPr>
          <p:cNvSpPr/>
          <p:nvPr/>
        </p:nvSpPr>
        <p:spPr>
          <a:xfrm>
            <a:off x="797442" y="3462697"/>
            <a:ext cx="7549116" cy="733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3. Направление заявления о взыскании задолженности в суд общей юрисдикции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DC95CA6-6547-45FD-8DAD-CC78CEF04883}"/>
              </a:ext>
            </a:extLst>
          </p:cNvPr>
          <p:cNvSpPr/>
          <p:nvPr/>
        </p:nvSpPr>
        <p:spPr>
          <a:xfrm>
            <a:off x="797442" y="4619956"/>
            <a:ext cx="7549116" cy="7336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4. Направление в кредитную организацию поручения налогового органа на перечисление суммы задолженности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55E420-9EC0-49E8-AA2B-5A025738FB84}"/>
              </a:ext>
            </a:extLst>
          </p:cNvPr>
          <p:cNvSpPr/>
          <p:nvPr/>
        </p:nvSpPr>
        <p:spPr>
          <a:xfrm>
            <a:off x="797442" y="5777215"/>
            <a:ext cx="7549116" cy="7336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/>
              <a:t>5. Обращение </a:t>
            </a:r>
            <a:r>
              <a:rPr lang="ru-RU" sz="2000" b="1" dirty="0"/>
              <a:t>в Службу судебных приставов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39DBEEDC-93E4-4FA8-A1C9-98D2F038522C}"/>
              </a:ext>
            </a:extLst>
          </p:cNvPr>
          <p:cNvSpPr/>
          <p:nvPr/>
        </p:nvSpPr>
        <p:spPr>
          <a:xfrm>
            <a:off x="4439093" y="1961680"/>
            <a:ext cx="265814" cy="333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9F2CDBE0-E604-4310-9816-24686F321FD7}"/>
              </a:ext>
            </a:extLst>
          </p:cNvPr>
          <p:cNvSpPr/>
          <p:nvPr/>
        </p:nvSpPr>
        <p:spPr>
          <a:xfrm>
            <a:off x="4525926" y="5444062"/>
            <a:ext cx="265814" cy="333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1EFA122D-5AAA-4B6B-A9B4-7F8C58C345DA}"/>
              </a:ext>
            </a:extLst>
          </p:cNvPr>
          <p:cNvSpPr/>
          <p:nvPr/>
        </p:nvSpPr>
        <p:spPr>
          <a:xfrm>
            <a:off x="4525926" y="4241573"/>
            <a:ext cx="265814" cy="333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962FB82D-A556-4B9E-B882-03CB52FF735A}"/>
              </a:ext>
            </a:extLst>
          </p:cNvPr>
          <p:cNvSpPr/>
          <p:nvPr/>
        </p:nvSpPr>
        <p:spPr>
          <a:xfrm>
            <a:off x="4497572" y="3099363"/>
            <a:ext cx="265814" cy="333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75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6AEA4BCE-793F-4489-8122-037B6C9F3C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108500"/>
              </p:ext>
            </p:extLst>
          </p:nvPr>
        </p:nvGraphicFramePr>
        <p:xfrm>
          <a:off x="416101" y="1469204"/>
          <a:ext cx="5214135" cy="4551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36D5B3C-5614-4888-8F4C-C8A4A857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15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консолидированного краевого бюджета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AF9924ED-12E2-4793-A6D2-8FC339DD466E}"/>
              </a:ext>
            </a:extLst>
          </p:cNvPr>
          <p:cNvSpPr/>
          <p:nvPr/>
        </p:nvSpPr>
        <p:spPr>
          <a:xfrm rot="18885766">
            <a:off x="1674988" y="3269639"/>
            <a:ext cx="1449420" cy="318719"/>
          </a:xfrm>
          <a:prstGeom prst="rightArrow">
            <a:avLst>
              <a:gd name="adj1" fmla="val 49362"/>
              <a:gd name="adj2" fmla="val 185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+ 16%</a:t>
            </a: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C607138-1E26-468E-991A-0E14D9F534DF}"/>
              </a:ext>
            </a:extLst>
          </p:cNvPr>
          <p:cNvSpPr/>
          <p:nvPr/>
        </p:nvSpPr>
        <p:spPr>
          <a:xfrm>
            <a:off x="6780944" y="2239766"/>
            <a:ext cx="1520575" cy="147947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25 место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26F0DA4-6B19-4A07-A58C-61D242F6F2A3}"/>
              </a:ext>
            </a:extLst>
          </p:cNvPr>
          <p:cNvSpPr/>
          <p:nvPr/>
        </p:nvSpPr>
        <p:spPr>
          <a:xfrm>
            <a:off x="6923069" y="4436724"/>
            <a:ext cx="1520575" cy="147947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21 место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9F703B-3286-4A28-A34C-0D0C6A6B58F2}"/>
              </a:ext>
            </a:extLst>
          </p:cNvPr>
          <p:cNvSpPr/>
          <p:nvPr/>
        </p:nvSpPr>
        <p:spPr>
          <a:xfrm>
            <a:off x="6481293" y="1867954"/>
            <a:ext cx="2119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темпам роста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EC2FCAF-F3E9-459E-8476-B7EBAD1F2536}"/>
              </a:ext>
            </a:extLst>
          </p:cNvPr>
          <p:cNvSpPr/>
          <p:nvPr/>
        </p:nvSpPr>
        <p:spPr>
          <a:xfrm>
            <a:off x="6170984" y="4042994"/>
            <a:ext cx="2740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исполнению плана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D20C2E-B80E-47F3-9FB8-6511722067A3}"/>
              </a:ext>
            </a:extLst>
          </p:cNvPr>
          <p:cNvSpPr txBox="1"/>
          <p:nvPr/>
        </p:nvSpPr>
        <p:spPr>
          <a:xfrm>
            <a:off x="416101" y="1752538"/>
            <a:ext cx="14927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9046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9CA55-D2F5-429F-B4F3-A0E09724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15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Собственные доходы районного бюджета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3D003A33-5DB9-4F83-A8F7-51E49408F257}"/>
              </a:ext>
            </a:extLst>
          </p:cNvPr>
          <p:cNvSpPr>
            <a:spLocks noChangeAspect="1"/>
          </p:cNvSpPr>
          <p:nvPr/>
        </p:nvSpPr>
        <p:spPr>
          <a:xfrm>
            <a:off x="5423086" y="2862966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8DB5FB0-D3D2-4E6D-819D-D3A32059FD31}"/>
              </a:ext>
            </a:extLst>
          </p:cNvPr>
          <p:cNvSpPr>
            <a:spLocks noChangeAspect="1"/>
          </p:cNvSpPr>
          <p:nvPr/>
        </p:nvSpPr>
        <p:spPr>
          <a:xfrm>
            <a:off x="5462027" y="4378132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2E469F33-5873-44FA-8C0F-A1FD997101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664150"/>
              </p:ext>
            </p:extLst>
          </p:nvPr>
        </p:nvGraphicFramePr>
        <p:xfrm>
          <a:off x="164387" y="1181529"/>
          <a:ext cx="8887145" cy="500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78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C60AD-C222-4DE7-8450-CBA8B063A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</a:t>
            </a:r>
            <a:b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бюджетов поселений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5822A074-8CCF-4DF9-81D5-0F1947A9F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022243"/>
              </p:ext>
            </p:extLst>
          </p:nvPr>
        </p:nvGraphicFramePr>
        <p:xfrm>
          <a:off x="313362" y="904567"/>
          <a:ext cx="4145622" cy="5850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86E94FDC-1493-4E04-B6F2-F0797DFF91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800942"/>
              </p:ext>
            </p:extLst>
          </p:nvPr>
        </p:nvGraphicFramePr>
        <p:xfrm>
          <a:off x="4458984" y="904566"/>
          <a:ext cx="4572000" cy="565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417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C66A4C6-5647-4EFC-8A38-BDF6A0F7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 физических лиц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C38EB27-5FC8-4CE2-891E-7F8A3BA689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07518"/>
              </p:ext>
            </p:extLst>
          </p:nvPr>
        </p:nvGraphicFramePr>
        <p:xfrm>
          <a:off x="4299736" y="1016000"/>
          <a:ext cx="4572000" cy="5748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856D8D9-289E-4816-8B3D-1FB737F974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04717"/>
              </p:ext>
            </p:extLst>
          </p:nvPr>
        </p:nvGraphicFramePr>
        <p:xfrm>
          <a:off x="518845" y="1146850"/>
          <a:ext cx="3780891" cy="5469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97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47B3C1E-6D41-48ED-B079-CF7FB09C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Земельный налог с физических лиц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E8D078C-EB46-4316-90D8-08CF0EE173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467834"/>
              </p:ext>
            </p:extLst>
          </p:nvPr>
        </p:nvGraphicFramePr>
        <p:xfrm>
          <a:off x="148974" y="1015999"/>
          <a:ext cx="4572000" cy="558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D80C4631-D6CF-414A-A452-55094D415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679252"/>
              </p:ext>
            </p:extLst>
          </p:nvPr>
        </p:nvGraphicFramePr>
        <p:xfrm>
          <a:off x="4720974" y="1015999"/>
          <a:ext cx="4274052" cy="558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980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74AA532B-081B-4B4F-B8E9-632AC29403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651167"/>
              </p:ext>
            </p:extLst>
          </p:nvPr>
        </p:nvGraphicFramePr>
        <p:xfrm>
          <a:off x="-87332" y="2270588"/>
          <a:ext cx="9231331" cy="4325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A1CBA60-5E52-4029-930D-D3297EE9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имущественным налогам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9C8B735-423A-46CA-85F9-7E8E434662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137947"/>
              </p:ext>
            </p:extLst>
          </p:nvPr>
        </p:nvGraphicFramePr>
        <p:xfrm>
          <a:off x="-87332" y="1967995"/>
          <a:ext cx="9400855" cy="1254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7D1E06-5F69-43DE-B9ED-330FB11BED95}"/>
              </a:ext>
            </a:extLst>
          </p:cNvPr>
          <p:cNvSpPr txBox="1"/>
          <p:nvPr/>
        </p:nvSpPr>
        <p:spPr>
          <a:xfrm>
            <a:off x="8039082" y="1817954"/>
            <a:ext cx="14927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</p:txBody>
      </p:sp>
      <p:sp>
        <p:nvSpPr>
          <p:cNvPr id="9" name="Стрелка: изогнутая вниз 8">
            <a:extLst>
              <a:ext uri="{FF2B5EF4-FFF2-40B4-BE49-F238E27FC236}">
                <a16:creationId xmlns:a16="http://schemas.microsoft.com/office/drawing/2014/main" id="{4946D07F-EA60-4E9B-A68C-72A68A94BDFC}"/>
              </a:ext>
            </a:extLst>
          </p:cNvPr>
          <p:cNvSpPr/>
          <p:nvPr/>
        </p:nvSpPr>
        <p:spPr>
          <a:xfrm rot="21369220">
            <a:off x="1617835" y="1167423"/>
            <a:ext cx="5969285" cy="80042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41D6313-1F3D-431E-9C7F-CF8EC313E249}"/>
              </a:ext>
            </a:extLst>
          </p:cNvPr>
          <p:cNvSpPr/>
          <p:nvPr/>
        </p:nvSpPr>
        <p:spPr>
          <a:xfrm>
            <a:off x="3780987" y="1269303"/>
            <a:ext cx="2180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+6,6% за три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DCF617E-ABD6-48A1-8915-641C7787C15A}"/>
              </a:ext>
            </a:extLst>
          </p:cNvPr>
          <p:cNvSpPr/>
          <p:nvPr/>
        </p:nvSpPr>
        <p:spPr>
          <a:xfrm rot="16200000">
            <a:off x="-366148" y="4020157"/>
            <a:ext cx="2296315" cy="3429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51,6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63F73A-C05B-4F27-BD70-A32508516739}"/>
              </a:ext>
            </a:extLst>
          </p:cNvPr>
          <p:cNvSpPr/>
          <p:nvPr/>
        </p:nvSpPr>
        <p:spPr>
          <a:xfrm rot="16200000">
            <a:off x="2667826" y="4055150"/>
            <a:ext cx="2226328" cy="3429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50,6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C3AD54F-9A71-4944-BBB7-7B5C3E50879E}"/>
              </a:ext>
            </a:extLst>
          </p:cNvPr>
          <p:cNvSpPr/>
          <p:nvPr/>
        </p:nvSpPr>
        <p:spPr>
          <a:xfrm rot="16200000">
            <a:off x="5562369" y="3950715"/>
            <a:ext cx="2435202" cy="3429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55,0</a:t>
            </a:r>
          </a:p>
        </p:txBody>
      </p:sp>
    </p:spTree>
    <p:extLst>
      <p:ext uri="{BB962C8B-B14F-4D97-AF65-F5344CB8AC3E}">
        <p14:creationId xmlns:p14="http://schemas.microsoft.com/office/powerpoint/2010/main" val="394086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560E24D-C3FD-4B0E-BD82-263646E5C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328421"/>
              </p:ext>
            </p:extLst>
          </p:nvPr>
        </p:nvGraphicFramePr>
        <p:xfrm>
          <a:off x="-226031" y="1212351"/>
          <a:ext cx="9657707" cy="5311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1362342-4EE1-4465-9C66-9D9C747D7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транспортному налогу</a:t>
            </a:r>
            <a:endParaRPr lang="ru-RU" sz="3000" b="1" dirty="0">
              <a:solidFill>
                <a:srgbClr val="005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EDC37FF-D27B-428A-9028-AEE7A7DDC0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606549"/>
              </p:ext>
            </p:extLst>
          </p:nvPr>
        </p:nvGraphicFramePr>
        <p:xfrm>
          <a:off x="113016" y="1145406"/>
          <a:ext cx="9030984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84D040B-8538-4F10-9531-E5326348F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 по налогу на имущество</a:t>
            </a:r>
            <a:endParaRPr lang="ru-RU" sz="3000" b="1" dirty="0">
              <a:solidFill>
                <a:srgbClr val="005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00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2179</TotalTime>
  <Words>194</Words>
  <Application>Microsoft Office PowerPoint</Application>
  <PresentationFormat>Экран (4:3)</PresentationFormat>
  <Paragraphs>50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Исполнение доходной части бюджета  за 10 месяцев 2023 года</vt:lpstr>
      <vt:lpstr>Налоговые и неналоговые доходы консолидированного краевого бюджета</vt:lpstr>
      <vt:lpstr>Собственные доходы районного бюджета</vt:lpstr>
      <vt:lpstr>Налоговые и неналоговые доходы  бюджетов поселений</vt:lpstr>
      <vt:lpstr>Налог на имущество физических лиц</vt:lpstr>
      <vt:lpstr>Земельный налог с физических лиц</vt:lpstr>
      <vt:lpstr>Задолженность по имущественным налогам</vt:lpstr>
      <vt:lpstr>Задолженность по транспортному налогу</vt:lpstr>
      <vt:lpstr>Задолженность по налогу на имущество</vt:lpstr>
      <vt:lpstr>Задолженность по налогу на имущество</vt:lpstr>
      <vt:lpstr>Задолженность по земельному налогу</vt:lpstr>
      <vt:lpstr>Задолженность по земельному налогу</vt:lpstr>
      <vt:lpstr>Схема взыскания задолженности с физических лиц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Синельников Александр</dc:creator>
  <cp:lastModifiedBy>Артемьева Светлана</cp:lastModifiedBy>
  <cp:revision>268</cp:revision>
  <cp:lastPrinted>2023-09-07T11:29:05Z</cp:lastPrinted>
  <dcterms:created xsi:type="dcterms:W3CDTF">2023-05-17T07:35:03Z</dcterms:created>
  <dcterms:modified xsi:type="dcterms:W3CDTF">2025-05-20T11:56:03Z</dcterms:modified>
</cp:coreProperties>
</file>