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88" r:id="rId7"/>
    <p:sldId id="287" r:id="rId8"/>
    <p:sldId id="264" r:id="rId9"/>
    <p:sldId id="267" r:id="rId10"/>
    <p:sldId id="263" r:id="rId11"/>
  </p:sldIdLst>
  <p:sldSz cx="8820150" cy="6858000"/>
  <p:notesSz cx="6669088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2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2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2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2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2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2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2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2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2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77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7771"/>
    <a:srgbClr val="0A998B"/>
    <a:srgbClr val="1D877C"/>
    <a:srgbClr val="0097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188EB7E-682A-4E14-9080-CABA2792EEBE}">
  <a:tblStyle styleId="{1188EB7E-682A-4E14-9080-CABA2792EEB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848" y="108"/>
      </p:cViewPr>
      <p:guideLst>
        <p:guide orient="horz" pos="2160"/>
        <p:guide pos="277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33.33\dohod\_&#1048;&#1057;&#1055;&#1054;&#1051;&#1053;&#1045;&#1053;&#1048;&#1045;%20&#1087;&#1086;%20&#1076;&#1086;&#1093;&#1086;&#1076;&#1072;&#1084;\2025\&#1044;&#1054;&#1050;&#1051;&#1040;&#1044;&#1067;\&#1074;%20&#1089;&#1083;&#1072;&#1081;&#1076;&#1099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33.33\dohod\&#1054;&#1090;%20&#1048;&#1060;&#1053;&#1057;\&#1053;&#1077;&#1076;&#1086;&#1080;&#1084;&#1082;&#1072;%202025\&#1047;&#1072;&#1076;&#1086;&#1083;&#1078;&#1077;&#1085;&#1085;&#1086;&#1089;&#1090;&#1100;%20&#1087;&#1086;%20&#1089;&#1086;&#1090;&#1088;&#1091;&#1076;&#1085;&#1080;&#1082;&#1072;&#1084;\__2025_&#1040;&#1053;&#1040;&#1051;&#1048;&#1047;%20&#1076;&#1086;&#1083;&#1085;&#1080;&#1082;&#1086;&#1074;-&#1089;&#1086;&#1090;&#1088;&#1091;&#1076;&#1085;&#1080;&#1082;&#1086;&#1074;%20&#1041;&#1059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b="1" i="0" u="none" strike="noStrike" kern="1200" baseline="0">
                <a:solidFill>
                  <a:srgbClr val="187771"/>
                </a:solidFill>
                <a:effectLst/>
                <a:latin typeface="+mn-lt"/>
                <a:ea typeface="+mn-ea"/>
                <a:cs typeface="Arial" panose="020B0604020202020204" pitchFamily="34" charset="0"/>
              </a:defRPr>
            </a:pPr>
            <a:r>
              <a:rPr lang="ru-RU" b="1" dirty="0">
                <a:solidFill>
                  <a:schemeClr val="tx1"/>
                </a:solidFill>
              </a:rPr>
              <a:t>Динамика количества должников, чел</a:t>
            </a:r>
          </a:p>
        </c:rich>
      </c:tx>
      <c:layout>
        <c:manualLayout>
          <c:xMode val="edge"/>
          <c:yMode val="edge"/>
          <c:x val="0.2097086216510598"/>
          <c:y val="7.494788602473870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1" i="0" u="none" strike="noStrike" kern="1200" baseline="0">
              <a:solidFill>
                <a:srgbClr val="187771"/>
              </a:solidFill>
              <a:effectLst/>
              <a:latin typeface="+mn-lt"/>
              <a:ea typeface="+mn-ea"/>
              <a:cs typeface="Arial" panose="020B0604020202020204" pitchFamily="34" charset="0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1.790364812782564E-2"/>
          <c:y val="0.35672084159530509"/>
          <c:w val="0.96419270374434873"/>
          <c:h val="0.4621799166902722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'кол-во должников'!$B$1</c:f>
              <c:strCache>
                <c:ptCount val="1"/>
                <c:pt idx="0">
                  <c:v>количество должников</c:v>
                </c:pt>
              </c:strCache>
            </c:strRef>
          </c:tx>
          <c:spPr>
            <a:solidFill>
              <a:srgbClr val="187771"/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'кол-во должников'!$A$2:$A$4</c:f>
              <c:strCache>
                <c:ptCount val="3"/>
                <c:pt idx="0">
                  <c:v>на 1.01.2024</c:v>
                </c:pt>
                <c:pt idx="1">
                  <c:v>на 1.07.2024</c:v>
                </c:pt>
                <c:pt idx="2">
                  <c:v>на 1.02.2025</c:v>
                </c:pt>
              </c:strCache>
            </c:strRef>
          </c:cat>
          <c:val>
            <c:numRef>
              <c:f>'кол-во должников'!$B$2:$B$4</c:f>
              <c:numCache>
                <c:formatCode>#,##0</c:formatCode>
                <c:ptCount val="3"/>
                <c:pt idx="0">
                  <c:v>19332</c:v>
                </c:pt>
                <c:pt idx="1">
                  <c:v>17213</c:v>
                </c:pt>
                <c:pt idx="2">
                  <c:v>18622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53-4C22-8BF5-E8CB071796A9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135327840"/>
        <c:axId val="1135339904"/>
      </c:barChart>
      <c:catAx>
        <c:axId val="1135327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1135339904"/>
        <c:crosses val="autoZero"/>
        <c:auto val="1"/>
        <c:lblAlgn val="ctr"/>
        <c:lblOffset val="100"/>
        <c:noMultiLvlLbl val="0"/>
      </c:catAx>
      <c:valAx>
        <c:axId val="1135339904"/>
        <c:scaling>
          <c:orientation val="minMax"/>
          <c:max val="19400"/>
          <c:min val="0"/>
        </c:scaling>
        <c:delete val="1"/>
        <c:axPos val="l"/>
        <c:numFmt formatCode="#,##0" sourceLinked="1"/>
        <c:majorTickMark val="none"/>
        <c:minorTickMark val="none"/>
        <c:tickLblPos val="nextTo"/>
        <c:crossAx val="1135327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chemeClr val="tx1"/>
          </a:solidFill>
          <a:latin typeface="+mn-lt"/>
          <a:cs typeface="Arial" panose="020B0604020202020204" pitchFamily="34" charset="0"/>
        </a:defRPr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0555555555555555E-2"/>
          <c:y val="7.7618843238784152E-2"/>
          <c:w val="0.93888888888888888"/>
          <c:h val="0.6704884580728232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187771"/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1"/>
              <c:layout>
                <c:manualLayout>
                  <c:x val="-8.3333333333334356E-3"/>
                  <c:y val="6.5558614885074348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200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70FE-4012-AED0-798AB1A5742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 разрезе учрчеждений'!$K$24:$K$25</c:f>
              <c:strCache>
                <c:ptCount val="2"/>
                <c:pt idx="0">
                  <c:v>на 1.01.2024 г.</c:v>
                </c:pt>
                <c:pt idx="1">
                  <c:v>на 1.01.2025 г.</c:v>
                </c:pt>
              </c:strCache>
            </c:strRef>
          </c:cat>
          <c:val>
            <c:numRef>
              <c:f>'в разрезе учрчеждений'!$L$24:$L$25</c:f>
              <c:numCache>
                <c:formatCode>General</c:formatCode>
                <c:ptCount val="2"/>
                <c:pt idx="0">
                  <c:v>524</c:v>
                </c:pt>
                <c:pt idx="1">
                  <c:v>205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0FE-4012-AED0-798AB1A57427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754451792"/>
        <c:axId val="685562656"/>
      </c:barChart>
      <c:catAx>
        <c:axId val="754451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pPr>
            <a:endParaRPr lang="ru-RU"/>
          </a:p>
        </c:txPr>
        <c:crossAx val="685562656"/>
        <c:crosses val="autoZero"/>
        <c:auto val="1"/>
        <c:lblAlgn val="ctr"/>
        <c:lblOffset val="100"/>
        <c:noMultiLvlLbl val="0"/>
      </c:catAx>
      <c:valAx>
        <c:axId val="685562656"/>
        <c:scaling>
          <c:orientation val="minMax"/>
          <c:max val="800"/>
          <c:min val="0"/>
        </c:scaling>
        <c:delete val="1"/>
        <c:axPos val="l"/>
        <c:numFmt formatCode="General" sourceLinked="1"/>
        <c:majorTickMark val="none"/>
        <c:minorTickMark val="none"/>
        <c:tickLblPos val="nextTo"/>
        <c:crossAx val="7544517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lt1"/>
    </cs:fontRef>
    <cs:spPr/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941388" y="744538"/>
            <a:ext cx="4786312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2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2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2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2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2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2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2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2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2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941388" y="744538"/>
            <a:ext cx="4786312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40aec20d6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41388" y="744538"/>
            <a:ext cx="4786312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240aec20d68_0_0:notes"/>
          <p:cNvSpPr txBox="1">
            <a:spLocks noGrp="1"/>
          </p:cNvSpPr>
          <p:nvPr>
            <p:ph type="body" idx="1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240aec20d68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41388" y="744538"/>
            <a:ext cx="4786312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240aec20d68_0_10:notes"/>
          <p:cNvSpPr txBox="1">
            <a:spLocks noGrp="1"/>
          </p:cNvSpPr>
          <p:nvPr>
            <p:ph type="body" idx="1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240aec20d68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941388" y="744538"/>
            <a:ext cx="4786312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240aec20d68_0_17:notes"/>
          <p:cNvSpPr txBox="1">
            <a:spLocks noGrp="1"/>
          </p:cNvSpPr>
          <p:nvPr>
            <p:ph type="body" idx="1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240aec20d68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41388" y="744538"/>
            <a:ext cx="4786312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240aec20d68_0_25:notes"/>
          <p:cNvSpPr txBox="1">
            <a:spLocks noGrp="1"/>
          </p:cNvSpPr>
          <p:nvPr>
            <p:ph type="body" idx="1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240aec20d68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941388" y="744538"/>
            <a:ext cx="4786312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240aec20d68_0_47:notes"/>
          <p:cNvSpPr txBox="1">
            <a:spLocks noGrp="1"/>
          </p:cNvSpPr>
          <p:nvPr>
            <p:ph type="body" idx="1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750187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240aec20d68_0_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41388" y="744538"/>
            <a:ext cx="4786312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240aec20d68_0_62:notes"/>
          <p:cNvSpPr txBox="1">
            <a:spLocks noGrp="1"/>
          </p:cNvSpPr>
          <p:nvPr>
            <p:ph type="body" idx="1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240aec20d68_0_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941388" y="744538"/>
            <a:ext cx="4786312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240aec20d68_0_89:notes"/>
          <p:cNvSpPr txBox="1">
            <a:spLocks noGrp="1"/>
          </p:cNvSpPr>
          <p:nvPr>
            <p:ph type="body" idx="1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240aec20d68_0_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41388" y="744538"/>
            <a:ext cx="4786312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240aec20d68_0_53:notes"/>
          <p:cNvSpPr txBox="1">
            <a:spLocks noGrp="1"/>
          </p:cNvSpPr>
          <p:nvPr>
            <p:ph type="body" idx="1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00669" y="992767"/>
            <a:ext cx="8218829" cy="273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705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705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705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705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705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705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705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705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705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00663" y="3778835"/>
            <a:ext cx="8218829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61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61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61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61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61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61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61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61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61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172395" y="6217623"/>
            <a:ext cx="529267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00663" y="2867800"/>
            <a:ext cx="8218829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642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642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642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642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642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642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642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642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642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172395" y="6217623"/>
            <a:ext cx="529267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00663" y="593367"/>
            <a:ext cx="8218829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00663" y="1536634"/>
            <a:ext cx="3858237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589534" lvl="0" indent="-409399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6"/>
            </a:lvl1pPr>
            <a:lvl2pPr marL="1179068" lvl="1" indent="-393022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547"/>
            </a:lvl2pPr>
            <a:lvl3pPr marL="1768601" lvl="2" indent="-393022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547"/>
            </a:lvl3pPr>
            <a:lvl4pPr marL="2358135" lvl="3" indent="-393022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547"/>
            </a:lvl4pPr>
            <a:lvl5pPr marL="2947669" lvl="4" indent="-393022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547"/>
            </a:lvl5pPr>
            <a:lvl6pPr marL="3537203" lvl="5" indent="-393022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547"/>
            </a:lvl6pPr>
            <a:lvl7pPr marL="4126736" lvl="6" indent="-393022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547"/>
            </a:lvl7pPr>
            <a:lvl8pPr marL="4716270" lvl="7" indent="-393022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547"/>
            </a:lvl8pPr>
            <a:lvl9pPr marL="5305803" lvl="8" indent="-393022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547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661255" y="1536634"/>
            <a:ext cx="3858237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589534" lvl="0" indent="-409399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6"/>
            </a:lvl1pPr>
            <a:lvl2pPr marL="1179068" lvl="1" indent="-393022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547"/>
            </a:lvl2pPr>
            <a:lvl3pPr marL="1768601" lvl="2" indent="-393022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547"/>
            </a:lvl3pPr>
            <a:lvl4pPr marL="2358135" lvl="3" indent="-393022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547"/>
            </a:lvl4pPr>
            <a:lvl5pPr marL="2947669" lvl="4" indent="-393022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547"/>
            </a:lvl5pPr>
            <a:lvl6pPr marL="3537203" lvl="5" indent="-393022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547"/>
            </a:lvl6pPr>
            <a:lvl7pPr marL="4126736" lvl="6" indent="-393022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547"/>
            </a:lvl7pPr>
            <a:lvl8pPr marL="4716270" lvl="7" indent="-393022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547"/>
            </a:lvl8pPr>
            <a:lvl9pPr marL="5305803" lvl="8" indent="-393022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547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172395" y="6217623"/>
            <a:ext cx="529267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00663" y="593367"/>
            <a:ext cx="8218829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172395" y="6217623"/>
            <a:ext cx="529267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00661" y="740800"/>
            <a:ext cx="2708550" cy="100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3095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3095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3095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3095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3095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3095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3095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3095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3095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00661" y="1852800"/>
            <a:ext cx="2708550" cy="423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589534" lvl="0" indent="-393022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547"/>
            </a:lvl1pPr>
            <a:lvl2pPr marL="1179068" lvl="1" indent="-393022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547"/>
            </a:lvl2pPr>
            <a:lvl3pPr marL="1768601" lvl="2" indent="-393022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547"/>
            </a:lvl3pPr>
            <a:lvl4pPr marL="2358135" lvl="3" indent="-393022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547"/>
            </a:lvl4pPr>
            <a:lvl5pPr marL="2947669" lvl="4" indent="-393022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547"/>
            </a:lvl5pPr>
            <a:lvl6pPr marL="3537203" lvl="5" indent="-393022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547"/>
            </a:lvl6pPr>
            <a:lvl7pPr marL="4126736" lvl="6" indent="-393022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547"/>
            </a:lvl7pPr>
            <a:lvl8pPr marL="4716270" lvl="7" indent="-393022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547"/>
            </a:lvl8pPr>
            <a:lvl9pPr marL="5305803" lvl="8" indent="-393022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547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172395" y="6217623"/>
            <a:ext cx="529267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72887" y="600200"/>
            <a:ext cx="6142274" cy="5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6189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6189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6189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6189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6189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6189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6189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6189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6189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172395" y="6217623"/>
            <a:ext cx="529267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00661" y="5640767"/>
            <a:ext cx="5786343" cy="8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589534" lvl="0" indent="-29476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172395" y="6217623"/>
            <a:ext cx="529267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00663" y="1474833"/>
            <a:ext cx="8218829" cy="261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5473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5473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5473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5473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5473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5473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5473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5473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5473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00663" y="4202967"/>
            <a:ext cx="8218829" cy="173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589534" lvl="0" indent="-442151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179068" lvl="1" indent="-409399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768601" lvl="2" indent="-409399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358135" lvl="3" indent="-409399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947669" lvl="4" indent="-409399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537203" lvl="5" indent="-409399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126736" lvl="6" indent="-409399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716270" lvl="7" indent="-409399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305803" lvl="8" indent="-409399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172395" y="6217623"/>
            <a:ext cx="529267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172395" y="6217623"/>
            <a:ext cx="529267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00663" y="593367"/>
            <a:ext cx="8218829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00663" y="1536634"/>
            <a:ext cx="8218829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172395" y="6217623"/>
            <a:ext cx="529267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289">
                <a:solidFill>
                  <a:schemeClr val="dk2"/>
                </a:solidFill>
              </a:defRPr>
            </a:lvl1pPr>
            <a:lvl2pPr lvl="1" algn="r">
              <a:buNone/>
              <a:defRPr sz="1289">
                <a:solidFill>
                  <a:schemeClr val="dk2"/>
                </a:solidFill>
              </a:defRPr>
            </a:lvl2pPr>
            <a:lvl3pPr lvl="2" algn="r">
              <a:buNone/>
              <a:defRPr sz="1289">
                <a:solidFill>
                  <a:schemeClr val="dk2"/>
                </a:solidFill>
              </a:defRPr>
            </a:lvl3pPr>
            <a:lvl4pPr lvl="3" algn="r">
              <a:buNone/>
              <a:defRPr sz="1289">
                <a:solidFill>
                  <a:schemeClr val="dk2"/>
                </a:solidFill>
              </a:defRPr>
            </a:lvl4pPr>
            <a:lvl5pPr lvl="4" algn="r">
              <a:buNone/>
              <a:defRPr sz="1289">
                <a:solidFill>
                  <a:schemeClr val="dk2"/>
                </a:solidFill>
              </a:defRPr>
            </a:lvl5pPr>
            <a:lvl6pPr lvl="5" algn="r">
              <a:buNone/>
              <a:defRPr sz="1289">
                <a:solidFill>
                  <a:schemeClr val="dk2"/>
                </a:solidFill>
              </a:defRPr>
            </a:lvl6pPr>
            <a:lvl7pPr lvl="6" algn="r">
              <a:buNone/>
              <a:defRPr sz="1289">
                <a:solidFill>
                  <a:schemeClr val="dk2"/>
                </a:solidFill>
              </a:defRPr>
            </a:lvl7pPr>
            <a:lvl8pPr lvl="7" algn="r">
              <a:buNone/>
              <a:defRPr sz="1289">
                <a:solidFill>
                  <a:schemeClr val="dk2"/>
                </a:solidFill>
              </a:defRPr>
            </a:lvl8pPr>
            <a:lvl9pPr lvl="8" algn="r">
              <a:buNone/>
              <a:defRPr sz="1289">
                <a:solidFill>
                  <a:schemeClr val="dk2"/>
                </a:solidFill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sv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87771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5F26E64-EFD0-49F6-80F3-FE08BBDE27FA}"/>
              </a:ext>
            </a:extLst>
          </p:cNvPr>
          <p:cNvCxnSpPr/>
          <p:nvPr/>
        </p:nvCxnSpPr>
        <p:spPr>
          <a:xfrm>
            <a:off x="-441821" y="1292023"/>
            <a:ext cx="9703791" cy="0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AA498ED1-493D-4B38-8BD2-A21CCBB2F936}"/>
              </a:ext>
            </a:extLst>
          </p:cNvPr>
          <p:cNvSpPr/>
          <p:nvPr/>
        </p:nvSpPr>
        <p:spPr>
          <a:xfrm>
            <a:off x="672885" y="5703076"/>
            <a:ext cx="1081058" cy="1041923"/>
          </a:xfrm>
          <a:prstGeom prst="rect">
            <a:avLst/>
          </a:prstGeom>
          <a:solidFill>
            <a:srgbClr val="1D87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356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AFD0BD8-2CA2-42B9-A8A7-11660D4944DE}"/>
              </a:ext>
            </a:extLst>
          </p:cNvPr>
          <p:cNvSpPr/>
          <p:nvPr/>
        </p:nvSpPr>
        <p:spPr>
          <a:xfrm>
            <a:off x="-11255" y="5140437"/>
            <a:ext cx="684138" cy="576353"/>
          </a:xfrm>
          <a:prstGeom prst="rect">
            <a:avLst/>
          </a:prstGeom>
          <a:solidFill>
            <a:srgbClr val="0A99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356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00B5CAE3-407D-4D7B-9550-C0027F29FC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0659" y="1316557"/>
            <a:ext cx="8218829" cy="2736800"/>
          </a:xfrm>
        </p:spPr>
        <p:txBody>
          <a:bodyPr>
            <a:noAutofit/>
          </a:bodyPr>
          <a:lstStyle/>
          <a:p>
            <a:r>
              <a:rPr lang="ru-RU" sz="3610" dirty="0">
                <a:solidFill>
                  <a:schemeClr val="bg1"/>
                </a:solidFill>
              </a:rPr>
              <a:t>Итоги рейтинга УФНС </a:t>
            </a:r>
            <a:br>
              <a:rPr lang="ru-RU" sz="3610" dirty="0">
                <a:solidFill>
                  <a:schemeClr val="bg1"/>
                </a:solidFill>
              </a:rPr>
            </a:br>
            <a:r>
              <a:rPr lang="ru-RU" sz="3610" dirty="0">
                <a:solidFill>
                  <a:schemeClr val="bg1"/>
                </a:solidFill>
              </a:rPr>
              <a:t>России по Краснодарскому краю </a:t>
            </a:r>
            <a:br>
              <a:rPr lang="ru-RU" sz="3610" dirty="0">
                <a:solidFill>
                  <a:schemeClr val="bg1"/>
                </a:solidFill>
              </a:rPr>
            </a:br>
            <a:r>
              <a:rPr lang="ru-RU" sz="3610" dirty="0">
                <a:solidFill>
                  <a:schemeClr val="bg1"/>
                </a:solidFill>
              </a:rPr>
              <a:t>за январь 2025 года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87771"/>
        </a:solidFill>
        <a:effectLst/>
      </p:bgPr>
    </p:bg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c 4" descr="Puzzle pieces">
            <a:extLst>
              <a:ext uri="{FF2B5EF4-FFF2-40B4-BE49-F238E27FC236}">
                <a16:creationId xmlns:a16="http://schemas.microsoft.com/office/drawing/2014/main" id="{C4C5A02B-7E98-4082-A0A9-62B510BF4D7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743206" y="888428"/>
            <a:ext cx="1179022" cy="1179022"/>
          </a:xfrm>
          <a:prstGeom prst="rect">
            <a:avLst/>
          </a:prstGeom>
        </p:spPr>
      </p:pic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4C0F4843-A140-4B93-89BE-B038B5ECBC4E}"/>
              </a:ext>
            </a:extLst>
          </p:cNvPr>
          <p:cNvSpPr txBox="1">
            <a:spLocks/>
          </p:cNvSpPr>
          <p:nvPr/>
        </p:nvSpPr>
        <p:spPr>
          <a:xfrm>
            <a:off x="713215" y="598670"/>
            <a:ext cx="7431325" cy="584597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b="1" dirty="0">
                <a:solidFill>
                  <a:schemeClr val="bg1"/>
                </a:solidFill>
                <a:latin typeface="+mn-lt"/>
              </a:rPr>
              <a:t>Меры для улучшения позиции района в рейтинге:</a:t>
            </a:r>
          </a:p>
        </p:txBody>
      </p:sp>
      <p:pic>
        <p:nvPicPr>
          <p:cNvPr id="10" name="Рисунок 9" descr="Рукопожатие со сплошной заливкой">
            <a:extLst>
              <a:ext uri="{FF2B5EF4-FFF2-40B4-BE49-F238E27FC236}">
                <a16:creationId xmlns:a16="http://schemas.microsoft.com/office/drawing/2014/main" id="{DA2CCD44-DD35-47A3-96F3-6F7072E929D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91145" y="4790551"/>
            <a:ext cx="1485700" cy="14857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26D123BB-71CD-4649-9AA2-161D76B40ABA}"/>
              </a:ext>
            </a:extLst>
          </p:cNvPr>
          <p:cNvSpPr txBox="1"/>
          <p:nvPr/>
        </p:nvSpPr>
        <p:spPr>
          <a:xfrm>
            <a:off x="1140001" y="2103129"/>
            <a:ext cx="6834418" cy="23815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07000"/>
              </a:lnSpc>
              <a:spcAft>
                <a:spcPts val="800"/>
              </a:spcAft>
              <a:buClr>
                <a:schemeClr val="bg1"/>
              </a:buClr>
              <a:buFont typeface="Wingdings" panose="05000000000000000000" pitchFamily="2" charset="2"/>
              <a:buChar char="ü"/>
            </a:pPr>
            <a:r>
              <a:rPr lang="ru-RU" b="1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недопущение задолженности по налогам бюджетных учреждений – это влияет на 2 показателя;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Clr>
                <a:schemeClr val="bg1"/>
              </a:buClr>
              <a:buFont typeface="Wingdings" panose="05000000000000000000" pitchFamily="2" charset="2"/>
              <a:buChar char="ü"/>
            </a:pPr>
            <a:r>
              <a:rPr lang="ru-RU" b="1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урегулирование переплаты по налогам бюджетных учреждений;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Clr>
                <a:schemeClr val="bg1"/>
              </a:buClr>
              <a:buFont typeface="Wingdings" panose="05000000000000000000" pitchFamily="2" charset="2"/>
              <a:buChar char="ü"/>
            </a:pPr>
            <a:r>
              <a:rPr lang="ru-RU" b="1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погашение задолженности и уплата сотрудниками бюджетных учреждений начислений по имущественным налогам.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9E135B7-4C0D-4795-92C0-1482589A6760}"/>
              </a:ext>
            </a:extLst>
          </p:cNvPr>
          <p:cNvSpPr/>
          <p:nvPr/>
        </p:nvSpPr>
        <p:spPr>
          <a:xfrm>
            <a:off x="6695167" y="-148856"/>
            <a:ext cx="2124983" cy="7006856"/>
          </a:xfrm>
          <a:prstGeom prst="rect">
            <a:avLst/>
          </a:prstGeom>
          <a:solidFill>
            <a:srgbClr val="1877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356"/>
          </a:p>
        </p:txBody>
      </p:sp>
      <p:sp>
        <p:nvSpPr>
          <p:cNvPr id="22" name="Заголовок 1">
            <a:extLst>
              <a:ext uri="{FF2B5EF4-FFF2-40B4-BE49-F238E27FC236}">
                <a16:creationId xmlns:a16="http://schemas.microsoft.com/office/drawing/2014/main" id="{5B9CD308-6B33-411A-8B88-9AE9B970A0E3}"/>
              </a:ext>
            </a:extLst>
          </p:cNvPr>
          <p:cNvSpPr txBox="1">
            <a:spLocks/>
          </p:cNvSpPr>
          <p:nvPr/>
        </p:nvSpPr>
        <p:spPr>
          <a:xfrm>
            <a:off x="-64459" y="42155"/>
            <a:ext cx="6853382" cy="753776"/>
          </a:xfrm>
          <a:prstGeom prst="rect">
            <a:avLst/>
          </a:prstGeom>
        </p:spPr>
        <p:txBody>
          <a:bodyPr vert="horz" lIns="88427" tIns="44214" rIns="88427" bIns="44214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b="1" dirty="0">
                <a:latin typeface="+mn-lt"/>
              </a:rPr>
              <a:t>РЕЙТИНГ МУНИЦИПАЛЬНЫХ ОБРАЗОВАНИЙ КРАСНОДАРСКОГО КРАЯ ПО СОСТОЯНИЮ НА 01.02.2025</a:t>
            </a:r>
          </a:p>
        </p:txBody>
      </p:sp>
      <p:sp>
        <p:nvSpPr>
          <p:cNvPr id="23" name="Заголовок 1">
            <a:extLst>
              <a:ext uri="{FF2B5EF4-FFF2-40B4-BE49-F238E27FC236}">
                <a16:creationId xmlns:a16="http://schemas.microsoft.com/office/drawing/2014/main" id="{0FAD4B4D-1D0F-46CB-82C6-ABEF88579B93}"/>
              </a:ext>
            </a:extLst>
          </p:cNvPr>
          <p:cNvSpPr txBox="1">
            <a:spLocks/>
          </p:cNvSpPr>
          <p:nvPr/>
        </p:nvSpPr>
        <p:spPr>
          <a:xfrm>
            <a:off x="4737889" y="5297222"/>
            <a:ext cx="2108917" cy="584597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b="1" dirty="0">
                <a:latin typeface="+mn-lt"/>
              </a:rPr>
              <a:t>Итоговое место в рейтинге на 01.01.2024</a:t>
            </a:r>
          </a:p>
        </p:txBody>
      </p:sp>
      <p:sp>
        <p:nvSpPr>
          <p:cNvPr id="24" name="Заголовок 1">
            <a:extLst>
              <a:ext uri="{FF2B5EF4-FFF2-40B4-BE49-F238E27FC236}">
                <a16:creationId xmlns:a16="http://schemas.microsoft.com/office/drawing/2014/main" id="{A5C3BA2E-1FC5-4BD8-B1AE-DCCF8906FFDD}"/>
              </a:ext>
            </a:extLst>
          </p:cNvPr>
          <p:cNvSpPr txBox="1">
            <a:spLocks/>
          </p:cNvSpPr>
          <p:nvPr/>
        </p:nvSpPr>
        <p:spPr>
          <a:xfrm>
            <a:off x="4693566" y="1774316"/>
            <a:ext cx="1911189" cy="584597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b="1" dirty="0">
                <a:latin typeface="+mn-lt"/>
              </a:rPr>
              <a:t>Итоговое место в рейтинге на 01.02.2025</a:t>
            </a:r>
          </a:p>
        </p:txBody>
      </p:sp>
      <p:graphicFrame>
        <p:nvGraphicFramePr>
          <p:cNvPr id="25" name="Таблица 24">
            <a:extLst>
              <a:ext uri="{FF2B5EF4-FFF2-40B4-BE49-F238E27FC236}">
                <a16:creationId xmlns:a16="http://schemas.microsoft.com/office/drawing/2014/main" id="{72A2D99C-BDDE-4E89-A554-0FA870372F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0001336"/>
              </p:ext>
            </p:extLst>
          </p:nvPr>
        </p:nvGraphicFramePr>
        <p:xfrm>
          <a:off x="331284" y="1315274"/>
          <a:ext cx="4014387" cy="497331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008535">
                  <a:extLst>
                    <a:ext uri="{9D8B030D-6E8A-4147-A177-3AD203B41FA5}">
                      <a16:colId xmlns:a16="http://schemas.microsoft.com/office/drawing/2014/main" val="710352858"/>
                    </a:ext>
                  </a:extLst>
                </a:gridCol>
                <a:gridCol w="954065">
                  <a:extLst>
                    <a:ext uri="{9D8B030D-6E8A-4147-A177-3AD203B41FA5}">
                      <a16:colId xmlns:a16="http://schemas.microsoft.com/office/drawing/2014/main" val="3004896191"/>
                    </a:ext>
                  </a:extLst>
                </a:gridCol>
                <a:gridCol w="1051787">
                  <a:extLst>
                    <a:ext uri="{9D8B030D-6E8A-4147-A177-3AD203B41FA5}">
                      <a16:colId xmlns:a16="http://schemas.microsoft.com/office/drawing/2014/main" val="3607722851"/>
                    </a:ext>
                  </a:extLst>
                </a:gridCol>
              </a:tblGrid>
              <a:tr h="544256"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>
                          <a:effectLst/>
                        </a:rPr>
                        <a:t>Наименование муниципального образования </a:t>
                      </a:r>
                      <a:br>
                        <a:rPr lang="ru-RU" sz="1400" b="1" u="none" strike="noStrike" dirty="0">
                          <a:effectLst/>
                        </a:rPr>
                      </a:b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7144" marB="0">
                    <a:solidFill>
                      <a:srgbClr val="18777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>
                          <a:effectLst/>
                        </a:rPr>
                        <a:t>Итоговое место в рейтинге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>
                    <a:solidFill>
                      <a:srgbClr val="18777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7625361"/>
                  </a:ext>
                </a:extLst>
              </a:tr>
              <a:tr h="4906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на 1.01.2025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7144" marB="0">
                    <a:solidFill>
                      <a:srgbClr val="1877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на 1.02.2025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7144" marB="0">
                    <a:solidFill>
                      <a:srgbClr val="1877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5858948"/>
                  </a:ext>
                </a:extLst>
              </a:tr>
              <a:tr h="41768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>
                          <a:solidFill>
                            <a:srgbClr val="000000"/>
                          </a:solidFill>
                          <a:effectLst/>
                        </a:rPr>
                        <a:t>Отрадненский 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55437798"/>
                  </a:ext>
                </a:extLst>
              </a:tr>
              <a:tr h="41768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>
                          <a:solidFill>
                            <a:srgbClr val="000000"/>
                          </a:solidFill>
                          <a:effectLst/>
                        </a:rPr>
                        <a:t>Староминский 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solidFill>
                            <a:srgbClr val="000000"/>
                          </a:solidFill>
                          <a:effectLst/>
                        </a:rPr>
                        <a:t>6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25446438"/>
                  </a:ext>
                </a:extLst>
              </a:tr>
              <a:tr h="41768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>
                          <a:solidFill>
                            <a:srgbClr val="000000"/>
                          </a:solidFill>
                          <a:effectLst/>
                        </a:rPr>
                        <a:t>Новороссийск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17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06617177"/>
                  </a:ext>
                </a:extLst>
              </a:tr>
              <a:tr h="417687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u="none" strike="noStrike">
                          <a:effectLst/>
                        </a:rPr>
                        <a:t>…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714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>
                          <a:effectLst/>
                        </a:rPr>
                        <a:t> 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714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effectLst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7144" marB="0"/>
                </a:tc>
                <a:extLst>
                  <a:ext uri="{0D108BD9-81ED-4DB2-BD59-A6C34878D82A}">
                    <a16:rowId xmlns:a16="http://schemas.microsoft.com/office/drawing/2014/main" val="2343007303"/>
                  </a:ext>
                </a:extLst>
              </a:tr>
              <a:tr h="41768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Новокубанский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rgbClr val="0A998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25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rgbClr val="0A998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17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rgbClr val="0A99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1953946"/>
                  </a:ext>
                </a:extLst>
              </a:tr>
              <a:tr h="477357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u="none" strike="noStrike">
                          <a:effectLst/>
                        </a:rPr>
                        <a:t>…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714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effectLst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714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>
                          <a:effectLst/>
                        </a:rPr>
                        <a:t> 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7144" marB="0"/>
                </a:tc>
                <a:extLst>
                  <a:ext uri="{0D108BD9-81ED-4DB2-BD59-A6C34878D82A}">
                    <a16:rowId xmlns:a16="http://schemas.microsoft.com/office/drawing/2014/main" val="1511338122"/>
                  </a:ext>
                </a:extLst>
              </a:tr>
              <a:tr h="41768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>
                          <a:solidFill>
                            <a:srgbClr val="000000"/>
                          </a:solidFill>
                          <a:effectLst/>
                        </a:rPr>
                        <a:t>Тимашевский 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solidFill>
                            <a:srgbClr val="000000"/>
                          </a:solidFill>
                          <a:effectLst/>
                        </a:rPr>
                        <a:t>37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38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83891182"/>
                  </a:ext>
                </a:extLst>
              </a:tr>
              <a:tr h="41768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>
                          <a:solidFill>
                            <a:srgbClr val="000000"/>
                          </a:solidFill>
                          <a:effectLst/>
                        </a:rPr>
                        <a:t>Динской 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solidFill>
                            <a:srgbClr val="000000"/>
                          </a:solidFill>
                          <a:effectLst/>
                        </a:rPr>
                        <a:t>39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39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40990827"/>
                  </a:ext>
                </a:extLst>
              </a:tr>
              <a:tr h="5372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>
                          <a:solidFill>
                            <a:srgbClr val="000000"/>
                          </a:solidFill>
                          <a:effectLst/>
                        </a:rPr>
                        <a:t>Приморско-Ахтарский 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40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00830491"/>
                  </a:ext>
                </a:extLst>
              </a:tr>
            </a:tbl>
          </a:graphicData>
        </a:graphic>
      </p:graphicFrame>
      <p:sp>
        <p:nvSpPr>
          <p:cNvPr id="26" name="Заголовок 1">
            <a:extLst>
              <a:ext uri="{FF2B5EF4-FFF2-40B4-BE49-F238E27FC236}">
                <a16:creationId xmlns:a16="http://schemas.microsoft.com/office/drawing/2014/main" id="{DE66F162-A0D5-4EBA-B99B-3B26B46CFCA4}"/>
              </a:ext>
            </a:extLst>
          </p:cNvPr>
          <p:cNvSpPr txBox="1">
            <a:spLocks/>
          </p:cNvSpPr>
          <p:nvPr/>
        </p:nvSpPr>
        <p:spPr>
          <a:xfrm>
            <a:off x="4693566" y="3509631"/>
            <a:ext cx="2046473" cy="584597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b="1" dirty="0">
                <a:latin typeface="+mn-lt"/>
              </a:rPr>
              <a:t>Итоговое место в рейтинге на 01.01.2025</a:t>
            </a: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3583CAFD-E6E7-41CA-AC2B-A0A70993D734}"/>
              </a:ext>
            </a:extLst>
          </p:cNvPr>
          <p:cNvSpPr/>
          <p:nvPr/>
        </p:nvSpPr>
        <p:spPr>
          <a:xfrm>
            <a:off x="7406550" y="1681235"/>
            <a:ext cx="836785" cy="70788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chemeClr val="bg1"/>
                </a:solidFill>
              </a:rPr>
              <a:t>17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9450AC6B-58AC-403E-B684-CD0089CD52F8}"/>
              </a:ext>
            </a:extLst>
          </p:cNvPr>
          <p:cNvSpPr/>
          <p:nvPr/>
        </p:nvSpPr>
        <p:spPr>
          <a:xfrm>
            <a:off x="7390956" y="1729759"/>
            <a:ext cx="896112" cy="610839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rgbClr val="92D050"/>
              </a:solidFill>
            </a:endParaRPr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73B64BF0-0F5E-452A-B84E-506032B73530}"/>
              </a:ext>
            </a:extLst>
          </p:cNvPr>
          <p:cNvSpPr/>
          <p:nvPr/>
        </p:nvSpPr>
        <p:spPr>
          <a:xfrm rot="21447205">
            <a:off x="7406269" y="3463370"/>
            <a:ext cx="8367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chemeClr val="bg1"/>
                </a:solidFill>
              </a:rPr>
              <a:t>25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id="{ED620969-2CC3-40E6-BE7A-DE6A3E38BDF3}"/>
              </a:ext>
            </a:extLst>
          </p:cNvPr>
          <p:cNvSpPr/>
          <p:nvPr/>
        </p:nvSpPr>
        <p:spPr>
          <a:xfrm>
            <a:off x="7390956" y="3553080"/>
            <a:ext cx="896112" cy="610839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id="{CF2D2C76-3226-489F-9AE4-FE1AE955BE19}"/>
              </a:ext>
            </a:extLst>
          </p:cNvPr>
          <p:cNvSpPr/>
          <p:nvPr/>
        </p:nvSpPr>
        <p:spPr>
          <a:xfrm>
            <a:off x="7347223" y="5176765"/>
            <a:ext cx="89611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chemeClr val="bg1"/>
                </a:solidFill>
              </a:rPr>
              <a:t> 44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id="{B8D8A6DB-519B-4B5E-9129-4662716C4DFB}"/>
              </a:ext>
            </a:extLst>
          </p:cNvPr>
          <p:cNvSpPr/>
          <p:nvPr/>
        </p:nvSpPr>
        <p:spPr>
          <a:xfrm>
            <a:off x="7405217" y="5232705"/>
            <a:ext cx="896112" cy="610839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87771"/>
        </a:solidFill>
        <a:effectLst/>
      </p:bgPr>
    </p:bg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1ABB79E-847B-4CA3-B48C-E6FB1576993B}"/>
              </a:ext>
            </a:extLst>
          </p:cNvPr>
          <p:cNvSpPr/>
          <p:nvPr/>
        </p:nvSpPr>
        <p:spPr>
          <a:xfrm>
            <a:off x="4787483" y="5315156"/>
            <a:ext cx="3879805" cy="1462681"/>
          </a:xfrm>
          <a:prstGeom prst="rect">
            <a:avLst/>
          </a:prstGeom>
          <a:solidFill>
            <a:srgbClr val="1D87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356"/>
          </a:p>
        </p:txBody>
      </p:sp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8F4245E5-C5EA-4A82-B290-0E016FF60C63}"/>
              </a:ext>
            </a:extLst>
          </p:cNvPr>
          <p:cNvSpPr txBox="1">
            <a:spLocks/>
          </p:cNvSpPr>
          <p:nvPr/>
        </p:nvSpPr>
        <p:spPr>
          <a:xfrm>
            <a:off x="660636" y="100032"/>
            <a:ext cx="8006652" cy="584597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950" b="1" dirty="0">
                <a:solidFill>
                  <a:schemeClr val="bg1"/>
                </a:solidFill>
                <a:latin typeface="+mn-lt"/>
              </a:rPr>
              <a:t>СООТНОШЕНИЕ ДОЛГА К ПОСТУПЛЕНИЯМ</a:t>
            </a:r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642EC2E4-CB64-46D7-8AEB-68F6BE171C35}"/>
              </a:ext>
            </a:extLst>
          </p:cNvPr>
          <p:cNvSpPr txBox="1">
            <a:spLocks/>
          </p:cNvSpPr>
          <p:nvPr/>
        </p:nvSpPr>
        <p:spPr>
          <a:xfrm>
            <a:off x="4716954" y="964951"/>
            <a:ext cx="2836318" cy="584597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b="1" dirty="0">
                <a:solidFill>
                  <a:schemeClr val="bg1"/>
                </a:solidFill>
                <a:latin typeface="+mn-lt"/>
              </a:rPr>
              <a:t>Итоговое место в рейтинге по темпам роста доходов на 01.02.2025</a:t>
            </a:r>
          </a:p>
        </p:txBody>
      </p:sp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91320C8B-9A14-48D5-BC8D-C3E5C73E4305}"/>
              </a:ext>
            </a:extLst>
          </p:cNvPr>
          <p:cNvSpPr txBox="1">
            <a:spLocks/>
          </p:cNvSpPr>
          <p:nvPr/>
        </p:nvSpPr>
        <p:spPr>
          <a:xfrm>
            <a:off x="660636" y="924999"/>
            <a:ext cx="2358536" cy="584597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b="1" dirty="0">
                <a:solidFill>
                  <a:schemeClr val="bg1"/>
                </a:solidFill>
                <a:latin typeface="+mn-lt"/>
              </a:rPr>
              <a:t>Итоговое место в рейтинге на 01.02.2025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E7A9AEB7-4750-4F23-AED6-810785A1C698}"/>
              </a:ext>
            </a:extLst>
          </p:cNvPr>
          <p:cNvSpPr/>
          <p:nvPr/>
        </p:nvSpPr>
        <p:spPr>
          <a:xfrm>
            <a:off x="7711458" y="873205"/>
            <a:ext cx="89611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chemeClr val="bg1"/>
                </a:solidFill>
              </a:rPr>
              <a:t>21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2862895D-FBA6-4D6E-B60F-AED38B2199FD}"/>
              </a:ext>
            </a:extLst>
          </p:cNvPr>
          <p:cNvSpPr/>
          <p:nvPr/>
        </p:nvSpPr>
        <p:spPr>
          <a:xfrm>
            <a:off x="7711458" y="937006"/>
            <a:ext cx="896112" cy="610839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1269C18E-55A7-4E7A-A156-9C8BF28C0A86}"/>
              </a:ext>
            </a:extLst>
          </p:cNvPr>
          <p:cNvSpPr/>
          <p:nvPr/>
        </p:nvSpPr>
        <p:spPr>
          <a:xfrm>
            <a:off x="3145646" y="838774"/>
            <a:ext cx="836785" cy="70788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chemeClr val="bg1"/>
                </a:solidFill>
              </a:rPr>
              <a:t>11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333F9D7F-C2C6-44F5-B822-544BFFC59A4B}"/>
              </a:ext>
            </a:extLst>
          </p:cNvPr>
          <p:cNvSpPr/>
          <p:nvPr/>
        </p:nvSpPr>
        <p:spPr>
          <a:xfrm>
            <a:off x="3160145" y="905433"/>
            <a:ext cx="896112" cy="610839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rgbClr val="92D050"/>
              </a:solidFill>
            </a:endParaRPr>
          </a:p>
        </p:txBody>
      </p:sp>
      <p:graphicFrame>
        <p:nvGraphicFramePr>
          <p:cNvPr id="15" name="Таблица 14">
            <a:extLst>
              <a:ext uri="{FF2B5EF4-FFF2-40B4-BE49-F238E27FC236}">
                <a16:creationId xmlns:a16="http://schemas.microsoft.com/office/drawing/2014/main" id="{532BA44D-F5CE-4383-A9B2-9FE14600EE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2106968"/>
              </p:ext>
            </p:extLst>
          </p:nvPr>
        </p:nvGraphicFramePr>
        <p:xfrm>
          <a:off x="253605" y="2186744"/>
          <a:ext cx="4057136" cy="414391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219942">
                  <a:extLst>
                    <a:ext uri="{9D8B030D-6E8A-4147-A177-3AD203B41FA5}">
                      <a16:colId xmlns:a16="http://schemas.microsoft.com/office/drawing/2014/main" val="2513992092"/>
                    </a:ext>
                  </a:extLst>
                </a:gridCol>
                <a:gridCol w="918597">
                  <a:extLst>
                    <a:ext uri="{9D8B030D-6E8A-4147-A177-3AD203B41FA5}">
                      <a16:colId xmlns:a16="http://schemas.microsoft.com/office/drawing/2014/main" val="3397709031"/>
                    </a:ext>
                  </a:extLst>
                </a:gridCol>
                <a:gridCol w="918597">
                  <a:extLst>
                    <a:ext uri="{9D8B030D-6E8A-4147-A177-3AD203B41FA5}">
                      <a16:colId xmlns:a16="http://schemas.microsoft.com/office/drawing/2014/main" val="2379792395"/>
                    </a:ext>
                  </a:extLst>
                </a:gridCol>
              </a:tblGrid>
              <a:tr h="9673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Наименование муниципального образования </a:t>
                      </a:r>
                      <a:br>
                        <a:rPr lang="ru-RU" sz="1400" b="1" u="none" strike="noStrike" dirty="0">
                          <a:effectLst/>
                        </a:rPr>
                      </a:b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на 1.01.2025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на 1.02.2025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88083215"/>
                  </a:ext>
                </a:extLst>
              </a:tr>
              <a:tr h="3529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Выселковский 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75942070"/>
                  </a:ext>
                </a:extLst>
              </a:tr>
              <a:tr h="3529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>
                          <a:solidFill>
                            <a:srgbClr val="000000"/>
                          </a:solidFill>
                          <a:effectLst/>
                        </a:rPr>
                        <a:t>Белоглинский 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67688822"/>
                  </a:ext>
                </a:extLst>
              </a:tr>
              <a:tr h="3529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Ленинградский 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62590725"/>
                  </a:ext>
                </a:extLst>
              </a:tr>
              <a:tr h="3529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>
                          <a:effectLst/>
                        </a:rPr>
                        <a:t>…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effectLst/>
                        </a:rPr>
                        <a:t> 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3693607473"/>
                  </a:ext>
                </a:extLst>
              </a:tr>
              <a:tr h="3529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Новокубанский 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rgbClr val="0A998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11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rgbClr val="0A998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11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rgbClr val="0A99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6512839"/>
                  </a:ext>
                </a:extLst>
              </a:tr>
              <a:tr h="3529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>
                          <a:effectLst/>
                        </a:rPr>
                        <a:t>…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effectLst/>
                        </a:rPr>
                        <a:t> 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2788545366"/>
                  </a:ext>
                </a:extLst>
              </a:tr>
              <a:tr h="3529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>
                          <a:solidFill>
                            <a:srgbClr val="000000"/>
                          </a:solidFill>
                          <a:effectLst/>
                        </a:rPr>
                        <a:t>Белореченский 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solidFill>
                            <a:srgbClr val="000000"/>
                          </a:solidFill>
                          <a:effectLst/>
                        </a:rPr>
                        <a:t>40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42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32381313"/>
                  </a:ext>
                </a:extLst>
              </a:tr>
              <a:tr h="3529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>
                          <a:solidFill>
                            <a:srgbClr val="000000"/>
                          </a:solidFill>
                          <a:effectLst/>
                        </a:rPr>
                        <a:t>Армавир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solidFill>
                            <a:srgbClr val="000000"/>
                          </a:solidFill>
                          <a:effectLst/>
                        </a:rPr>
                        <a:t>41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43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83153517"/>
                  </a:ext>
                </a:extLst>
              </a:tr>
              <a:tr h="3529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>
                          <a:solidFill>
                            <a:srgbClr val="000000"/>
                          </a:solidFill>
                          <a:effectLst/>
                        </a:rPr>
                        <a:t>Апшеронский 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solidFill>
                            <a:srgbClr val="000000"/>
                          </a:solidFill>
                          <a:effectLst/>
                        </a:rPr>
                        <a:t>43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44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5232786"/>
                  </a:ext>
                </a:extLst>
              </a:tr>
            </a:tbl>
          </a:graphicData>
        </a:graphic>
      </p:graphicFrame>
      <p:sp>
        <p:nvSpPr>
          <p:cNvPr id="16" name="Заголовок 1">
            <a:extLst>
              <a:ext uri="{FF2B5EF4-FFF2-40B4-BE49-F238E27FC236}">
                <a16:creationId xmlns:a16="http://schemas.microsoft.com/office/drawing/2014/main" id="{6697E011-EE23-4A66-8FA2-EA4A3B24CF3B}"/>
              </a:ext>
            </a:extLst>
          </p:cNvPr>
          <p:cNvSpPr txBox="1">
            <a:spLocks/>
          </p:cNvSpPr>
          <p:nvPr/>
        </p:nvSpPr>
        <p:spPr>
          <a:xfrm>
            <a:off x="610971" y="1714023"/>
            <a:ext cx="3445286" cy="584597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b="1" dirty="0">
                <a:solidFill>
                  <a:schemeClr val="bg1"/>
                </a:solidFill>
                <a:latin typeface="+mn-lt"/>
              </a:rPr>
              <a:t>МЕСТО В РЕЙТИНГЕ ФНС</a:t>
            </a:r>
          </a:p>
        </p:txBody>
      </p:sp>
      <p:sp>
        <p:nvSpPr>
          <p:cNvPr id="17" name="Заголовок 1">
            <a:extLst>
              <a:ext uri="{FF2B5EF4-FFF2-40B4-BE49-F238E27FC236}">
                <a16:creationId xmlns:a16="http://schemas.microsoft.com/office/drawing/2014/main" id="{5E2F4014-0AE8-41EB-B540-FDC3603FC8CA}"/>
              </a:ext>
            </a:extLst>
          </p:cNvPr>
          <p:cNvSpPr txBox="1">
            <a:spLocks/>
          </p:cNvSpPr>
          <p:nvPr/>
        </p:nvSpPr>
        <p:spPr>
          <a:xfrm>
            <a:off x="5004742" y="1710785"/>
            <a:ext cx="3445286" cy="584597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b="1" dirty="0">
                <a:solidFill>
                  <a:schemeClr val="bg1"/>
                </a:solidFill>
                <a:latin typeface="+mn-lt"/>
              </a:rPr>
              <a:t>МФ КК ПО ДОХОДАМ</a:t>
            </a:r>
          </a:p>
        </p:txBody>
      </p:sp>
      <p:graphicFrame>
        <p:nvGraphicFramePr>
          <p:cNvPr id="18" name="Таблица 17">
            <a:extLst>
              <a:ext uri="{FF2B5EF4-FFF2-40B4-BE49-F238E27FC236}">
                <a16:creationId xmlns:a16="http://schemas.microsoft.com/office/drawing/2014/main" id="{6B6527EF-7977-4E0C-9BC4-AC522DC54D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7198511"/>
              </p:ext>
            </p:extLst>
          </p:nvPr>
        </p:nvGraphicFramePr>
        <p:xfrm>
          <a:off x="4509411" y="2174092"/>
          <a:ext cx="4165878" cy="414043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381678">
                  <a:extLst>
                    <a:ext uri="{9D8B030D-6E8A-4147-A177-3AD203B41FA5}">
                      <a16:colId xmlns:a16="http://schemas.microsoft.com/office/drawing/2014/main" val="2513992092"/>
                    </a:ext>
                  </a:extLst>
                </a:gridCol>
                <a:gridCol w="840982">
                  <a:extLst>
                    <a:ext uri="{9D8B030D-6E8A-4147-A177-3AD203B41FA5}">
                      <a16:colId xmlns:a16="http://schemas.microsoft.com/office/drawing/2014/main" val="3397709031"/>
                    </a:ext>
                  </a:extLst>
                </a:gridCol>
                <a:gridCol w="943218">
                  <a:extLst>
                    <a:ext uri="{9D8B030D-6E8A-4147-A177-3AD203B41FA5}">
                      <a16:colId xmlns:a16="http://schemas.microsoft.com/office/drawing/2014/main" val="2379792395"/>
                    </a:ext>
                  </a:extLst>
                </a:gridCol>
              </a:tblGrid>
              <a:tr h="97439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>
                          <a:solidFill>
                            <a:srgbClr val="FFFFFF"/>
                          </a:solidFill>
                          <a:effectLst/>
                        </a:rPr>
                        <a:t>Наименование муниципального образования</a:t>
                      </a:r>
                      <a:endParaRPr lang="ru-RU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>
                          <a:solidFill>
                            <a:srgbClr val="FFFFFF"/>
                          </a:solidFill>
                          <a:effectLst/>
                        </a:rPr>
                        <a:t>Место в рейтинге</a:t>
                      </a:r>
                      <a:endParaRPr lang="ru-RU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>
                          <a:solidFill>
                            <a:srgbClr val="FFFFFF"/>
                          </a:solidFill>
                          <a:effectLst/>
                        </a:rPr>
                        <a:t>факт 2025 г./ факт 2024 г., %</a:t>
                      </a:r>
                      <a:endParaRPr lang="ru-RU" sz="1400" b="1" i="0" u="none" strike="noStrike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88083215"/>
                  </a:ext>
                </a:extLst>
              </a:tr>
              <a:tr h="38789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Приморско-Ахтарский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315,1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75942070"/>
                  </a:ext>
                </a:extLst>
              </a:tr>
              <a:tr h="34836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Успенский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209,3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67688822"/>
                  </a:ext>
                </a:extLst>
              </a:tr>
              <a:tr h="34836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Калининский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solidFill>
                            <a:srgbClr val="000000"/>
                          </a:solidFill>
                          <a:effectLst/>
                        </a:rPr>
                        <a:t>208,2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62590725"/>
                  </a:ext>
                </a:extLst>
              </a:tr>
              <a:tr h="33959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…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93607473"/>
                  </a:ext>
                </a:extLst>
              </a:tr>
              <a:tr h="34836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Новокубанский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rgbClr val="0A998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21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rgbClr val="0A998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125,2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rgbClr val="0A99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6512839"/>
                  </a:ext>
                </a:extLst>
              </a:tr>
              <a:tr h="34836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>
                          <a:solidFill>
                            <a:srgbClr val="000000"/>
                          </a:solidFill>
                          <a:effectLst/>
                        </a:rPr>
                        <a:t>…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88545366"/>
                  </a:ext>
                </a:extLst>
              </a:tr>
              <a:tr h="34836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>
                          <a:solidFill>
                            <a:srgbClr val="000000"/>
                          </a:solidFill>
                          <a:effectLst/>
                        </a:rPr>
                        <a:t>Славянский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42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56,4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32381313"/>
                  </a:ext>
                </a:extLst>
              </a:tr>
              <a:tr h="34836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>
                          <a:solidFill>
                            <a:srgbClr val="000000"/>
                          </a:solidFill>
                          <a:effectLst/>
                        </a:rPr>
                        <a:t>Новопокровский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43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33,7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83153517"/>
                  </a:ext>
                </a:extLst>
              </a:tr>
              <a:tr h="34836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Темрюкский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44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-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523278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1">
            <a:extLst>
              <a:ext uri="{FF2B5EF4-FFF2-40B4-BE49-F238E27FC236}">
                <a16:creationId xmlns:a16="http://schemas.microsoft.com/office/drawing/2014/main" id="{F1E6293B-BEE5-4B84-B8CC-A6E83A1E621B}"/>
              </a:ext>
            </a:extLst>
          </p:cNvPr>
          <p:cNvSpPr/>
          <p:nvPr/>
        </p:nvSpPr>
        <p:spPr>
          <a:xfrm>
            <a:off x="0" y="6947"/>
            <a:ext cx="8820150" cy="1021974"/>
          </a:xfrm>
          <a:prstGeom prst="rect">
            <a:avLst/>
          </a:prstGeom>
          <a:solidFill>
            <a:srgbClr val="1877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356"/>
          </a:p>
        </p:txBody>
      </p:sp>
      <p:graphicFrame>
        <p:nvGraphicFramePr>
          <p:cNvPr id="11" name="Диаграмма 10">
            <a:extLst>
              <a:ext uri="{FF2B5EF4-FFF2-40B4-BE49-F238E27FC236}">
                <a16:creationId xmlns:a16="http://schemas.microsoft.com/office/drawing/2014/main" id="{07DAB589-170A-49A8-AD26-F67EC2B15F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7174939"/>
              </p:ext>
            </p:extLst>
          </p:nvPr>
        </p:nvGraphicFramePr>
        <p:xfrm>
          <a:off x="609601" y="2090057"/>
          <a:ext cx="7802879" cy="44057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Заголовок 1">
            <a:extLst>
              <a:ext uri="{FF2B5EF4-FFF2-40B4-BE49-F238E27FC236}">
                <a16:creationId xmlns:a16="http://schemas.microsoft.com/office/drawing/2014/main" id="{053A65E5-9E6A-445D-B21C-02D2D1D5B988}"/>
              </a:ext>
            </a:extLst>
          </p:cNvPr>
          <p:cNvSpPr txBox="1">
            <a:spLocks/>
          </p:cNvSpPr>
          <p:nvPr/>
        </p:nvSpPr>
        <p:spPr>
          <a:xfrm>
            <a:off x="648487" y="227193"/>
            <a:ext cx="8006652" cy="584597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950" b="1" dirty="0">
                <a:solidFill>
                  <a:schemeClr val="bg1"/>
                </a:solidFill>
                <a:latin typeface="+mn-lt"/>
              </a:rPr>
              <a:t>ДОЛЯ ДОЛЖНИКОВ  В ОБЩЕМ КОЛИЧЕСТВЕ НАЛОГОПЛАТЕЛЬЩИКОВ</a:t>
            </a:r>
          </a:p>
        </p:txBody>
      </p:sp>
      <p:sp>
        <p:nvSpPr>
          <p:cNvPr id="13" name="Заголовок 1">
            <a:extLst>
              <a:ext uri="{FF2B5EF4-FFF2-40B4-BE49-F238E27FC236}">
                <a16:creationId xmlns:a16="http://schemas.microsoft.com/office/drawing/2014/main" id="{65445BF1-3D0C-40AD-BA3F-8751C5029EF1}"/>
              </a:ext>
            </a:extLst>
          </p:cNvPr>
          <p:cNvSpPr txBox="1">
            <a:spLocks/>
          </p:cNvSpPr>
          <p:nvPr/>
        </p:nvSpPr>
        <p:spPr>
          <a:xfrm>
            <a:off x="5081767" y="1424146"/>
            <a:ext cx="2317697" cy="584597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b="1" dirty="0">
                <a:latin typeface="+mn-lt"/>
              </a:rPr>
              <a:t>Итоговое место в рейтинге на 01.02.2025</a:t>
            </a:r>
          </a:p>
        </p:txBody>
      </p:sp>
      <p:sp>
        <p:nvSpPr>
          <p:cNvPr id="14" name="Заголовок 1">
            <a:extLst>
              <a:ext uri="{FF2B5EF4-FFF2-40B4-BE49-F238E27FC236}">
                <a16:creationId xmlns:a16="http://schemas.microsoft.com/office/drawing/2014/main" id="{C0BC0B52-4675-46B5-81F4-56B59109CD24}"/>
              </a:ext>
            </a:extLst>
          </p:cNvPr>
          <p:cNvSpPr txBox="1">
            <a:spLocks/>
          </p:cNvSpPr>
          <p:nvPr/>
        </p:nvSpPr>
        <p:spPr>
          <a:xfrm>
            <a:off x="648487" y="1395881"/>
            <a:ext cx="2254033" cy="584597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b="1" dirty="0">
                <a:latin typeface="+mn-lt"/>
              </a:rPr>
              <a:t>Итоговое место в рейтинге на 01.01.2025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B4E93DE6-CBB8-4CE7-BC65-D28AE52BA8E6}"/>
              </a:ext>
            </a:extLst>
          </p:cNvPr>
          <p:cNvSpPr/>
          <p:nvPr/>
        </p:nvSpPr>
        <p:spPr>
          <a:xfrm>
            <a:off x="7363325" y="1327766"/>
            <a:ext cx="89611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187771"/>
                </a:solidFill>
              </a:rPr>
              <a:t>20</a:t>
            </a:r>
            <a:endParaRPr lang="ru-RU" sz="4000" dirty="0">
              <a:solidFill>
                <a:srgbClr val="187771"/>
              </a:solidFill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BD5D9055-8526-48D3-9268-D1A1C33CCF2B}"/>
              </a:ext>
            </a:extLst>
          </p:cNvPr>
          <p:cNvSpPr/>
          <p:nvPr/>
        </p:nvSpPr>
        <p:spPr>
          <a:xfrm>
            <a:off x="7399464" y="1391568"/>
            <a:ext cx="896112" cy="575274"/>
          </a:xfrm>
          <a:prstGeom prst="rect">
            <a:avLst/>
          </a:prstGeom>
          <a:noFill/>
          <a:ln w="76200">
            <a:solidFill>
              <a:srgbClr val="18777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86BE3285-404F-4062-8C6E-5A1EF7106254}"/>
              </a:ext>
            </a:extLst>
          </p:cNvPr>
          <p:cNvSpPr/>
          <p:nvPr/>
        </p:nvSpPr>
        <p:spPr>
          <a:xfrm>
            <a:off x="2803131" y="1336696"/>
            <a:ext cx="901413" cy="70788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187771"/>
                </a:solidFill>
              </a:rPr>
              <a:t> 19</a:t>
            </a:r>
            <a:endParaRPr lang="ru-RU" sz="4000" dirty="0">
              <a:solidFill>
                <a:srgbClr val="187771"/>
              </a:solidFill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606983C2-590B-4217-876D-8F3F099F4B16}"/>
              </a:ext>
            </a:extLst>
          </p:cNvPr>
          <p:cNvSpPr/>
          <p:nvPr/>
        </p:nvSpPr>
        <p:spPr>
          <a:xfrm>
            <a:off x="2896278" y="1375441"/>
            <a:ext cx="896112" cy="610839"/>
          </a:xfrm>
          <a:prstGeom prst="rect">
            <a:avLst/>
          </a:prstGeom>
          <a:noFill/>
          <a:ln w="76200">
            <a:solidFill>
              <a:srgbClr val="18777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rgbClr val="18777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91DCF34-DB46-4440-A306-758081F1B9E2}"/>
              </a:ext>
            </a:extLst>
          </p:cNvPr>
          <p:cNvSpPr txBox="1"/>
          <p:nvPr/>
        </p:nvSpPr>
        <p:spPr>
          <a:xfrm>
            <a:off x="5130709" y="3540265"/>
            <a:ext cx="108626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800" b="1" dirty="0">
                <a:solidFill>
                  <a:srgbClr val="FF0000"/>
                </a:solidFill>
                <a:latin typeface="+mn-lt"/>
              </a:rPr>
              <a:t>+ 8%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0" name="Стрелка: вправо 19">
            <a:extLst>
              <a:ext uri="{FF2B5EF4-FFF2-40B4-BE49-F238E27FC236}">
                <a16:creationId xmlns:a16="http://schemas.microsoft.com/office/drawing/2014/main" id="{1B8CB6C5-1993-453F-B0BC-6298B3AE7452}"/>
              </a:ext>
            </a:extLst>
          </p:cNvPr>
          <p:cNvSpPr/>
          <p:nvPr/>
        </p:nvSpPr>
        <p:spPr>
          <a:xfrm rot="20414783">
            <a:off x="5411836" y="3880331"/>
            <a:ext cx="701659" cy="130165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: изогнутая вниз 20">
            <a:extLst>
              <a:ext uri="{FF2B5EF4-FFF2-40B4-BE49-F238E27FC236}">
                <a16:creationId xmlns:a16="http://schemas.microsoft.com/office/drawing/2014/main" id="{8A1A08F6-AB11-4954-B399-72263B065A91}"/>
              </a:ext>
            </a:extLst>
          </p:cNvPr>
          <p:cNvSpPr/>
          <p:nvPr/>
        </p:nvSpPr>
        <p:spPr>
          <a:xfrm>
            <a:off x="1733006" y="2831409"/>
            <a:ext cx="5416731" cy="727514"/>
          </a:xfrm>
          <a:prstGeom prst="curved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7A41FEE-159B-40F4-AAC9-41E94BA23813}"/>
              </a:ext>
            </a:extLst>
          </p:cNvPr>
          <p:cNvSpPr txBox="1"/>
          <p:nvPr/>
        </p:nvSpPr>
        <p:spPr>
          <a:xfrm>
            <a:off x="3860725" y="2831409"/>
            <a:ext cx="107289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800" b="1" dirty="0">
                <a:solidFill>
                  <a:srgbClr val="FF0000"/>
                </a:solidFill>
                <a:latin typeface="+mn-lt"/>
              </a:rPr>
              <a:t>- </a:t>
            </a:r>
            <a:r>
              <a:rPr lang="ru-RU" b="1" dirty="0">
                <a:solidFill>
                  <a:srgbClr val="FF0000"/>
                </a:solidFill>
              </a:rPr>
              <a:t>4</a:t>
            </a:r>
            <a:r>
              <a:rPr lang="ru-RU" sz="1800" b="1" dirty="0">
                <a:solidFill>
                  <a:srgbClr val="FF0000"/>
                </a:solidFill>
                <a:latin typeface="+mn-lt"/>
              </a:rPr>
              <a:t>%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0C3AD95-081A-4FCF-9C68-9F66E36537D1}"/>
              </a:ext>
            </a:extLst>
          </p:cNvPr>
          <p:cNvSpPr txBox="1"/>
          <p:nvPr/>
        </p:nvSpPr>
        <p:spPr>
          <a:xfrm>
            <a:off x="2870155" y="3523944"/>
            <a:ext cx="108626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800" b="1" dirty="0">
                <a:solidFill>
                  <a:srgbClr val="FF0000"/>
                </a:solidFill>
                <a:latin typeface="+mn-lt"/>
              </a:rPr>
              <a:t>- 11%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4" name="Стрелка: вправо 23">
            <a:extLst>
              <a:ext uri="{FF2B5EF4-FFF2-40B4-BE49-F238E27FC236}">
                <a16:creationId xmlns:a16="http://schemas.microsoft.com/office/drawing/2014/main" id="{45AA165F-61B2-4853-B37A-79993EC43196}"/>
              </a:ext>
            </a:extLst>
          </p:cNvPr>
          <p:cNvSpPr/>
          <p:nvPr/>
        </p:nvSpPr>
        <p:spPr>
          <a:xfrm rot="1407380">
            <a:off x="2898947" y="3829421"/>
            <a:ext cx="701659" cy="127711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">
            <a:extLst>
              <a:ext uri="{FF2B5EF4-FFF2-40B4-BE49-F238E27FC236}">
                <a16:creationId xmlns:a16="http://schemas.microsoft.com/office/drawing/2014/main" id="{DAC4C1B8-F4DD-4599-911F-855B7DE13C78}"/>
              </a:ext>
            </a:extLst>
          </p:cNvPr>
          <p:cNvSpPr/>
          <p:nvPr/>
        </p:nvSpPr>
        <p:spPr>
          <a:xfrm>
            <a:off x="0" y="-15073"/>
            <a:ext cx="8820150" cy="604813"/>
          </a:xfrm>
          <a:prstGeom prst="rect">
            <a:avLst/>
          </a:prstGeom>
          <a:solidFill>
            <a:srgbClr val="1877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356"/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E9D02079-12DB-4579-851A-9B864D0A07B0}"/>
              </a:ext>
            </a:extLst>
          </p:cNvPr>
          <p:cNvSpPr txBox="1">
            <a:spLocks/>
          </p:cNvSpPr>
          <p:nvPr/>
        </p:nvSpPr>
        <p:spPr>
          <a:xfrm>
            <a:off x="484871" y="20834"/>
            <a:ext cx="8006652" cy="584597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950" b="1" dirty="0">
                <a:solidFill>
                  <a:schemeClr val="bg1"/>
                </a:solidFill>
                <a:latin typeface="+mn-lt"/>
              </a:rPr>
              <a:t>ДОЛЯ ДОЛЖНИКОВ - БЮДЖЕТНЫХ УЧРЕЖДЕНИЙ</a:t>
            </a:r>
          </a:p>
        </p:txBody>
      </p:sp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B79F2747-AEDD-4ACA-BB19-96D185DEA1BB}"/>
              </a:ext>
            </a:extLst>
          </p:cNvPr>
          <p:cNvSpPr txBox="1">
            <a:spLocks/>
          </p:cNvSpPr>
          <p:nvPr/>
        </p:nvSpPr>
        <p:spPr>
          <a:xfrm>
            <a:off x="4891313" y="1001979"/>
            <a:ext cx="2317697" cy="584597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b="1" dirty="0">
                <a:latin typeface="+mn-lt"/>
              </a:rPr>
              <a:t>Итоговое место в рейтинге на 01.02.2025</a:t>
            </a:r>
          </a:p>
        </p:txBody>
      </p:sp>
      <p:sp>
        <p:nvSpPr>
          <p:cNvPr id="11" name="Заголовок 1">
            <a:extLst>
              <a:ext uri="{FF2B5EF4-FFF2-40B4-BE49-F238E27FC236}">
                <a16:creationId xmlns:a16="http://schemas.microsoft.com/office/drawing/2014/main" id="{81593939-4845-4EB2-BB9D-F51117F8C684}"/>
              </a:ext>
            </a:extLst>
          </p:cNvPr>
          <p:cNvSpPr txBox="1">
            <a:spLocks/>
          </p:cNvSpPr>
          <p:nvPr/>
        </p:nvSpPr>
        <p:spPr>
          <a:xfrm>
            <a:off x="600799" y="1005747"/>
            <a:ext cx="2254033" cy="584597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b="1" dirty="0">
                <a:latin typeface="+mn-lt"/>
              </a:rPr>
              <a:t>Итоговое место в рейтинге на 01.01.2025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2A7029AD-0ED3-4617-A817-3C9EDDB787FC}"/>
              </a:ext>
            </a:extLst>
          </p:cNvPr>
          <p:cNvSpPr/>
          <p:nvPr/>
        </p:nvSpPr>
        <p:spPr>
          <a:xfrm>
            <a:off x="3027426" y="928824"/>
            <a:ext cx="901413" cy="70788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187771"/>
                </a:solidFill>
              </a:rPr>
              <a:t> 32</a:t>
            </a:r>
            <a:endParaRPr lang="ru-RU" sz="4000" dirty="0">
              <a:solidFill>
                <a:srgbClr val="187771"/>
              </a:solidFill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6EA776F6-7AA8-4FFC-A846-B2E8A42F8E07}"/>
              </a:ext>
            </a:extLst>
          </p:cNvPr>
          <p:cNvSpPr/>
          <p:nvPr/>
        </p:nvSpPr>
        <p:spPr>
          <a:xfrm>
            <a:off x="3063565" y="982402"/>
            <a:ext cx="896112" cy="610839"/>
          </a:xfrm>
          <a:prstGeom prst="rect">
            <a:avLst/>
          </a:prstGeom>
          <a:noFill/>
          <a:ln w="76200">
            <a:solidFill>
              <a:srgbClr val="18777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rgbClr val="92D050"/>
              </a:solidFill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7DCD8D1E-21E9-406E-9AD4-05AC350BFCDC}"/>
              </a:ext>
            </a:extLst>
          </p:cNvPr>
          <p:cNvSpPr/>
          <p:nvPr/>
        </p:nvSpPr>
        <p:spPr>
          <a:xfrm>
            <a:off x="7172871" y="886211"/>
            <a:ext cx="901413" cy="70788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187771"/>
                </a:solidFill>
              </a:rPr>
              <a:t> 21</a:t>
            </a:r>
            <a:endParaRPr lang="ru-RU" sz="4000" dirty="0">
              <a:solidFill>
                <a:srgbClr val="187771"/>
              </a:solidFill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ED217694-D7B8-4992-96B3-A7826F1FEAF9}"/>
              </a:ext>
            </a:extLst>
          </p:cNvPr>
          <p:cNvSpPr/>
          <p:nvPr/>
        </p:nvSpPr>
        <p:spPr>
          <a:xfrm>
            <a:off x="7209010" y="939789"/>
            <a:ext cx="896112" cy="610839"/>
          </a:xfrm>
          <a:prstGeom prst="rect">
            <a:avLst/>
          </a:prstGeom>
          <a:noFill/>
          <a:ln w="76200">
            <a:solidFill>
              <a:srgbClr val="18777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rgbClr val="92D050"/>
              </a:solidFill>
            </a:endParaRPr>
          </a:p>
        </p:txBody>
      </p:sp>
      <p:sp>
        <p:nvSpPr>
          <p:cNvPr id="16" name="Заголовок 1">
            <a:extLst>
              <a:ext uri="{FF2B5EF4-FFF2-40B4-BE49-F238E27FC236}">
                <a16:creationId xmlns:a16="http://schemas.microsoft.com/office/drawing/2014/main" id="{66FE318A-7088-47A8-8225-928223456472}"/>
              </a:ext>
            </a:extLst>
          </p:cNvPr>
          <p:cNvSpPr txBox="1">
            <a:spLocks/>
          </p:cNvSpPr>
          <p:nvPr/>
        </p:nvSpPr>
        <p:spPr>
          <a:xfrm>
            <a:off x="1524055" y="5500668"/>
            <a:ext cx="3079019" cy="1041399"/>
          </a:xfrm>
          <a:prstGeom prst="rect">
            <a:avLst/>
          </a:prstGeom>
          <a:solidFill>
            <a:srgbClr val="187771"/>
          </a:solidFill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b="1" dirty="0">
                <a:solidFill>
                  <a:schemeClr val="bg1"/>
                </a:solidFill>
                <a:latin typeface="+mn-lt"/>
              </a:rPr>
              <a:t>НЕ ДОПУСКАЛАСЬ ЗАДОЛЖЕННОСТЬ </a:t>
            </a:r>
          </a:p>
        </p:txBody>
      </p:sp>
      <p:sp>
        <p:nvSpPr>
          <p:cNvPr id="17" name="Заголовок 1">
            <a:extLst>
              <a:ext uri="{FF2B5EF4-FFF2-40B4-BE49-F238E27FC236}">
                <a16:creationId xmlns:a16="http://schemas.microsoft.com/office/drawing/2014/main" id="{9922D169-9AB2-4A50-932F-385478CEC01B}"/>
              </a:ext>
            </a:extLst>
          </p:cNvPr>
          <p:cNvSpPr txBox="1">
            <a:spLocks/>
          </p:cNvSpPr>
          <p:nvPr/>
        </p:nvSpPr>
        <p:spPr>
          <a:xfrm>
            <a:off x="4603075" y="5337543"/>
            <a:ext cx="3477736" cy="1321659"/>
          </a:xfrm>
          <a:prstGeom prst="rect">
            <a:avLst/>
          </a:prstGeom>
          <a:solidFill>
            <a:srgbClr val="187771"/>
          </a:solidFill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b="1" dirty="0">
                <a:solidFill>
                  <a:schemeClr val="bg1"/>
                </a:solidFill>
                <a:latin typeface="+mn-lt"/>
              </a:rPr>
              <a:t>Бесскорбненское СП</a:t>
            </a:r>
          </a:p>
          <a:p>
            <a:pPr algn="ctr"/>
            <a:r>
              <a:rPr lang="ru-RU" sz="1600" b="1" dirty="0">
                <a:solidFill>
                  <a:schemeClr val="bg1"/>
                </a:solidFill>
                <a:latin typeface="+mn-lt"/>
              </a:rPr>
              <a:t>Ковалевское СП</a:t>
            </a:r>
          </a:p>
          <a:p>
            <a:pPr algn="ctr"/>
            <a:r>
              <a:rPr lang="ru-RU" sz="1600" b="1" dirty="0">
                <a:solidFill>
                  <a:schemeClr val="bg1"/>
                </a:solidFill>
                <a:latin typeface="+mn-lt"/>
              </a:rPr>
              <a:t>Ляпинское СП </a:t>
            </a:r>
          </a:p>
          <a:p>
            <a:pPr algn="ctr"/>
            <a:r>
              <a:rPr lang="ru-RU" sz="1600" b="1" dirty="0">
                <a:solidFill>
                  <a:schemeClr val="bg1"/>
                </a:solidFill>
                <a:latin typeface="+mn-lt"/>
              </a:rPr>
              <a:t>Советское СП</a:t>
            </a:r>
          </a:p>
          <a:p>
            <a:pPr algn="ctr"/>
            <a:r>
              <a:rPr lang="ru-RU" sz="1600" b="1" dirty="0">
                <a:solidFill>
                  <a:schemeClr val="bg1"/>
                </a:solidFill>
                <a:latin typeface="+mn-lt"/>
              </a:rPr>
              <a:t>ЦБ МО Новокубанский район</a:t>
            </a:r>
          </a:p>
        </p:txBody>
      </p:sp>
      <p:pic>
        <p:nvPicPr>
          <p:cNvPr id="18" name="Рисунок 17" descr="Флажок со сплошной заливкой">
            <a:extLst>
              <a:ext uri="{FF2B5EF4-FFF2-40B4-BE49-F238E27FC236}">
                <a16:creationId xmlns:a16="http://schemas.microsoft.com/office/drawing/2014/main" id="{13E8761A-378D-4CC1-963E-573325E7F5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69125" y="5590824"/>
            <a:ext cx="914400" cy="914400"/>
          </a:xfrm>
          <a:prstGeom prst="rect">
            <a:avLst/>
          </a:prstGeom>
        </p:spPr>
      </p:pic>
      <p:graphicFrame>
        <p:nvGraphicFramePr>
          <p:cNvPr id="19" name="Таблица 18">
            <a:extLst>
              <a:ext uri="{FF2B5EF4-FFF2-40B4-BE49-F238E27FC236}">
                <a16:creationId xmlns:a16="http://schemas.microsoft.com/office/drawing/2014/main" id="{78158453-3D97-43F8-9078-8A71CC6EDB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5955071"/>
              </p:ext>
            </p:extLst>
          </p:nvPr>
        </p:nvGraphicFramePr>
        <p:xfrm>
          <a:off x="294697" y="1782141"/>
          <a:ext cx="8387001" cy="344915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679665">
                  <a:extLst>
                    <a:ext uri="{9D8B030D-6E8A-4147-A177-3AD203B41FA5}">
                      <a16:colId xmlns:a16="http://schemas.microsoft.com/office/drawing/2014/main" val="1681624207"/>
                    </a:ext>
                  </a:extLst>
                </a:gridCol>
                <a:gridCol w="1426834">
                  <a:extLst>
                    <a:ext uri="{9D8B030D-6E8A-4147-A177-3AD203B41FA5}">
                      <a16:colId xmlns:a16="http://schemas.microsoft.com/office/drawing/2014/main" val="2437107982"/>
                    </a:ext>
                  </a:extLst>
                </a:gridCol>
                <a:gridCol w="1426834">
                  <a:extLst>
                    <a:ext uri="{9D8B030D-6E8A-4147-A177-3AD203B41FA5}">
                      <a16:colId xmlns:a16="http://schemas.microsoft.com/office/drawing/2014/main" val="2026937441"/>
                    </a:ext>
                  </a:extLst>
                </a:gridCol>
                <a:gridCol w="1426834">
                  <a:extLst>
                    <a:ext uri="{9D8B030D-6E8A-4147-A177-3AD203B41FA5}">
                      <a16:colId xmlns:a16="http://schemas.microsoft.com/office/drawing/2014/main" val="3999058354"/>
                    </a:ext>
                  </a:extLst>
                </a:gridCol>
                <a:gridCol w="1426834">
                  <a:extLst>
                    <a:ext uri="{9D8B030D-6E8A-4147-A177-3AD203B41FA5}">
                      <a16:colId xmlns:a16="http://schemas.microsoft.com/office/drawing/2014/main" val="482253376"/>
                    </a:ext>
                  </a:extLst>
                </a:gridCol>
              </a:tblGrid>
              <a:tr h="12389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Названия строк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1877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общее кол-во учреждений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1877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кол-во должников на 1.02.2025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1877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кол-во должников на 1.01.2025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1877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кол-во должников на 1.10.2024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1877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4513152"/>
                  </a:ext>
                </a:extLst>
              </a:tr>
              <a:tr h="4129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 dirty="0">
                          <a:effectLst/>
                        </a:rPr>
                        <a:t>_ЦБ Новокубанского ГП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u="none" strike="noStrike" dirty="0">
                          <a:effectLst/>
                        </a:rPr>
                        <a:t>9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u="none" strike="noStrike" dirty="0">
                          <a:effectLst/>
                        </a:rPr>
                        <a:t>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-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-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1919338"/>
                  </a:ext>
                </a:extLst>
              </a:tr>
              <a:tr h="4129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 dirty="0">
                          <a:effectLst/>
                        </a:rPr>
                        <a:t>Новосельское СП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u="none" strike="noStrike" dirty="0">
                          <a:effectLst/>
                        </a:rPr>
                        <a:t>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u="none" strike="noStrike" dirty="0">
                          <a:effectLst/>
                        </a:rPr>
                        <a:t>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-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-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16099706"/>
                  </a:ext>
                </a:extLst>
              </a:tr>
              <a:tr h="4129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 dirty="0">
                          <a:effectLst/>
                        </a:rPr>
                        <a:t>Прикубанское СП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u="none" strike="noStrike" dirty="0">
                          <a:effectLst/>
                        </a:rPr>
                        <a:t>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u="none" strike="noStrike" dirty="0">
                          <a:effectLst/>
                        </a:rPr>
                        <a:t>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-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-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62392109"/>
                  </a:ext>
                </a:extLst>
              </a:tr>
              <a:tr h="4129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>
                          <a:effectLst/>
                        </a:rPr>
                        <a:t>Прочноокопское СП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u="none" strike="noStrike">
                          <a:effectLst/>
                        </a:rPr>
                        <a:t>4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u="none" strike="noStrike" dirty="0">
                          <a:effectLst/>
                        </a:rPr>
                        <a:t>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u="none" strike="noStrike" dirty="0">
                          <a:effectLst/>
                        </a:rPr>
                        <a:t>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83055624"/>
                  </a:ext>
                </a:extLst>
              </a:tr>
              <a:tr h="51555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 dirty="0">
                          <a:effectLst/>
                        </a:rPr>
                        <a:t>Общий итог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в районе 141 бюджетное учреждение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u="none" strike="noStrike" dirty="0">
                          <a:effectLst/>
                        </a:rPr>
                        <a:t>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u="none" strike="noStrike" dirty="0">
                          <a:effectLst/>
                        </a:rPr>
                        <a:t>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u="none" strike="noStrike" dirty="0">
                          <a:effectLst/>
                        </a:rPr>
                        <a:t>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655542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1">
            <a:extLst>
              <a:ext uri="{FF2B5EF4-FFF2-40B4-BE49-F238E27FC236}">
                <a16:creationId xmlns:a16="http://schemas.microsoft.com/office/drawing/2014/main" id="{A8018A64-98A3-4E35-892B-D588A08C71DC}"/>
              </a:ext>
            </a:extLst>
          </p:cNvPr>
          <p:cNvSpPr/>
          <p:nvPr/>
        </p:nvSpPr>
        <p:spPr>
          <a:xfrm>
            <a:off x="-49462" y="5385346"/>
            <a:ext cx="8820150" cy="1511438"/>
          </a:xfrm>
          <a:prstGeom prst="rect">
            <a:avLst/>
          </a:prstGeom>
          <a:solidFill>
            <a:srgbClr val="1877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356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F82627A-0E75-4B83-A400-1CE0DFE88F20}"/>
              </a:ext>
            </a:extLst>
          </p:cNvPr>
          <p:cNvSpPr/>
          <p:nvPr/>
        </p:nvSpPr>
        <p:spPr>
          <a:xfrm>
            <a:off x="0" y="-15073"/>
            <a:ext cx="8820150" cy="604813"/>
          </a:xfrm>
          <a:prstGeom prst="rect">
            <a:avLst/>
          </a:prstGeom>
          <a:solidFill>
            <a:srgbClr val="1877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356"/>
          </a:p>
        </p:txBody>
      </p:sp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1A7B5138-3A1B-4E73-BAC0-E65517C88D6C}"/>
              </a:ext>
            </a:extLst>
          </p:cNvPr>
          <p:cNvSpPr txBox="1">
            <a:spLocks/>
          </p:cNvSpPr>
          <p:nvPr/>
        </p:nvSpPr>
        <p:spPr>
          <a:xfrm>
            <a:off x="0" y="37347"/>
            <a:ext cx="8913884" cy="584597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950" b="1" dirty="0">
                <a:solidFill>
                  <a:schemeClr val="bg1"/>
                </a:solidFill>
                <a:latin typeface="+mn-lt"/>
              </a:rPr>
              <a:t>ДИНАМИКА ДОЛГА ЗА 12 МЕСЯЦЕВ</a:t>
            </a:r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12D63418-73E7-4F18-B1EB-655BCDF09C76}"/>
              </a:ext>
            </a:extLst>
          </p:cNvPr>
          <p:cNvSpPr txBox="1">
            <a:spLocks/>
          </p:cNvSpPr>
          <p:nvPr/>
        </p:nvSpPr>
        <p:spPr>
          <a:xfrm>
            <a:off x="4668236" y="763618"/>
            <a:ext cx="2659704" cy="584597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b="1" dirty="0">
                <a:latin typeface="+mn-lt"/>
              </a:rPr>
              <a:t>Итоговое место в рейтинге на 01.02.2025</a:t>
            </a:r>
          </a:p>
        </p:txBody>
      </p:sp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937F73EA-02DD-43DF-86C8-D7C470F4A29F}"/>
              </a:ext>
            </a:extLst>
          </p:cNvPr>
          <p:cNvSpPr txBox="1">
            <a:spLocks/>
          </p:cNvSpPr>
          <p:nvPr/>
        </p:nvSpPr>
        <p:spPr>
          <a:xfrm>
            <a:off x="341266" y="800274"/>
            <a:ext cx="2725136" cy="584597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b="1" dirty="0">
                <a:latin typeface="+mn-lt"/>
              </a:rPr>
              <a:t>Итоговое место в рейтинге на 01.01.2025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EFBBE4B1-CDED-4E64-A664-85C89268B64A}"/>
              </a:ext>
            </a:extLst>
          </p:cNvPr>
          <p:cNvSpPr/>
          <p:nvPr/>
        </p:nvSpPr>
        <p:spPr>
          <a:xfrm>
            <a:off x="3094797" y="701490"/>
            <a:ext cx="836785" cy="70788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187771"/>
                </a:solidFill>
              </a:rPr>
              <a:t>13</a:t>
            </a:r>
            <a:endParaRPr lang="ru-RU" sz="4000" dirty="0">
              <a:solidFill>
                <a:srgbClr val="187771"/>
              </a:solidFill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E53B5714-2F73-44AB-A468-14FF716A23CA}"/>
              </a:ext>
            </a:extLst>
          </p:cNvPr>
          <p:cNvSpPr/>
          <p:nvPr/>
        </p:nvSpPr>
        <p:spPr>
          <a:xfrm>
            <a:off x="3034986" y="768149"/>
            <a:ext cx="896112" cy="610839"/>
          </a:xfrm>
          <a:prstGeom prst="rect">
            <a:avLst/>
          </a:prstGeom>
          <a:noFill/>
          <a:ln w="76200">
            <a:solidFill>
              <a:srgbClr val="18777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rgbClr val="92D050"/>
              </a:solidFill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FEBF40C0-8A12-4941-9092-D371E8C133D4}"/>
              </a:ext>
            </a:extLst>
          </p:cNvPr>
          <p:cNvSpPr/>
          <p:nvPr/>
        </p:nvSpPr>
        <p:spPr>
          <a:xfrm>
            <a:off x="7328424" y="716935"/>
            <a:ext cx="836785" cy="70788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187771"/>
                </a:solidFill>
              </a:rPr>
              <a:t>16</a:t>
            </a:r>
            <a:endParaRPr lang="ru-RU" sz="4000" dirty="0">
              <a:solidFill>
                <a:srgbClr val="187771"/>
              </a:solidFill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C4616B03-EF10-4E92-B3B1-49D2ECB7DCAF}"/>
              </a:ext>
            </a:extLst>
          </p:cNvPr>
          <p:cNvSpPr/>
          <p:nvPr/>
        </p:nvSpPr>
        <p:spPr>
          <a:xfrm>
            <a:off x="7298760" y="782047"/>
            <a:ext cx="896112" cy="610839"/>
          </a:xfrm>
          <a:prstGeom prst="rect">
            <a:avLst/>
          </a:prstGeom>
          <a:noFill/>
          <a:ln w="76200">
            <a:solidFill>
              <a:srgbClr val="18777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rgbClr val="92D050"/>
              </a:solidFill>
            </a:endParaRPr>
          </a:p>
        </p:txBody>
      </p:sp>
      <p:graphicFrame>
        <p:nvGraphicFramePr>
          <p:cNvPr id="15" name="Таблица 14">
            <a:extLst>
              <a:ext uri="{FF2B5EF4-FFF2-40B4-BE49-F238E27FC236}">
                <a16:creationId xmlns:a16="http://schemas.microsoft.com/office/drawing/2014/main" id="{FCDFDCE1-BE33-43F8-B34B-7C36EB372DFE}"/>
              </a:ext>
            </a:extLst>
          </p:cNvPr>
          <p:cNvGraphicFramePr>
            <a:graphicFrameLocks noGrp="1"/>
          </p:cNvGraphicFramePr>
          <p:nvPr/>
        </p:nvGraphicFramePr>
        <p:xfrm>
          <a:off x="155570" y="1858345"/>
          <a:ext cx="4205043" cy="343666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180687">
                  <a:extLst>
                    <a:ext uri="{9D8B030D-6E8A-4147-A177-3AD203B41FA5}">
                      <a16:colId xmlns:a16="http://schemas.microsoft.com/office/drawing/2014/main" val="1018553878"/>
                    </a:ext>
                  </a:extLst>
                </a:gridCol>
                <a:gridCol w="1036424">
                  <a:extLst>
                    <a:ext uri="{9D8B030D-6E8A-4147-A177-3AD203B41FA5}">
                      <a16:colId xmlns:a16="http://schemas.microsoft.com/office/drawing/2014/main" val="2503367987"/>
                    </a:ext>
                  </a:extLst>
                </a:gridCol>
                <a:gridCol w="987932">
                  <a:extLst>
                    <a:ext uri="{9D8B030D-6E8A-4147-A177-3AD203B41FA5}">
                      <a16:colId xmlns:a16="http://schemas.microsoft.com/office/drawing/2014/main" val="2481373886"/>
                    </a:ext>
                  </a:extLst>
                </a:gridCol>
              </a:tblGrid>
              <a:tr h="7604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Наименование муниципального образования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1877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на 1.01.2025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1877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на 1.02.2025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1877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3340276"/>
                  </a:ext>
                </a:extLst>
              </a:tr>
              <a:tr h="26762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Тбилисский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solidFill>
                            <a:srgbClr val="000000"/>
                          </a:solidFill>
                          <a:effectLst/>
                        </a:rPr>
                        <a:t>31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33746641"/>
                  </a:ext>
                </a:extLst>
              </a:tr>
              <a:tr h="26762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solidFill>
                            <a:srgbClr val="000000"/>
                          </a:solidFill>
                          <a:effectLst/>
                        </a:rPr>
                        <a:t>Калининский 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13966948"/>
                  </a:ext>
                </a:extLst>
              </a:tr>
              <a:tr h="26762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Белореченский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21756724"/>
                  </a:ext>
                </a:extLst>
              </a:tr>
              <a:tr h="26762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Анапа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solidFill>
                            <a:srgbClr val="000000"/>
                          </a:solidFill>
                          <a:effectLst/>
                        </a:rPr>
                        <a:t>23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06444521"/>
                  </a:ext>
                </a:extLst>
              </a:tr>
              <a:tr h="26762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…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175821790"/>
                  </a:ext>
                </a:extLst>
              </a:tr>
              <a:tr h="26762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Новокубанский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A998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13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A998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16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A99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669411"/>
                  </a:ext>
                </a:extLst>
              </a:tr>
              <a:tr h="26762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</a:rPr>
                        <a:t>…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</a:rPr>
                        <a:t> 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409309539"/>
                  </a:ext>
                </a:extLst>
              </a:tr>
              <a:tr h="26762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solidFill>
                            <a:srgbClr val="000000"/>
                          </a:solidFill>
                          <a:effectLst/>
                        </a:rPr>
                        <a:t>Славянский 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39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solidFill>
                            <a:srgbClr val="000000"/>
                          </a:solidFill>
                          <a:effectLst/>
                        </a:rPr>
                        <a:t>42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82403556"/>
                  </a:ext>
                </a:extLst>
              </a:tr>
              <a:tr h="26762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solidFill>
                            <a:srgbClr val="000000"/>
                          </a:solidFill>
                          <a:effectLst/>
                        </a:rPr>
                        <a:t>Крыловский 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44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43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84948049"/>
                  </a:ext>
                </a:extLst>
              </a:tr>
              <a:tr h="26762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solidFill>
                            <a:srgbClr val="000000"/>
                          </a:solidFill>
                          <a:effectLst/>
                        </a:rPr>
                        <a:t>Абинский 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42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44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73945427"/>
                  </a:ext>
                </a:extLst>
              </a:tr>
            </a:tbl>
          </a:graphicData>
        </a:graphic>
      </p:graphicFrame>
      <p:graphicFrame>
        <p:nvGraphicFramePr>
          <p:cNvPr id="16" name="Таблица 15">
            <a:extLst>
              <a:ext uri="{FF2B5EF4-FFF2-40B4-BE49-F238E27FC236}">
                <a16:creationId xmlns:a16="http://schemas.microsoft.com/office/drawing/2014/main" id="{A8B3370A-7A45-43A0-AA48-1A7FDA5DD7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3115698"/>
              </p:ext>
            </p:extLst>
          </p:nvPr>
        </p:nvGraphicFramePr>
        <p:xfrm>
          <a:off x="4500888" y="1847255"/>
          <a:ext cx="4052377" cy="343666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051466">
                  <a:extLst>
                    <a:ext uri="{9D8B030D-6E8A-4147-A177-3AD203B41FA5}">
                      <a16:colId xmlns:a16="http://schemas.microsoft.com/office/drawing/2014/main" val="3813322678"/>
                    </a:ext>
                  </a:extLst>
                </a:gridCol>
                <a:gridCol w="865397">
                  <a:extLst>
                    <a:ext uri="{9D8B030D-6E8A-4147-A177-3AD203B41FA5}">
                      <a16:colId xmlns:a16="http://schemas.microsoft.com/office/drawing/2014/main" val="67112198"/>
                    </a:ext>
                  </a:extLst>
                </a:gridCol>
                <a:gridCol w="1135514">
                  <a:extLst>
                    <a:ext uri="{9D8B030D-6E8A-4147-A177-3AD203B41FA5}">
                      <a16:colId xmlns:a16="http://schemas.microsoft.com/office/drawing/2014/main" val="32314183"/>
                    </a:ext>
                  </a:extLst>
                </a:gridCol>
              </a:tblGrid>
              <a:tr h="7930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Наименование муниципального образования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1877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место в рейтинге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1877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effectLst/>
                        </a:rPr>
                        <a:t>Динамика, 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1877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3832560"/>
                  </a:ext>
                </a:extLst>
              </a:tr>
              <a:tr h="26435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Итого по краю</a:t>
                      </a:r>
                    </a:p>
                  </a:txBody>
                  <a:tcPr marL="0" marR="0" marT="0" marB="0" anchor="ctr">
                    <a:solidFill>
                      <a:srgbClr val="0A998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rgbClr val="0A998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89,8</a:t>
                      </a:r>
                    </a:p>
                  </a:txBody>
                  <a:tcPr marL="0" marR="0" marT="0" marB="0" anchor="ctr">
                    <a:solidFill>
                      <a:srgbClr val="0A99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13522"/>
                  </a:ext>
                </a:extLst>
              </a:tr>
              <a:tr h="26435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Абинский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39,9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19264392"/>
                  </a:ext>
                </a:extLst>
              </a:tr>
              <a:tr h="26435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Успенский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43,6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6184716"/>
                  </a:ext>
                </a:extLst>
              </a:tr>
              <a:tr h="26435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Ейский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64,0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12863836"/>
                  </a:ext>
                </a:extLst>
              </a:tr>
              <a:tr h="264359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0146573"/>
                  </a:ext>
                </a:extLst>
              </a:tr>
              <a:tr h="26435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Новокубанский </a:t>
                      </a:r>
                    </a:p>
                  </a:txBody>
                  <a:tcPr marL="0" marR="0" marT="0" marB="0" anchor="ctr">
                    <a:solidFill>
                      <a:srgbClr val="0A998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solidFill>
                      <a:srgbClr val="0A998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79,0</a:t>
                      </a:r>
                    </a:p>
                  </a:txBody>
                  <a:tcPr marL="0" marR="0" marT="0" marB="0" anchor="ctr">
                    <a:solidFill>
                      <a:srgbClr val="0A99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2834738"/>
                  </a:ext>
                </a:extLst>
              </a:tr>
              <a:tr h="26435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2499177"/>
                  </a:ext>
                </a:extLst>
              </a:tr>
              <a:tr h="26435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Славянский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116,0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62260962"/>
                  </a:ext>
                </a:extLst>
              </a:tr>
              <a:tr h="26435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Темрюкский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132,2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62754387"/>
                  </a:ext>
                </a:extLst>
              </a:tr>
              <a:tr h="26435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Тимашевский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181,0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24153986"/>
                  </a:ext>
                </a:extLst>
              </a:tr>
            </a:tbl>
          </a:graphicData>
        </a:graphic>
      </p:graphicFrame>
      <p:sp>
        <p:nvSpPr>
          <p:cNvPr id="17" name="Заголовок 1">
            <a:extLst>
              <a:ext uri="{FF2B5EF4-FFF2-40B4-BE49-F238E27FC236}">
                <a16:creationId xmlns:a16="http://schemas.microsoft.com/office/drawing/2014/main" id="{FE54050F-5E26-4CFC-94C7-5881610AC732}"/>
              </a:ext>
            </a:extLst>
          </p:cNvPr>
          <p:cNvSpPr txBox="1">
            <a:spLocks/>
          </p:cNvSpPr>
          <p:nvPr/>
        </p:nvSpPr>
        <p:spPr>
          <a:xfrm>
            <a:off x="486296" y="1441579"/>
            <a:ext cx="3445286" cy="584597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b="1" dirty="0">
                <a:solidFill>
                  <a:srgbClr val="187771"/>
                </a:solidFill>
                <a:latin typeface="+mn-lt"/>
              </a:rPr>
              <a:t>МЕСТО В РЕЙТИНГЕ ФНС</a:t>
            </a:r>
          </a:p>
        </p:txBody>
      </p:sp>
      <p:sp>
        <p:nvSpPr>
          <p:cNvPr id="18" name="Заголовок 1">
            <a:extLst>
              <a:ext uri="{FF2B5EF4-FFF2-40B4-BE49-F238E27FC236}">
                <a16:creationId xmlns:a16="http://schemas.microsoft.com/office/drawing/2014/main" id="{18346448-7C8A-43A1-8667-1900D4D4ED3D}"/>
              </a:ext>
            </a:extLst>
          </p:cNvPr>
          <p:cNvSpPr txBox="1">
            <a:spLocks/>
          </p:cNvSpPr>
          <p:nvPr/>
        </p:nvSpPr>
        <p:spPr>
          <a:xfrm>
            <a:off x="4348222" y="1448392"/>
            <a:ext cx="4659395" cy="584597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b="1" dirty="0">
                <a:solidFill>
                  <a:srgbClr val="187771"/>
                </a:solidFill>
                <a:latin typeface="+mn-lt"/>
              </a:rPr>
              <a:t>ПО СНИЖЕНИЮ НЕДОИМКИ</a:t>
            </a:r>
          </a:p>
        </p:txBody>
      </p:sp>
      <p:sp>
        <p:nvSpPr>
          <p:cNvPr id="19" name="Заголовок 1">
            <a:extLst>
              <a:ext uri="{FF2B5EF4-FFF2-40B4-BE49-F238E27FC236}">
                <a16:creationId xmlns:a16="http://schemas.microsoft.com/office/drawing/2014/main" id="{63E6382D-8778-413F-9773-B4EB875B030C}"/>
              </a:ext>
            </a:extLst>
          </p:cNvPr>
          <p:cNvSpPr txBox="1">
            <a:spLocks/>
          </p:cNvSpPr>
          <p:nvPr/>
        </p:nvSpPr>
        <p:spPr>
          <a:xfrm>
            <a:off x="49462" y="5393534"/>
            <a:ext cx="8751086" cy="584597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b="1" dirty="0">
                <a:solidFill>
                  <a:schemeClr val="bg1"/>
                </a:solidFill>
                <a:latin typeface="+mn-lt"/>
              </a:rPr>
              <a:t>ДИНАМИКА ДОЛГА БЮДЖЕТНЫХ УЧРЕЖДЕНИЙ</a:t>
            </a:r>
          </a:p>
        </p:txBody>
      </p:sp>
      <p:sp>
        <p:nvSpPr>
          <p:cNvPr id="20" name="Заголовок 1">
            <a:extLst>
              <a:ext uri="{FF2B5EF4-FFF2-40B4-BE49-F238E27FC236}">
                <a16:creationId xmlns:a16="http://schemas.microsoft.com/office/drawing/2014/main" id="{2C18479F-FD5B-4040-A55F-4523A85CAF38}"/>
              </a:ext>
            </a:extLst>
          </p:cNvPr>
          <p:cNvSpPr txBox="1">
            <a:spLocks/>
          </p:cNvSpPr>
          <p:nvPr/>
        </p:nvSpPr>
        <p:spPr>
          <a:xfrm>
            <a:off x="4634169" y="5986319"/>
            <a:ext cx="2659704" cy="584597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b="1" dirty="0">
                <a:solidFill>
                  <a:schemeClr val="bg1"/>
                </a:solidFill>
                <a:latin typeface="+mn-lt"/>
              </a:rPr>
              <a:t>Итоговое место в рейтинге на 01.02.2025</a:t>
            </a:r>
          </a:p>
        </p:txBody>
      </p:sp>
      <p:sp>
        <p:nvSpPr>
          <p:cNvPr id="21" name="Заголовок 1">
            <a:extLst>
              <a:ext uri="{FF2B5EF4-FFF2-40B4-BE49-F238E27FC236}">
                <a16:creationId xmlns:a16="http://schemas.microsoft.com/office/drawing/2014/main" id="{9AB32C5B-8F26-4327-B824-8324E3328C3F}"/>
              </a:ext>
            </a:extLst>
          </p:cNvPr>
          <p:cNvSpPr txBox="1">
            <a:spLocks/>
          </p:cNvSpPr>
          <p:nvPr/>
        </p:nvSpPr>
        <p:spPr>
          <a:xfrm>
            <a:off x="605972" y="5954199"/>
            <a:ext cx="2725136" cy="584597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b="1" dirty="0">
                <a:solidFill>
                  <a:schemeClr val="bg1"/>
                </a:solidFill>
                <a:latin typeface="+mn-lt"/>
              </a:rPr>
              <a:t>Итоговое место в рейтинге на 01.01.2025</a:t>
            </a: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15058815-6373-42C5-864E-5BA2E3060470}"/>
              </a:ext>
            </a:extLst>
          </p:cNvPr>
          <p:cNvSpPr/>
          <p:nvPr/>
        </p:nvSpPr>
        <p:spPr>
          <a:xfrm>
            <a:off x="7298760" y="5836485"/>
            <a:ext cx="89611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chemeClr val="bg1"/>
                </a:solidFill>
              </a:rPr>
              <a:t>28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F91A165B-9CB7-4946-B564-FF65DB983D87}"/>
              </a:ext>
            </a:extLst>
          </p:cNvPr>
          <p:cNvSpPr/>
          <p:nvPr/>
        </p:nvSpPr>
        <p:spPr>
          <a:xfrm>
            <a:off x="7303647" y="5912193"/>
            <a:ext cx="896112" cy="610839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F15041E8-52F9-4968-83BB-F4F42C6AEFDC}"/>
              </a:ext>
            </a:extLst>
          </p:cNvPr>
          <p:cNvSpPr/>
          <p:nvPr/>
        </p:nvSpPr>
        <p:spPr>
          <a:xfrm>
            <a:off x="3372003" y="5946291"/>
            <a:ext cx="836785" cy="70788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chemeClr val="bg1"/>
                </a:solidFill>
              </a:rPr>
              <a:t>39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920B3E3E-6AC0-4573-A442-30488BA6D524}"/>
              </a:ext>
            </a:extLst>
          </p:cNvPr>
          <p:cNvSpPr/>
          <p:nvPr/>
        </p:nvSpPr>
        <p:spPr>
          <a:xfrm>
            <a:off x="3353571" y="5971096"/>
            <a:ext cx="896112" cy="610839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rgbClr val="1877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2830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">
            <a:extLst>
              <a:ext uri="{FF2B5EF4-FFF2-40B4-BE49-F238E27FC236}">
                <a16:creationId xmlns:a16="http://schemas.microsoft.com/office/drawing/2014/main" id="{BEE308EF-5ABE-4243-8661-B7F750638677}"/>
              </a:ext>
            </a:extLst>
          </p:cNvPr>
          <p:cNvSpPr/>
          <p:nvPr/>
        </p:nvSpPr>
        <p:spPr>
          <a:xfrm>
            <a:off x="0" y="-15073"/>
            <a:ext cx="8820150" cy="604813"/>
          </a:xfrm>
          <a:prstGeom prst="rect">
            <a:avLst/>
          </a:prstGeom>
          <a:solidFill>
            <a:srgbClr val="1877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356"/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0D587E17-BE4E-43D7-A734-74686DF41B54}"/>
              </a:ext>
            </a:extLst>
          </p:cNvPr>
          <p:cNvSpPr txBox="1">
            <a:spLocks/>
          </p:cNvSpPr>
          <p:nvPr/>
        </p:nvSpPr>
        <p:spPr>
          <a:xfrm>
            <a:off x="605941" y="43873"/>
            <a:ext cx="8006652" cy="584597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950" b="1" dirty="0">
                <a:solidFill>
                  <a:schemeClr val="bg1"/>
                </a:solidFill>
                <a:latin typeface="+mn-lt"/>
              </a:rPr>
              <a:t>ПЕРЕПЛАТА БЮДЖЕТНЫХ УЧРЕЖДЕНИЙ</a:t>
            </a: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CDE4F98B-DFC9-407F-A60C-ECAC0FC18DA2}"/>
              </a:ext>
            </a:extLst>
          </p:cNvPr>
          <p:cNvSpPr txBox="1">
            <a:spLocks/>
          </p:cNvSpPr>
          <p:nvPr/>
        </p:nvSpPr>
        <p:spPr>
          <a:xfrm>
            <a:off x="4698091" y="1017709"/>
            <a:ext cx="2659704" cy="584597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b="1" dirty="0">
                <a:latin typeface="+mn-lt"/>
              </a:rPr>
              <a:t>Итоговое место в рейтинге на 01.01.2025</a:t>
            </a: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11059E6D-B9B3-496A-991B-EA6A33D06459}"/>
              </a:ext>
            </a:extLst>
          </p:cNvPr>
          <p:cNvSpPr txBox="1">
            <a:spLocks/>
          </p:cNvSpPr>
          <p:nvPr/>
        </p:nvSpPr>
        <p:spPr>
          <a:xfrm>
            <a:off x="566473" y="1051592"/>
            <a:ext cx="2725136" cy="584597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b="1" dirty="0">
                <a:latin typeface="+mn-lt"/>
              </a:rPr>
              <a:t>Итоговое место в рейтинге на 01.02.2024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F065F707-01F6-4B6C-9CAF-FCE68B5C9C86}"/>
              </a:ext>
            </a:extLst>
          </p:cNvPr>
          <p:cNvSpPr/>
          <p:nvPr/>
        </p:nvSpPr>
        <p:spPr>
          <a:xfrm>
            <a:off x="7357795" y="893783"/>
            <a:ext cx="89611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187771"/>
                </a:solidFill>
              </a:rPr>
              <a:t>4</a:t>
            </a:r>
            <a:endParaRPr lang="ru-RU" sz="4000" dirty="0">
              <a:solidFill>
                <a:srgbClr val="187771"/>
              </a:solidFill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4AE7BCBA-6D97-4344-AF16-6910760638CA}"/>
              </a:ext>
            </a:extLst>
          </p:cNvPr>
          <p:cNvSpPr/>
          <p:nvPr/>
        </p:nvSpPr>
        <p:spPr>
          <a:xfrm>
            <a:off x="7357795" y="958221"/>
            <a:ext cx="896112" cy="610839"/>
          </a:xfrm>
          <a:prstGeom prst="rect">
            <a:avLst/>
          </a:prstGeom>
          <a:noFill/>
          <a:ln w="76200">
            <a:solidFill>
              <a:srgbClr val="18777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2EB51160-AC9E-4B4B-B2C7-B4D829F7F62C}"/>
              </a:ext>
            </a:extLst>
          </p:cNvPr>
          <p:cNvSpPr/>
          <p:nvPr/>
        </p:nvSpPr>
        <p:spPr>
          <a:xfrm>
            <a:off x="3285276" y="924808"/>
            <a:ext cx="836785" cy="70788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187771"/>
                </a:solidFill>
              </a:rPr>
              <a:t> 9</a:t>
            </a:r>
            <a:endParaRPr lang="ru-RU" sz="4000" dirty="0">
              <a:solidFill>
                <a:srgbClr val="187771"/>
              </a:solidFill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664017FD-6431-421C-9AD0-8DB7805C70EE}"/>
              </a:ext>
            </a:extLst>
          </p:cNvPr>
          <p:cNvSpPr/>
          <p:nvPr/>
        </p:nvSpPr>
        <p:spPr>
          <a:xfrm>
            <a:off x="3299775" y="991467"/>
            <a:ext cx="896112" cy="610839"/>
          </a:xfrm>
          <a:prstGeom prst="rect">
            <a:avLst/>
          </a:prstGeom>
          <a:noFill/>
          <a:ln w="76200">
            <a:solidFill>
              <a:srgbClr val="18777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rgbClr val="92D050"/>
              </a:solidFill>
            </a:endParaRPr>
          </a:p>
        </p:txBody>
      </p:sp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722D757E-200E-4228-ACE4-61C6713506DB}"/>
              </a:ext>
            </a:extLst>
          </p:cNvPr>
          <p:cNvSpPr txBox="1">
            <a:spLocks/>
          </p:cNvSpPr>
          <p:nvPr/>
        </p:nvSpPr>
        <p:spPr>
          <a:xfrm>
            <a:off x="3931947" y="1774092"/>
            <a:ext cx="4085002" cy="256464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b="1" dirty="0">
                <a:solidFill>
                  <a:srgbClr val="187771"/>
                </a:solidFill>
                <a:latin typeface="+mn-lt"/>
              </a:rPr>
              <a:t>КОЛИЧЕСТВО УЧРЕЖДЕНИЙ</a:t>
            </a:r>
          </a:p>
        </p:txBody>
      </p:sp>
      <p:graphicFrame>
        <p:nvGraphicFramePr>
          <p:cNvPr id="11" name="Таблица 10">
            <a:extLst>
              <a:ext uri="{FF2B5EF4-FFF2-40B4-BE49-F238E27FC236}">
                <a16:creationId xmlns:a16="http://schemas.microsoft.com/office/drawing/2014/main" id="{D9F91D5F-926E-4AA0-BD16-7DBE3CF776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3038005"/>
              </p:ext>
            </p:extLst>
          </p:nvPr>
        </p:nvGraphicFramePr>
        <p:xfrm>
          <a:off x="207557" y="2068139"/>
          <a:ext cx="8405036" cy="445425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216304">
                  <a:extLst>
                    <a:ext uri="{9D8B030D-6E8A-4147-A177-3AD203B41FA5}">
                      <a16:colId xmlns:a16="http://schemas.microsoft.com/office/drawing/2014/main" val="4227901383"/>
                    </a:ext>
                  </a:extLst>
                </a:gridCol>
                <a:gridCol w="1297183">
                  <a:extLst>
                    <a:ext uri="{9D8B030D-6E8A-4147-A177-3AD203B41FA5}">
                      <a16:colId xmlns:a16="http://schemas.microsoft.com/office/drawing/2014/main" val="3069702229"/>
                    </a:ext>
                  </a:extLst>
                </a:gridCol>
                <a:gridCol w="1297183">
                  <a:extLst>
                    <a:ext uri="{9D8B030D-6E8A-4147-A177-3AD203B41FA5}">
                      <a16:colId xmlns:a16="http://schemas.microsoft.com/office/drawing/2014/main" val="2067925956"/>
                    </a:ext>
                  </a:extLst>
                </a:gridCol>
                <a:gridCol w="1297183">
                  <a:extLst>
                    <a:ext uri="{9D8B030D-6E8A-4147-A177-3AD203B41FA5}">
                      <a16:colId xmlns:a16="http://schemas.microsoft.com/office/drawing/2014/main" val="2209227973"/>
                    </a:ext>
                  </a:extLst>
                </a:gridCol>
                <a:gridCol w="1297183">
                  <a:extLst>
                    <a:ext uri="{9D8B030D-6E8A-4147-A177-3AD203B41FA5}">
                      <a16:colId xmlns:a16="http://schemas.microsoft.com/office/drawing/2014/main" val="1744321884"/>
                    </a:ext>
                  </a:extLst>
                </a:gridCol>
              </a:tblGrid>
              <a:tr h="8908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Названия строк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1877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общее кол-во учреждений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1877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кол-во переплат на 1.02.2025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1877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кол-во переплат на 1.01.2025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1877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кол-во переплат на 1.10.2024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1877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2363363"/>
                  </a:ext>
                </a:extLst>
              </a:tr>
              <a:tr h="2969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 dirty="0">
                          <a:effectLst/>
                        </a:rPr>
                        <a:t>Централизованная бухгалтерия МО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95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effectLst/>
                        </a:rPr>
                        <a:t>11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effectLst/>
                        </a:rPr>
                        <a:t>6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effectLst/>
                        </a:rPr>
                        <a:t>6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37001581"/>
                  </a:ext>
                </a:extLst>
              </a:tr>
              <a:tr h="2969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 dirty="0">
                          <a:effectLst/>
                        </a:rPr>
                        <a:t>_ЦБ Новокубанского ГП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2382250"/>
                  </a:ext>
                </a:extLst>
              </a:tr>
              <a:tr h="2969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>
                          <a:effectLst/>
                        </a:rPr>
                        <a:t>Ляпинское СП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effectLst/>
                        </a:rPr>
                        <a:t>2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10942981"/>
                  </a:ext>
                </a:extLst>
              </a:tr>
              <a:tr h="2969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>
                          <a:effectLst/>
                        </a:rPr>
                        <a:t>Советское СП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effectLst/>
                        </a:rPr>
                        <a:t>2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>
                          <a:effectLst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62707073"/>
                  </a:ext>
                </a:extLst>
              </a:tr>
              <a:tr h="2969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>
                          <a:effectLst/>
                        </a:rPr>
                        <a:t>Верхнекубанское СП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effectLst/>
                        </a:rPr>
                        <a:t>1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effectLst/>
                        </a:rPr>
                        <a:t>2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effectLst/>
                        </a:rPr>
                        <a:t>2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7309557"/>
                  </a:ext>
                </a:extLst>
              </a:tr>
              <a:tr h="2969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 dirty="0">
                          <a:effectLst/>
                        </a:rPr>
                        <a:t>Ковалевское СП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A998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A998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A998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 -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A998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- 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A99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7456673"/>
                  </a:ext>
                </a:extLst>
              </a:tr>
              <a:tr h="2969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>
                          <a:effectLst/>
                        </a:rPr>
                        <a:t>Прикубанское СП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effectLst/>
                        </a:rPr>
                        <a:t>1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>
                          <a:effectLst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04669049"/>
                  </a:ext>
                </a:extLst>
              </a:tr>
              <a:tr h="2969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 dirty="0">
                          <a:effectLst/>
                        </a:rPr>
                        <a:t>Прочноокопское СП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effectLst/>
                        </a:rPr>
                        <a:t>1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20316505"/>
                  </a:ext>
                </a:extLst>
              </a:tr>
              <a:tr h="2969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>
                          <a:effectLst/>
                        </a:rPr>
                        <a:t>ЦКО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effectLst/>
                        </a:rPr>
                        <a:t>1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effectLst/>
                        </a:rPr>
                        <a:t>1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55969050"/>
                  </a:ext>
                </a:extLst>
              </a:tr>
              <a:tr h="2969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 dirty="0">
                          <a:effectLst/>
                        </a:rPr>
                        <a:t>Бесскорбненское СП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A998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A998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 -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A998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 -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A998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A99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3235105"/>
                  </a:ext>
                </a:extLst>
              </a:tr>
              <a:tr h="2969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>
                          <a:effectLst/>
                        </a:rPr>
                        <a:t>Новосельское СП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A998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A998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 -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A998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A998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A99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6396733"/>
                  </a:ext>
                </a:extLst>
              </a:tr>
              <a:tr h="2969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 dirty="0">
                          <a:effectLst/>
                        </a:rPr>
                        <a:t>Общий итог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18777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142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18777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25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18777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23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18777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22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1877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24682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15434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E0BF51A8-3C56-46E2-BFFA-0ACB57960F95}"/>
              </a:ext>
            </a:extLst>
          </p:cNvPr>
          <p:cNvSpPr txBox="1">
            <a:spLocks/>
          </p:cNvSpPr>
          <p:nvPr/>
        </p:nvSpPr>
        <p:spPr>
          <a:xfrm>
            <a:off x="0" y="217313"/>
            <a:ext cx="8820150" cy="584597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950" b="1" dirty="0">
                <a:latin typeface="+mn-lt"/>
              </a:rPr>
              <a:t>ДОЛЖНИКИ – СОТРУДНИКИ БЮДЖЕТНОЙ СФЕРЫ</a:t>
            </a: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D0A3A353-97F4-4766-84D9-4C07F479C1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2841729"/>
              </p:ext>
            </p:extLst>
          </p:nvPr>
        </p:nvGraphicFramePr>
        <p:xfrm>
          <a:off x="278673" y="814413"/>
          <a:ext cx="8163363" cy="567697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515752">
                  <a:extLst>
                    <a:ext uri="{9D8B030D-6E8A-4147-A177-3AD203B41FA5}">
                      <a16:colId xmlns:a16="http://schemas.microsoft.com/office/drawing/2014/main" val="3210576219"/>
                    </a:ext>
                  </a:extLst>
                </a:gridCol>
                <a:gridCol w="1079139">
                  <a:extLst>
                    <a:ext uri="{9D8B030D-6E8A-4147-A177-3AD203B41FA5}">
                      <a16:colId xmlns:a16="http://schemas.microsoft.com/office/drawing/2014/main" val="953456205"/>
                    </a:ext>
                  </a:extLst>
                </a:gridCol>
                <a:gridCol w="868688">
                  <a:extLst>
                    <a:ext uri="{9D8B030D-6E8A-4147-A177-3AD203B41FA5}">
                      <a16:colId xmlns:a16="http://schemas.microsoft.com/office/drawing/2014/main" val="4131028042"/>
                    </a:ext>
                  </a:extLst>
                </a:gridCol>
                <a:gridCol w="877930">
                  <a:extLst>
                    <a:ext uri="{9D8B030D-6E8A-4147-A177-3AD203B41FA5}">
                      <a16:colId xmlns:a16="http://schemas.microsoft.com/office/drawing/2014/main" val="2492442730"/>
                    </a:ext>
                  </a:extLst>
                </a:gridCol>
                <a:gridCol w="869172">
                  <a:extLst>
                    <a:ext uri="{9D8B030D-6E8A-4147-A177-3AD203B41FA5}">
                      <a16:colId xmlns:a16="http://schemas.microsoft.com/office/drawing/2014/main" val="3863940213"/>
                    </a:ext>
                  </a:extLst>
                </a:gridCol>
                <a:gridCol w="976341">
                  <a:extLst>
                    <a:ext uri="{9D8B030D-6E8A-4147-A177-3AD203B41FA5}">
                      <a16:colId xmlns:a16="http://schemas.microsoft.com/office/drawing/2014/main" val="2426199799"/>
                    </a:ext>
                  </a:extLst>
                </a:gridCol>
                <a:gridCol w="976341">
                  <a:extLst>
                    <a:ext uri="{9D8B030D-6E8A-4147-A177-3AD203B41FA5}">
                      <a16:colId xmlns:a16="http://schemas.microsoft.com/office/drawing/2014/main" val="1472989797"/>
                    </a:ext>
                  </a:extLst>
                </a:gridCol>
              </a:tblGrid>
              <a:tr h="105744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>
                          <a:solidFill>
                            <a:srgbClr val="FFFFFF"/>
                          </a:solidFill>
                          <a:effectLst/>
                        </a:rPr>
                        <a:t>Наименование показателя</a:t>
                      </a:r>
                      <a:endParaRPr lang="ru-RU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18777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>
                          <a:solidFill>
                            <a:srgbClr val="FFFFFF"/>
                          </a:solidFill>
                          <a:effectLst/>
                        </a:rPr>
                        <a:t>Общее количество должников за 2025 год</a:t>
                      </a:r>
                      <a:endParaRPr lang="ru-RU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18777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>
                          <a:solidFill>
                            <a:srgbClr val="FFFFFF"/>
                          </a:solidFill>
                          <a:effectLst/>
                        </a:rPr>
                        <a:t>Числится на отчетную дату</a:t>
                      </a:r>
                      <a:endParaRPr lang="ru-RU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18777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>
                          <a:solidFill>
                            <a:srgbClr val="FFFFFF"/>
                          </a:solidFill>
                          <a:effectLst/>
                        </a:rPr>
                        <a:t>Погашено</a:t>
                      </a:r>
                      <a:endParaRPr lang="ru-RU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18777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>
                          <a:solidFill>
                            <a:srgbClr val="FFFFFF"/>
                          </a:solidFill>
                          <a:effectLst/>
                        </a:rPr>
                        <a:t>Долг свыше 100 до 1000 рублей</a:t>
                      </a:r>
                      <a:endParaRPr lang="ru-RU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18777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>
                          <a:solidFill>
                            <a:srgbClr val="FFFFFF"/>
                          </a:solidFill>
                          <a:effectLst/>
                        </a:rPr>
                        <a:t>Долг до 100 рублей</a:t>
                      </a:r>
                      <a:endParaRPr lang="ru-RU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18777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>
                          <a:solidFill>
                            <a:srgbClr val="FFFFFF"/>
                          </a:solidFill>
                          <a:effectLst/>
                        </a:rPr>
                        <a:t>Долг более 50 тыс.рублей</a:t>
                      </a:r>
                      <a:endParaRPr lang="ru-RU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1877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5235271"/>
                  </a:ext>
                </a:extLst>
              </a:tr>
              <a:tr h="25821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Общий итог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rgbClr val="1D877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218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rgbClr val="1D877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164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rgbClr val="1D877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55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rgbClr val="1D877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42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rgbClr val="1D877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37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rgbClr val="1D877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9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rgbClr val="1D87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6512972"/>
                  </a:ext>
                </a:extLst>
              </a:tr>
              <a:tr h="25821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Детские сады</a:t>
                      </a:r>
                      <a:endParaRPr lang="ru-RU" sz="14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65</a:t>
                      </a:r>
                      <a:endParaRPr lang="ru-RU" sz="14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solidFill>
                            <a:srgbClr val="FF0000"/>
                          </a:solidFill>
                          <a:effectLst/>
                        </a:rPr>
                        <a:t>59</a:t>
                      </a:r>
                      <a:endParaRPr lang="ru-RU" sz="1400" b="1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solidFill>
                            <a:srgbClr val="FF0000"/>
                          </a:solidFill>
                          <a:effectLst/>
                        </a:rPr>
                        <a:t>6</a:t>
                      </a:r>
                      <a:endParaRPr lang="ru-RU" sz="1400" b="1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solidFill>
                            <a:srgbClr val="FF0000"/>
                          </a:solidFill>
                          <a:effectLst/>
                        </a:rPr>
                        <a:t>20</a:t>
                      </a:r>
                      <a:endParaRPr lang="ru-RU" sz="1400" b="1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solidFill>
                            <a:srgbClr val="FF0000"/>
                          </a:solidFill>
                          <a:effectLst/>
                        </a:rPr>
                        <a:t>16</a:t>
                      </a:r>
                      <a:endParaRPr lang="ru-RU" sz="1400" b="1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ru-RU" sz="1400" b="1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49413511"/>
                  </a:ext>
                </a:extLst>
              </a:tr>
              <a:tr h="25821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solidFill>
                            <a:srgbClr val="FF0000"/>
                          </a:solidFill>
                          <a:effectLst/>
                        </a:rPr>
                        <a:t>Школы</a:t>
                      </a:r>
                      <a:endParaRPr lang="ru-RU" sz="1400" b="1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solidFill>
                            <a:srgbClr val="FF0000"/>
                          </a:solidFill>
                          <a:effectLst/>
                        </a:rPr>
                        <a:t>61</a:t>
                      </a:r>
                      <a:endParaRPr lang="ru-RU" sz="1400" b="1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50</a:t>
                      </a:r>
                      <a:endParaRPr lang="ru-RU" sz="14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11</a:t>
                      </a:r>
                      <a:endParaRPr lang="ru-RU" sz="14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solidFill>
                            <a:srgbClr val="FF0000"/>
                          </a:solidFill>
                          <a:effectLst/>
                        </a:rPr>
                        <a:t>12</a:t>
                      </a:r>
                      <a:endParaRPr lang="ru-RU" sz="1400" b="1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solidFill>
                            <a:srgbClr val="FF0000"/>
                          </a:solidFill>
                          <a:effectLst/>
                        </a:rPr>
                        <a:t>7</a:t>
                      </a:r>
                      <a:endParaRPr lang="ru-RU" sz="1400" b="1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ru-RU" sz="1400" b="1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92224048"/>
                  </a:ext>
                </a:extLst>
              </a:tr>
              <a:tr h="25821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solidFill>
                            <a:srgbClr val="FF0000"/>
                          </a:solidFill>
                          <a:effectLst/>
                        </a:rPr>
                        <a:t>спорт</a:t>
                      </a:r>
                      <a:endParaRPr lang="ru-RU" sz="1400" b="1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solidFill>
                            <a:srgbClr val="FF0000"/>
                          </a:solidFill>
                          <a:effectLst/>
                        </a:rPr>
                        <a:t>21</a:t>
                      </a:r>
                      <a:endParaRPr lang="ru-RU" sz="1400" b="1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solidFill>
                            <a:srgbClr val="FF0000"/>
                          </a:solidFill>
                          <a:effectLst/>
                        </a:rPr>
                        <a:t>19</a:t>
                      </a:r>
                      <a:endParaRPr lang="ru-RU" sz="1400" b="1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ru-RU" sz="14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endParaRPr lang="ru-RU" sz="14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5</a:t>
                      </a:r>
                      <a:endParaRPr lang="ru-RU" sz="14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ru-RU" sz="1400" b="1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64357298"/>
                  </a:ext>
                </a:extLst>
              </a:tr>
              <a:tr h="25821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solidFill>
                            <a:srgbClr val="FF0000"/>
                          </a:solidFill>
                          <a:effectLst/>
                        </a:rPr>
                        <a:t>Муниципальные учреждения</a:t>
                      </a:r>
                      <a:endParaRPr lang="ru-RU" sz="1400" b="1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solidFill>
                            <a:srgbClr val="FF0000"/>
                          </a:solidFill>
                          <a:effectLst/>
                        </a:rPr>
                        <a:t>17</a:t>
                      </a:r>
                      <a:endParaRPr lang="ru-RU" sz="1400" b="1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solidFill>
                            <a:srgbClr val="FF0000"/>
                          </a:solidFill>
                          <a:effectLst/>
                        </a:rPr>
                        <a:t>15</a:t>
                      </a:r>
                      <a:endParaRPr lang="ru-RU" sz="1400" b="1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ru-RU" sz="1400" b="1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ru-RU" sz="1400" b="1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ru-RU" sz="14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ru-RU" sz="14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70544557"/>
                  </a:ext>
                </a:extLst>
              </a:tr>
              <a:tr h="25084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Советское СП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36671319"/>
                  </a:ext>
                </a:extLst>
              </a:tr>
              <a:tr h="25821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Бесскорбненское СП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43308492"/>
                  </a:ext>
                </a:extLst>
              </a:tr>
              <a:tr h="29858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Управление образования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96579762"/>
                  </a:ext>
                </a:extLst>
              </a:tr>
              <a:tr h="25821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_Новокубанское ГП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59408172"/>
                  </a:ext>
                </a:extLst>
              </a:tr>
              <a:tr h="25821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Верхнекубанское СП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21168348"/>
                  </a:ext>
                </a:extLst>
              </a:tr>
              <a:tr h="25821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Ковалевское СП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08470335"/>
                  </a:ext>
                </a:extLst>
              </a:tr>
              <a:tr h="25821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Ляпинское СП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92381300"/>
                  </a:ext>
                </a:extLst>
              </a:tr>
              <a:tr h="25821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Прочноокопское СП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26236806"/>
                  </a:ext>
                </a:extLst>
              </a:tr>
              <a:tr h="25821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ЦБ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91116176"/>
                  </a:ext>
                </a:extLst>
              </a:tr>
              <a:tr h="25821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АМОНР</a:t>
                      </a:r>
                    </a:p>
                  </a:txBody>
                  <a:tcPr marL="9525" marR="9525" marT="9525" marB="0" anchor="b">
                    <a:solidFill>
                      <a:srgbClr val="0A998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rgbClr val="0A998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A998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rgbClr val="0A998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solidFill>
                      <a:srgbClr val="0A998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A998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A99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95434"/>
                  </a:ext>
                </a:extLst>
              </a:tr>
              <a:tr h="25821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МУП район</a:t>
                      </a:r>
                    </a:p>
                  </a:txBody>
                  <a:tcPr marL="9525" marR="9525" marT="9525" marB="0" anchor="b">
                    <a:solidFill>
                      <a:srgbClr val="0A998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solidFill>
                      <a:srgbClr val="0A998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A998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solidFill>
                      <a:srgbClr val="0A998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A998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A998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A99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0655653"/>
                  </a:ext>
                </a:extLst>
              </a:tr>
              <a:tr h="25821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Новосельское СП</a:t>
                      </a:r>
                    </a:p>
                  </a:txBody>
                  <a:tcPr marL="9525" marR="9525" marT="9525" marB="0" anchor="b">
                    <a:solidFill>
                      <a:srgbClr val="0A998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solidFill>
                      <a:srgbClr val="0A998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A998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solidFill>
                      <a:srgbClr val="0A998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A998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A998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A99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506662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1">
            <a:extLst>
              <a:ext uri="{FF2B5EF4-FFF2-40B4-BE49-F238E27FC236}">
                <a16:creationId xmlns:a16="http://schemas.microsoft.com/office/drawing/2014/main" id="{580AFF68-9486-415D-BC88-66207E011A0B}"/>
              </a:ext>
            </a:extLst>
          </p:cNvPr>
          <p:cNvSpPr/>
          <p:nvPr/>
        </p:nvSpPr>
        <p:spPr>
          <a:xfrm>
            <a:off x="0" y="-15073"/>
            <a:ext cx="8820150" cy="604813"/>
          </a:xfrm>
          <a:prstGeom prst="rect">
            <a:avLst/>
          </a:prstGeom>
          <a:solidFill>
            <a:srgbClr val="1877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356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2D3F7C0-E932-4B6B-AC09-CD3CC7D8C5C6}"/>
              </a:ext>
            </a:extLst>
          </p:cNvPr>
          <p:cNvSpPr/>
          <p:nvPr/>
        </p:nvSpPr>
        <p:spPr>
          <a:xfrm>
            <a:off x="9309668" y="2540380"/>
            <a:ext cx="3430378" cy="628925"/>
          </a:xfrm>
          <a:prstGeom prst="rect">
            <a:avLst/>
          </a:prstGeom>
          <a:solidFill>
            <a:srgbClr val="0A998B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356"/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8781CFF2-6D3F-4404-B657-C1ECBA88FE30}"/>
              </a:ext>
            </a:extLst>
          </p:cNvPr>
          <p:cNvSpPr txBox="1">
            <a:spLocks/>
          </p:cNvSpPr>
          <p:nvPr/>
        </p:nvSpPr>
        <p:spPr>
          <a:xfrm>
            <a:off x="4808609" y="842190"/>
            <a:ext cx="2659704" cy="584597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b="1" dirty="0">
                <a:latin typeface="+mn-lt"/>
              </a:rPr>
              <a:t>Итоговое место в рейтинге на 01.02.2025</a:t>
            </a:r>
          </a:p>
        </p:txBody>
      </p:sp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CC1D1C93-AE67-49A3-A38A-11448B30315A}"/>
              </a:ext>
            </a:extLst>
          </p:cNvPr>
          <p:cNvSpPr txBox="1">
            <a:spLocks/>
          </p:cNvSpPr>
          <p:nvPr/>
        </p:nvSpPr>
        <p:spPr>
          <a:xfrm>
            <a:off x="303581" y="813963"/>
            <a:ext cx="2725136" cy="584597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b="1" dirty="0">
                <a:latin typeface="+mn-lt"/>
              </a:rPr>
              <a:t>Итоговое место в рейтинге на 01.01.2025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4CA18A37-4504-4114-96C6-23F5522F4680}"/>
              </a:ext>
            </a:extLst>
          </p:cNvPr>
          <p:cNvSpPr/>
          <p:nvPr/>
        </p:nvSpPr>
        <p:spPr>
          <a:xfrm>
            <a:off x="7454289" y="749510"/>
            <a:ext cx="89611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187771"/>
                </a:solidFill>
              </a:rPr>
              <a:t>31</a:t>
            </a:r>
            <a:endParaRPr lang="ru-RU" sz="4000" dirty="0">
              <a:solidFill>
                <a:srgbClr val="187771"/>
              </a:solidFill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AF4BF84C-19E9-4E3F-9CB8-9E71757C82F9}"/>
              </a:ext>
            </a:extLst>
          </p:cNvPr>
          <p:cNvSpPr/>
          <p:nvPr/>
        </p:nvSpPr>
        <p:spPr>
          <a:xfrm>
            <a:off x="7454289" y="813311"/>
            <a:ext cx="896112" cy="610839"/>
          </a:xfrm>
          <a:prstGeom prst="rect">
            <a:avLst/>
          </a:prstGeom>
          <a:noFill/>
          <a:ln w="76200">
            <a:solidFill>
              <a:srgbClr val="18777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3" name="Заголовок 1">
            <a:extLst>
              <a:ext uri="{FF2B5EF4-FFF2-40B4-BE49-F238E27FC236}">
                <a16:creationId xmlns:a16="http://schemas.microsoft.com/office/drawing/2014/main" id="{6BE48277-E035-47C1-9A57-76065E732256}"/>
              </a:ext>
            </a:extLst>
          </p:cNvPr>
          <p:cNvSpPr txBox="1">
            <a:spLocks/>
          </p:cNvSpPr>
          <p:nvPr/>
        </p:nvSpPr>
        <p:spPr>
          <a:xfrm>
            <a:off x="591552" y="21459"/>
            <a:ext cx="8006652" cy="584597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950" b="1" dirty="0">
                <a:solidFill>
                  <a:schemeClr val="bg1"/>
                </a:solidFill>
                <a:latin typeface="+mn-lt"/>
              </a:rPr>
              <a:t>ДОЛЖНИКИ – СОТРУДНИКИ БЮДЖЕТНОЙ СФЕРЫ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E89C5E8E-F3A5-4800-81C4-C8F6B0D970AA}"/>
              </a:ext>
            </a:extLst>
          </p:cNvPr>
          <p:cNvSpPr/>
          <p:nvPr/>
        </p:nvSpPr>
        <p:spPr>
          <a:xfrm>
            <a:off x="2951471" y="732118"/>
            <a:ext cx="89611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187771"/>
                </a:solidFill>
              </a:rPr>
              <a:t>31</a:t>
            </a:r>
            <a:endParaRPr lang="ru-RU" sz="4000" dirty="0">
              <a:solidFill>
                <a:srgbClr val="187771"/>
              </a:solidFill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BE3ADC47-2F4A-4F20-89CC-1F2EE4F4D1A4}"/>
              </a:ext>
            </a:extLst>
          </p:cNvPr>
          <p:cNvSpPr/>
          <p:nvPr/>
        </p:nvSpPr>
        <p:spPr>
          <a:xfrm>
            <a:off x="2946501" y="800841"/>
            <a:ext cx="896112" cy="610839"/>
          </a:xfrm>
          <a:prstGeom prst="rect">
            <a:avLst/>
          </a:prstGeom>
          <a:noFill/>
          <a:ln w="76200">
            <a:solidFill>
              <a:srgbClr val="18777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rgbClr val="187771"/>
              </a:solidFill>
            </a:endParaRPr>
          </a:p>
        </p:txBody>
      </p:sp>
      <p:graphicFrame>
        <p:nvGraphicFramePr>
          <p:cNvPr id="16" name="Таблица 15">
            <a:extLst>
              <a:ext uri="{FF2B5EF4-FFF2-40B4-BE49-F238E27FC236}">
                <a16:creationId xmlns:a16="http://schemas.microsoft.com/office/drawing/2014/main" id="{81CD5FE7-AEF8-4011-8F54-2BD85F0CC0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0801865"/>
              </p:ext>
            </p:extLst>
          </p:nvPr>
        </p:nvGraphicFramePr>
        <p:xfrm>
          <a:off x="256454" y="1898245"/>
          <a:ext cx="3984417" cy="356587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455388">
                  <a:extLst>
                    <a:ext uri="{9D8B030D-6E8A-4147-A177-3AD203B41FA5}">
                      <a16:colId xmlns:a16="http://schemas.microsoft.com/office/drawing/2014/main" val="1928515839"/>
                    </a:ext>
                  </a:extLst>
                </a:gridCol>
                <a:gridCol w="925032">
                  <a:extLst>
                    <a:ext uri="{9D8B030D-6E8A-4147-A177-3AD203B41FA5}">
                      <a16:colId xmlns:a16="http://schemas.microsoft.com/office/drawing/2014/main" val="1737165173"/>
                    </a:ext>
                  </a:extLst>
                </a:gridCol>
                <a:gridCol w="770700">
                  <a:extLst>
                    <a:ext uri="{9D8B030D-6E8A-4147-A177-3AD203B41FA5}">
                      <a16:colId xmlns:a16="http://schemas.microsoft.com/office/drawing/2014/main" val="822946878"/>
                    </a:ext>
                  </a:extLst>
                </a:gridCol>
                <a:gridCol w="833297">
                  <a:extLst>
                    <a:ext uri="{9D8B030D-6E8A-4147-A177-3AD203B41FA5}">
                      <a16:colId xmlns:a16="http://schemas.microsoft.com/office/drawing/2014/main" val="255055686"/>
                    </a:ext>
                  </a:extLst>
                </a:gridCol>
              </a:tblGrid>
              <a:tr h="124529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Названия строк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1877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Общее количество должников за 2025 год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1877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Числится на отчетную дату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1877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Погашено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1877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9031748"/>
                  </a:ext>
                </a:extLst>
              </a:tr>
              <a:tr h="33306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ВСЕГО по району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A998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224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A998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169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A998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60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A99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0123366"/>
                  </a:ext>
                </a:extLst>
              </a:tr>
              <a:tr h="26536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МДОБУ ДС № 16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11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11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41702424"/>
                  </a:ext>
                </a:extLst>
              </a:tr>
              <a:tr h="39533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МАУДО СШ 'КРЕПЫШ'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solidFill>
                            <a:srgbClr val="000000"/>
                          </a:solidFill>
                          <a:effectLst/>
                        </a:rPr>
                        <a:t>11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61800874"/>
                  </a:ext>
                </a:extLst>
              </a:tr>
              <a:tr h="26536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МДОБУ ДС № 18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solidFill>
                            <a:srgbClr val="000000"/>
                          </a:solidFill>
                          <a:effectLst/>
                        </a:rPr>
                        <a:t>5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08002574"/>
                  </a:ext>
                </a:extLst>
              </a:tr>
              <a:tr h="26536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rgbClr val="000000"/>
                          </a:solidFill>
                          <a:effectLst/>
                        </a:rPr>
                        <a:t>МДОБУ ДС № 19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solidFill>
                            <a:srgbClr val="000000"/>
                          </a:solidFill>
                          <a:effectLst/>
                        </a:rPr>
                        <a:t>5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88437755"/>
                  </a:ext>
                </a:extLst>
              </a:tr>
              <a:tr h="26536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rgbClr val="000000"/>
                          </a:solidFill>
                          <a:effectLst/>
                        </a:rPr>
                        <a:t>МОАУООШ №23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solidFill>
                            <a:srgbClr val="000000"/>
                          </a:solidFill>
                          <a:effectLst/>
                        </a:rPr>
                        <a:t>5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solidFill>
                            <a:srgbClr val="000000"/>
                          </a:solidFill>
                          <a:effectLst/>
                        </a:rPr>
                        <a:t>5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28233982"/>
                  </a:ext>
                </a:extLst>
              </a:tr>
              <a:tr h="26536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rgbClr val="000000"/>
                          </a:solidFill>
                          <a:effectLst/>
                        </a:rPr>
                        <a:t>МОБУСОШ № 18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solidFill>
                            <a:srgbClr val="000000"/>
                          </a:solidFill>
                          <a:effectLst/>
                        </a:rPr>
                        <a:t>5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solidFill>
                            <a:srgbClr val="000000"/>
                          </a:solidFill>
                          <a:effectLst/>
                        </a:rPr>
                        <a:t>5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70223560"/>
                  </a:ext>
                </a:extLst>
              </a:tr>
              <a:tr h="26536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rgbClr val="000000"/>
                          </a:solidFill>
                          <a:effectLst/>
                        </a:rPr>
                        <a:t>МОБУСОШ № 6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solidFill>
                            <a:srgbClr val="000000"/>
                          </a:solidFill>
                          <a:effectLst/>
                        </a:rPr>
                        <a:t>5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00491296"/>
                  </a:ext>
                </a:extLst>
              </a:tr>
            </a:tbl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350C930C-7521-4556-A0BD-749668487C2F}"/>
              </a:ext>
            </a:extLst>
          </p:cNvPr>
          <p:cNvSpPr txBox="1"/>
          <p:nvPr/>
        </p:nvSpPr>
        <p:spPr>
          <a:xfrm>
            <a:off x="496567" y="1536986"/>
            <a:ext cx="418927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1" dirty="0">
                <a:latin typeface="+mn-lt"/>
              </a:rPr>
              <a:t>Наибольшее количество должников</a:t>
            </a:r>
            <a:endParaRPr lang="ru-RU" sz="16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0F0981E-C3D4-4625-A603-C3F30B6946A1}"/>
              </a:ext>
            </a:extLst>
          </p:cNvPr>
          <p:cNvSpPr txBox="1"/>
          <p:nvPr/>
        </p:nvSpPr>
        <p:spPr>
          <a:xfrm>
            <a:off x="5430690" y="1536986"/>
            <a:ext cx="240388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1" dirty="0">
                <a:latin typeface="+mn-lt"/>
              </a:rPr>
              <a:t>Крупные должники</a:t>
            </a:r>
            <a:endParaRPr lang="ru-RU" sz="1600" dirty="0"/>
          </a:p>
        </p:txBody>
      </p:sp>
      <p:graphicFrame>
        <p:nvGraphicFramePr>
          <p:cNvPr id="19" name="Таблица 18">
            <a:extLst>
              <a:ext uri="{FF2B5EF4-FFF2-40B4-BE49-F238E27FC236}">
                <a16:creationId xmlns:a16="http://schemas.microsoft.com/office/drawing/2014/main" id="{91039894-F396-42A5-9C57-310E65D359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9387665"/>
              </p:ext>
            </p:extLst>
          </p:nvPr>
        </p:nvGraphicFramePr>
        <p:xfrm>
          <a:off x="4701566" y="1895794"/>
          <a:ext cx="3862130" cy="3630987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934645">
                  <a:extLst>
                    <a:ext uri="{9D8B030D-6E8A-4147-A177-3AD203B41FA5}">
                      <a16:colId xmlns:a16="http://schemas.microsoft.com/office/drawing/2014/main" val="2702306771"/>
                    </a:ext>
                  </a:extLst>
                </a:gridCol>
                <a:gridCol w="927485">
                  <a:extLst>
                    <a:ext uri="{9D8B030D-6E8A-4147-A177-3AD203B41FA5}">
                      <a16:colId xmlns:a16="http://schemas.microsoft.com/office/drawing/2014/main" val="404362133"/>
                    </a:ext>
                  </a:extLst>
                </a:gridCol>
              </a:tblGrid>
              <a:tr h="12408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Названия строк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1877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Долг более 50 тыс.рублей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1877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300446"/>
                  </a:ext>
                </a:extLst>
              </a:tr>
              <a:tr h="28255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Общий итог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A998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A99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6395805"/>
                  </a:ext>
                </a:extLst>
              </a:tr>
              <a:tr h="241673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</a:rPr>
                        <a:t>МДОБУ ДС № 16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</a:rPr>
                        <a:t>1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08302503"/>
                  </a:ext>
                </a:extLst>
              </a:tr>
              <a:tr h="20281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</a:rPr>
                        <a:t>МДОБУ ДС № 18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</a:rPr>
                        <a:t>1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94023798"/>
                  </a:ext>
                </a:extLst>
              </a:tr>
              <a:tr h="20281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</a:rPr>
                        <a:t>МАУДО 'СШ 'НАДЕЖДА' 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effectLst/>
                        </a:rPr>
                        <a:t>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08276138"/>
                  </a:ext>
                </a:extLst>
              </a:tr>
              <a:tr h="39557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</a:rPr>
                        <a:t>МКУ 'БЛАГОУСТРОЙСТВО СОВЕТСКОГО СП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effectLst/>
                        </a:rPr>
                        <a:t>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72386129"/>
                  </a:ext>
                </a:extLst>
              </a:tr>
              <a:tr h="20281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</a:rPr>
                        <a:t>МКУ СЕЗ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effectLst/>
                        </a:rPr>
                        <a:t>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40649437"/>
                  </a:ext>
                </a:extLst>
              </a:tr>
              <a:tr h="25351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</a:rPr>
                        <a:t>МДОБУ ДС № 26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effectLst/>
                        </a:rPr>
                        <a:t>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38866378"/>
                  </a:ext>
                </a:extLst>
              </a:tr>
              <a:tr h="20281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</a:rPr>
                        <a:t>МКУ АСО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effectLst/>
                        </a:rPr>
                        <a:t>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82739201"/>
                  </a:ext>
                </a:extLst>
              </a:tr>
              <a:tr h="20281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</a:rPr>
                        <a:t>МКУ 'ЦАХО БЕССКОРБНЕНСКОГО СП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effectLst/>
                        </a:rPr>
                        <a:t>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77126397"/>
                  </a:ext>
                </a:extLst>
              </a:tr>
              <a:tr h="20281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</a:rPr>
                        <a:t>МОБУ ООШ № 26 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effectLst/>
                        </a:rPr>
                        <a:t>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67622380"/>
                  </a:ext>
                </a:extLst>
              </a:tr>
            </a:tbl>
          </a:graphicData>
        </a:graphic>
      </p:graphicFrame>
      <p:graphicFrame>
        <p:nvGraphicFramePr>
          <p:cNvPr id="20" name="Диаграмма 19">
            <a:extLst>
              <a:ext uri="{FF2B5EF4-FFF2-40B4-BE49-F238E27FC236}">
                <a16:creationId xmlns:a16="http://schemas.microsoft.com/office/drawing/2014/main" id="{33F335F1-C7B0-47B7-951A-40A4A1256A6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2362213"/>
              </p:ext>
            </p:extLst>
          </p:nvPr>
        </p:nvGraphicFramePr>
        <p:xfrm>
          <a:off x="3792815" y="5386453"/>
          <a:ext cx="4670702" cy="11952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" name="Стрелка: вправо 20">
            <a:extLst>
              <a:ext uri="{FF2B5EF4-FFF2-40B4-BE49-F238E27FC236}">
                <a16:creationId xmlns:a16="http://schemas.microsoft.com/office/drawing/2014/main" id="{E7BC5663-F3F1-463A-93C4-AC8160C1BF90}"/>
              </a:ext>
            </a:extLst>
          </p:cNvPr>
          <p:cNvSpPr/>
          <p:nvPr/>
        </p:nvSpPr>
        <p:spPr>
          <a:xfrm rot="1611634">
            <a:off x="5786548" y="5893225"/>
            <a:ext cx="701659" cy="7491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C53373F-DF49-42DD-977C-1759FAB502BB}"/>
              </a:ext>
            </a:extLst>
          </p:cNvPr>
          <p:cNvSpPr txBox="1"/>
          <p:nvPr/>
        </p:nvSpPr>
        <p:spPr>
          <a:xfrm>
            <a:off x="5781014" y="5611284"/>
            <a:ext cx="107289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800" b="1" dirty="0">
                <a:solidFill>
                  <a:srgbClr val="FF0000"/>
                </a:solidFill>
                <a:latin typeface="+mn-lt"/>
              </a:rPr>
              <a:t>-</a:t>
            </a:r>
            <a:r>
              <a:rPr lang="ru-RU" sz="1600" b="1" dirty="0">
                <a:solidFill>
                  <a:srgbClr val="FF0000"/>
                </a:solidFill>
                <a:latin typeface="+mn-lt"/>
              </a:rPr>
              <a:t> 62</a:t>
            </a:r>
            <a:r>
              <a:rPr lang="ru-RU" sz="1800" b="1" dirty="0">
                <a:solidFill>
                  <a:srgbClr val="FF0000"/>
                </a:solidFill>
                <a:latin typeface="+mn-lt"/>
              </a:rPr>
              <a:t>%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3" name="Заголовок 1">
            <a:extLst>
              <a:ext uri="{FF2B5EF4-FFF2-40B4-BE49-F238E27FC236}">
                <a16:creationId xmlns:a16="http://schemas.microsoft.com/office/drawing/2014/main" id="{AF3847EE-B6E2-4E25-896C-F626CED05A01}"/>
              </a:ext>
            </a:extLst>
          </p:cNvPr>
          <p:cNvSpPr txBox="1">
            <a:spLocks/>
          </p:cNvSpPr>
          <p:nvPr/>
        </p:nvSpPr>
        <p:spPr>
          <a:xfrm>
            <a:off x="591552" y="5758422"/>
            <a:ext cx="3579854" cy="584597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b="1" dirty="0">
                <a:latin typeface="+mn-lt"/>
              </a:rPr>
              <a:t>Количество должников-сотрудников: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466</TotalTime>
  <Words>864</Words>
  <Application>Microsoft Office PowerPoint</Application>
  <PresentationFormat>Произвольный</PresentationFormat>
  <Paragraphs>461</Paragraphs>
  <Slides>10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Times New Roman</vt:lpstr>
      <vt:lpstr>Wingdings</vt:lpstr>
      <vt:lpstr>Arial</vt:lpstr>
      <vt:lpstr>Simple Light</vt:lpstr>
      <vt:lpstr>Итоги рейтинга УФНС  России по Краснодарскому краю  за январь 2025 года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BUSINESS.</dc:title>
  <dc:creator>Артемьева Светлана</dc:creator>
  <cp:lastModifiedBy>Артемьева Светлана</cp:lastModifiedBy>
  <cp:revision>46</cp:revision>
  <cp:lastPrinted>2025-03-07T09:37:00Z</cp:lastPrinted>
  <dcterms:modified xsi:type="dcterms:W3CDTF">2025-05-20T12:10:36Z</dcterms:modified>
</cp:coreProperties>
</file>