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61" r:id="rId4"/>
    <p:sldId id="257" r:id="rId5"/>
    <p:sldId id="259" r:id="rId6"/>
    <p:sldId id="262" r:id="rId7"/>
    <p:sldId id="271" r:id="rId8"/>
    <p:sldId id="272" r:id="rId9"/>
    <p:sldId id="273" r:id="rId10"/>
    <p:sldId id="267" r:id="rId11"/>
    <p:sldId id="266" r:id="rId12"/>
    <p:sldId id="268" r:id="rId13"/>
    <p:sldId id="269" r:id="rId14"/>
  </p:sldIdLst>
  <p:sldSz cx="9144000" cy="6858000" type="screen4x3"/>
  <p:notesSz cx="666908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AD47"/>
    <a:srgbClr val="4F9B43"/>
    <a:srgbClr val="64BC4B"/>
    <a:srgbClr val="114F4C"/>
    <a:srgbClr val="209892"/>
    <a:srgbClr val="FFCC99"/>
    <a:srgbClr val="1F35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60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22.07.2024%20-%20&#1080;&#1089;&#1087;&#1086;&#1083;&#1085;&#1077;&#1085;&#1080;&#1077;,%20&#1088;&#1077;&#1081;&#1090;&#1080;&#1085;&#1075;\&#1074;%20&#1089;&#1083;&#1072;&#1081;&#1076;%20&#1087;&#1086;%20&#1080;&#1089;&#1087;&#1086;&#1083;&#1085;&#1077;&#1085;&#1080;&#1102;%20&#1079;&#1072;%207%20&#1084;&#1077;&#1089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22.07.2024%20-%20&#1080;&#1089;&#1087;&#1086;&#1083;&#1085;&#1077;&#1085;&#1080;&#1077;,%20&#1088;&#1077;&#1081;&#1090;&#1080;&#1085;&#1075;\&#1074;%20&#1089;&#1083;&#1072;&#1081;&#1076;%20&#1087;&#1086;%20&#1080;&#1089;&#1087;&#1086;&#1083;&#1085;&#1077;&#1085;&#1080;&#1102;%20&#1079;&#1072;%207%20&#1084;&#1077;&#1089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F:\22.07.2024%20-%20&#1080;&#1089;&#1087;&#1086;&#1083;&#1085;&#1077;&#1085;&#1080;&#1077;,%20&#1088;&#1077;&#1081;&#1090;&#1080;&#1085;&#1075;\&#1074;%20&#1089;&#1083;&#1072;&#1081;&#1076;%20&#1087;&#1086;%20&#1080;&#1089;&#1087;&#1086;&#1083;&#1085;&#1077;&#1085;&#1080;&#1102;%20&#1079;&#1072;%207%20&#1084;&#1077;&#1089;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33.33\dohod\_&#1048;&#1057;&#1055;&#1054;&#1051;&#1053;&#1045;&#1053;&#1048;&#1045;%20&#1087;&#1086;%20&#1076;&#1086;&#1093;&#1086;&#1076;&#1072;&#1084;\2024\&#1055;&#1086;&#1103;&#1089;&#1085;&#1080;&#1090;&#1077;&#1083;&#1100;&#1085;&#1099;&#1077;\22.07.2024%20-%20&#1080;&#1089;&#1087;&#1086;&#1083;&#1085;&#1077;&#1085;&#1080;&#1077;,%20&#1088;&#1077;&#1081;&#1090;&#1080;&#1085;&#1075;\&#1074;%20&#1089;&#1083;&#1072;&#1081;&#1076;&#1099;%20&#1087;&#1086;%20&#1076;&#1086;&#1093;.,%20&#1086;&#1094;&#1077;&#1085;&#1082;&#1077;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33.33\dohod\_&#1048;&#1057;&#1055;&#1054;&#1051;&#1053;&#1045;&#1053;&#1048;&#1045;%20&#1087;&#1086;%20&#1076;&#1086;&#1093;&#1086;&#1076;&#1072;&#1084;\2024\&#1055;&#1086;&#1103;&#1089;&#1085;&#1080;&#1090;&#1077;&#1083;&#1100;&#1085;&#1099;&#1077;\22.07.2024%20-%20&#1080;&#1089;&#1087;&#1086;&#1083;&#1085;&#1077;&#1085;&#1080;&#1077;,%20&#1088;&#1077;&#1081;&#1090;&#1080;&#1085;&#1075;\&#1074;%20&#1089;&#1083;&#1072;&#1081;&#1076;&#1099;%20&#1087;&#1086;%20&#1076;&#1086;&#1093;.,%20&#1086;&#1094;&#1077;&#1085;&#1082;&#1077;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4146090534979424E-2"/>
          <c:y val="3.3401618962364481E-2"/>
          <c:w val="0.9717078189300411"/>
          <c:h val="0.521502561189279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конс.краевой!$J$4</c:f>
              <c:strCache>
                <c:ptCount val="1"/>
                <c:pt idx="0">
                  <c:v>Факт 7 мес. 2023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конс.краевой!$I$5:$I$11</c:f>
              <c:strCache>
                <c:ptCount val="6"/>
                <c:pt idx="0">
                  <c:v>Налог на прибыль</c:v>
                </c:pt>
                <c:pt idx="1">
                  <c:v>НДФЛ</c:v>
                </c:pt>
                <c:pt idx="2">
                  <c:v>УСН</c:v>
                </c:pt>
                <c:pt idx="3">
                  <c:v>Транспортный налог всего, в том числе</c:v>
                </c:pt>
                <c:pt idx="4">
                  <c:v>Прочие налоги</c:v>
                </c:pt>
                <c:pt idx="5">
                  <c:v>Неналоговые доходы</c:v>
                </c:pt>
              </c:strCache>
            </c:strRef>
          </c:cat>
          <c:val>
            <c:numRef>
              <c:f>конс.краевой!$J$5:$J$11</c:f>
              <c:numCache>
                <c:formatCode>#,##0</c:formatCode>
                <c:ptCount val="7"/>
                <c:pt idx="0">
                  <c:v>302.12777633000002</c:v>
                </c:pt>
                <c:pt idx="1">
                  <c:v>511.77822701999997</c:v>
                </c:pt>
                <c:pt idx="2">
                  <c:v>116.10399378</c:v>
                </c:pt>
                <c:pt idx="3">
                  <c:v>24.342733090000003</c:v>
                </c:pt>
                <c:pt idx="4">
                  <c:v>233.45601646</c:v>
                </c:pt>
                <c:pt idx="5">
                  <c:v>59.982848820000001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9FA-4266-9C88-66A7E603B2E7}"/>
            </c:ext>
          </c:extLst>
        </c:ser>
        <c:ser>
          <c:idx val="1"/>
          <c:order val="1"/>
          <c:tx>
            <c:strRef>
              <c:f>конс.краевой!$K$4</c:f>
              <c:strCache>
                <c:ptCount val="1"/>
                <c:pt idx="0">
                  <c:v>Факт 7 мес. 2024</c:v>
                </c:pt>
              </c:strCache>
            </c:strRef>
          </c:tx>
          <c:spPr>
            <a:solidFill>
              <a:srgbClr val="64BC4B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конс.краевой!$I$5:$I$11</c:f>
              <c:strCache>
                <c:ptCount val="6"/>
                <c:pt idx="0">
                  <c:v>Налог на прибыль</c:v>
                </c:pt>
                <c:pt idx="1">
                  <c:v>НДФЛ</c:v>
                </c:pt>
                <c:pt idx="2">
                  <c:v>УСН</c:v>
                </c:pt>
                <c:pt idx="3">
                  <c:v>Транспортный налог всего, в том числе</c:v>
                </c:pt>
                <c:pt idx="4">
                  <c:v>Прочие налоги</c:v>
                </c:pt>
                <c:pt idx="5">
                  <c:v>Неналоговые доходы</c:v>
                </c:pt>
              </c:strCache>
            </c:strRef>
          </c:cat>
          <c:val>
            <c:numRef>
              <c:f>конс.краевой!$K$5:$K$11</c:f>
              <c:numCache>
                <c:formatCode>#,##0</c:formatCode>
                <c:ptCount val="7"/>
                <c:pt idx="0">
                  <c:v>319.31366000000003</c:v>
                </c:pt>
                <c:pt idx="1">
                  <c:v>765.23755759070093</c:v>
                </c:pt>
                <c:pt idx="2">
                  <c:v>185.48310999999998</c:v>
                </c:pt>
                <c:pt idx="3">
                  <c:v>28.790121789999997</c:v>
                </c:pt>
                <c:pt idx="4">
                  <c:v>231.98148243333333</c:v>
                </c:pt>
                <c:pt idx="5">
                  <c:v>115.14404985000002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9FA-4266-9C88-66A7E603B2E7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1064235935"/>
        <c:axId val="1465579151"/>
      </c:barChart>
      <c:catAx>
        <c:axId val="10642359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65579151"/>
        <c:crosses val="autoZero"/>
        <c:auto val="1"/>
        <c:lblAlgn val="ctr"/>
        <c:lblOffset val="100"/>
        <c:noMultiLvlLbl val="0"/>
      </c:catAx>
      <c:valAx>
        <c:axId val="1465579151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10642359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8942293671624397E-2"/>
          <c:y val="0.90485200954851153"/>
          <c:w val="0.63320584637568456"/>
          <c:h val="7.692892556292606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 b="0">
          <a:solidFill>
            <a:schemeClr val="tx1"/>
          </a:solidFill>
        </a:defRPr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930022573363433E-2"/>
          <c:y val="0"/>
          <c:w val="0.96896162528216701"/>
          <c:h val="0.90655875551818366"/>
        </c:manualLayout>
      </c:layout>
      <c:lineChart>
        <c:grouping val="standard"/>
        <c:varyColors val="0"/>
        <c:ser>
          <c:idx val="0"/>
          <c:order val="0"/>
          <c:tx>
            <c:strRef>
              <c:f>конс.краевой!$M$4</c:f>
              <c:strCache>
                <c:ptCount val="1"/>
                <c:pt idx="0">
                  <c:v>темп роста в % к 2023 году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3.778572190327225E-2"/>
                  <c:y val="-0.11346436829934839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5D5-4925-B249-95F285A5B343}"/>
                </c:ext>
              </c:extLst>
            </c:dLbl>
            <c:dLbl>
              <c:idx val="1"/>
              <c:layout>
                <c:manualLayout>
                  <c:x val="-2.6499040187696679E-2"/>
                  <c:y val="-0.13348749211688038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5D5-4925-B249-95F285A5B343}"/>
                </c:ext>
              </c:extLst>
            </c:dLbl>
            <c:dLbl>
              <c:idx val="2"/>
              <c:layout>
                <c:manualLayout>
                  <c:x val="-4.4839897975506963E-2"/>
                  <c:y val="-0.12681311751103641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5D5-4925-B249-95F285A5B343}"/>
                </c:ext>
              </c:extLst>
            </c:dLbl>
            <c:dLbl>
              <c:idx val="3"/>
              <c:layout>
                <c:manualLayout>
                  <c:x val="-4.4839897975507012E-2"/>
                  <c:y val="-9.344124448181627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5D5-4925-B249-95F285A5B343}"/>
                </c:ext>
              </c:extLst>
            </c:dLbl>
            <c:dLbl>
              <c:idx val="4"/>
              <c:layout>
                <c:manualLayout>
                  <c:x val="-3.7708181511171251E-2"/>
                  <c:y val="0.12013874290519234"/>
                </c:manualLayout>
              </c:layout>
              <c:spPr>
                <a:solidFill>
                  <a:srgbClr val="FF00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5D5-4925-B249-95F285A5B343}"/>
                </c:ext>
              </c:extLst>
            </c:dLbl>
            <c:dLbl>
              <c:idx val="5"/>
              <c:layout>
                <c:manualLayout>
                  <c:x val="4.5393345301362256E-3"/>
                  <c:y val="0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5D5-4925-B249-95F285A5B34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конс.краевой!$L$5:$L$10</c:f>
              <c:strCache>
                <c:ptCount val="6"/>
                <c:pt idx="0">
                  <c:v>Налог на прибыль</c:v>
                </c:pt>
                <c:pt idx="1">
                  <c:v>НДФЛ</c:v>
                </c:pt>
                <c:pt idx="2">
                  <c:v>УСН</c:v>
                </c:pt>
                <c:pt idx="3">
                  <c:v>Транспортный налог всего, в том числе</c:v>
                </c:pt>
                <c:pt idx="4">
                  <c:v>Прочие налоги</c:v>
                </c:pt>
                <c:pt idx="5">
                  <c:v>Неналоговые доходы</c:v>
                </c:pt>
              </c:strCache>
            </c:strRef>
          </c:cat>
          <c:val>
            <c:numRef>
              <c:f>конс.краевой!$M$5:$M$10</c:f>
              <c:numCache>
                <c:formatCode>#,##0.0</c:formatCode>
                <c:ptCount val="6"/>
                <c:pt idx="0">
                  <c:v>105.68828324186541</c:v>
                </c:pt>
                <c:pt idx="1">
                  <c:v>149.52522737173732</c:v>
                </c:pt>
                <c:pt idx="2">
                  <c:v>159.7560117970302</c:v>
                </c:pt>
                <c:pt idx="3">
                  <c:v>118.26988236512761</c:v>
                </c:pt>
                <c:pt idx="4">
                  <c:v>99.368388937228644</c:v>
                </c:pt>
                <c:pt idx="5">
                  <c:v>191.96162255569246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5D5-4925-B249-95F285A5B34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764343151"/>
        <c:axId val="1465573327"/>
      </c:lineChart>
      <c:catAx>
        <c:axId val="764343151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465573327"/>
        <c:crosses val="autoZero"/>
        <c:auto val="1"/>
        <c:lblAlgn val="ctr"/>
        <c:lblOffset val="100"/>
        <c:noMultiLvlLbl val="0"/>
      </c:catAx>
      <c:valAx>
        <c:axId val="1465573327"/>
        <c:scaling>
          <c:orientation val="minMax"/>
        </c:scaling>
        <c:delete val="1"/>
        <c:axPos val="l"/>
        <c:numFmt formatCode="#,##0.0" sourceLinked="1"/>
        <c:majorTickMark val="none"/>
        <c:minorTickMark val="none"/>
        <c:tickLblPos val="nextTo"/>
        <c:crossAx val="76434315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 b="1"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8283643085655385E-3"/>
          <c:y val="0"/>
          <c:w val="0.96794399630288952"/>
          <c:h val="0.86582157631313805"/>
        </c:manualLayout>
      </c:layout>
      <c:lineChart>
        <c:grouping val="standard"/>
        <c:varyColors val="0"/>
        <c:ser>
          <c:idx val="0"/>
          <c:order val="0"/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0481661533575748E-2"/>
                  <c:y val="-6.09901925849372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A1F-4FF1-9C10-914865B3598B}"/>
                </c:ext>
              </c:extLst>
            </c:dLbl>
            <c:dLbl>
              <c:idx val="1"/>
              <c:layout>
                <c:manualLayout>
                  <c:x val="-3.6110388302151582E-2"/>
                  <c:y val="-0.11588136591138078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A1F-4FF1-9C10-914865B3598B}"/>
                </c:ext>
              </c:extLst>
            </c:dLbl>
            <c:dLbl>
              <c:idx val="2"/>
              <c:layout>
                <c:manualLayout>
                  <c:x val="-3.1739115070727485E-2"/>
                  <c:y val="-9.148528887740589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A1F-4FF1-9C10-914865B3598B}"/>
                </c:ext>
              </c:extLst>
            </c:dLbl>
            <c:dLbl>
              <c:idx val="3"/>
              <c:layout>
                <c:manualLayout>
                  <c:x val="-3.902457045643435E-2"/>
                  <c:y val="-0.12807940442836821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A1F-4FF1-9C10-914865B3598B}"/>
                </c:ext>
              </c:extLst>
            </c:dLbl>
            <c:dLbl>
              <c:idx val="4"/>
              <c:layout>
                <c:manualLayout>
                  <c:x val="-5.0681299073565431E-2"/>
                  <c:y val="-7.928725036041844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A1F-4FF1-9C10-914865B3598B}"/>
                </c:ext>
              </c:extLst>
            </c:dLbl>
            <c:dLbl>
              <c:idx val="5"/>
              <c:layout>
                <c:manualLayout>
                  <c:x val="-3.173911507072754E-2"/>
                  <c:y val="-0.12807940442836827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A1F-4FF1-9C10-914865B3598B}"/>
                </c:ext>
              </c:extLst>
            </c:dLbl>
            <c:dLbl>
              <c:idx val="6"/>
              <c:layout>
                <c:manualLayout>
                  <c:x val="1.4887799397796771E-2"/>
                  <c:y val="4.87921540679498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A1F-4FF1-9C10-914865B3598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Лист2!$I$4:$I$10</c:f>
              <c:strCache>
                <c:ptCount val="7"/>
                <c:pt idx="0">
                  <c:v>Налог на прибыль</c:v>
                </c:pt>
                <c:pt idx="1">
                  <c:v>НДФЛ</c:v>
                </c:pt>
                <c:pt idx="2">
                  <c:v>УСН</c:v>
                </c:pt>
                <c:pt idx="3">
                  <c:v>ЕСХН</c:v>
                </c:pt>
                <c:pt idx="4">
                  <c:v>ПСН</c:v>
                </c:pt>
                <c:pt idx="5">
                  <c:v>иные налоги</c:v>
                </c:pt>
                <c:pt idx="6">
                  <c:v>неналоговые доходы</c:v>
                </c:pt>
              </c:strCache>
            </c:strRef>
          </c:cat>
          <c:val>
            <c:numRef>
              <c:f>Лист2!$J$4:$J$10</c:f>
              <c:numCache>
                <c:formatCode>0.0</c:formatCode>
                <c:ptCount val="7"/>
                <c:pt idx="0">
                  <c:v>105.68820499920565</c:v>
                </c:pt>
                <c:pt idx="1">
                  <c:v>138.81472419358414</c:v>
                </c:pt>
                <c:pt idx="2">
                  <c:v>159.75600323847584</c:v>
                </c:pt>
                <c:pt idx="3">
                  <c:v>104.29419173210846</c:v>
                </c:pt>
                <c:pt idx="4">
                  <c:v>157.80144453432024</c:v>
                </c:pt>
                <c:pt idx="5">
                  <c:v>122.1603997661332</c:v>
                </c:pt>
                <c:pt idx="6">
                  <c:v>226.91729776558498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A1F-4FF1-9C10-914865B3598B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884431871"/>
        <c:axId val="1465521743"/>
      </c:lineChart>
      <c:catAx>
        <c:axId val="1884431871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465521743"/>
        <c:crosses val="autoZero"/>
        <c:auto val="1"/>
        <c:lblAlgn val="ctr"/>
        <c:lblOffset val="100"/>
        <c:noMultiLvlLbl val="0"/>
      </c:catAx>
      <c:valAx>
        <c:axId val="1465521743"/>
        <c:scaling>
          <c:orientation val="minMax"/>
        </c:scaling>
        <c:delete val="1"/>
        <c:axPos val="l"/>
        <c:numFmt formatCode="0.0" sourceLinked="1"/>
        <c:majorTickMark val="none"/>
        <c:minorTickMark val="none"/>
        <c:tickLblPos val="nextTo"/>
        <c:crossAx val="188443187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467065868263474E-2"/>
          <c:y val="3.5160505062911379E-2"/>
          <c:w val="0.96706586826347307"/>
          <c:h val="0.5701289738669610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Лист2!$G$3</c:f>
              <c:strCache>
                <c:ptCount val="1"/>
                <c:pt idx="0">
                  <c:v>Факт 7 мес. 2023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Лист2!$F$4:$F$10</c:f>
              <c:strCache>
                <c:ptCount val="7"/>
                <c:pt idx="0">
                  <c:v>Налог на прибыль</c:v>
                </c:pt>
                <c:pt idx="1">
                  <c:v>НДФЛ</c:v>
                </c:pt>
                <c:pt idx="2">
                  <c:v>УСН</c:v>
                </c:pt>
                <c:pt idx="3">
                  <c:v>ЕСХН</c:v>
                </c:pt>
                <c:pt idx="4">
                  <c:v>ПСН</c:v>
                </c:pt>
                <c:pt idx="5">
                  <c:v>иные налоги</c:v>
                </c:pt>
                <c:pt idx="6">
                  <c:v>неналоговые доходы</c:v>
                </c:pt>
              </c:strCache>
            </c:strRef>
          </c:cat>
          <c:val>
            <c:numRef>
              <c:f>Лист2!$G$4:$G$10</c:f>
              <c:numCache>
                <c:formatCode>0</c:formatCode>
                <c:ptCount val="7"/>
                <c:pt idx="0">
                  <c:v>15.106399999999999</c:v>
                </c:pt>
                <c:pt idx="1">
                  <c:v>230.0581</c:v>
                </c:pt>
                <c:pt idx="2">
                  <c:v>58.052</c:v>
                </c:pt>
                <c:pt idx="3">
                  <c:v>21.596799999999998</c:v>
                </c:pt>
                <c:pt idx="4">
                  <c:v>13.969899999999999</c:v>
                </c:pt>
                <c:pt idx="5">
                  <c:v>10.946399999999999</c:v>
                </c:pt>
                <c:pt idx="6">
                  <c:v>27.702999999999999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DFE-46F4-897C-2029B119A0DD}"/>
            </c:ext>
          </c:extLst>
        </c:ser>
        <c:ser>
          <c:idx val="1"/>
          <c:order val="1"/>
          <c:tx>
            <c:strRef>
              <c:f>Лист2!$H$3</c:f>
              <c:strCache>
                <c:ptCount val="1"/>
                <c:pt idx="0">
                  <c:v>Факт 7 мес. 2024</c:v>
                </c:pt>
              </c:strCache>
            </c:strRef>
          </c:tx>
          <c:spPr>
            <a:solidFill>
              <a:srgbClr val="64BC4B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Лист2!$F$4:$F$10</c:f>
              <c:strCache>
                <c:ptCount val="7"/>
                <c:pt idx="0">
                  <c:v>Налог на прибыль</c:v>
                </c:pt>
                <c:pt idx="1">
                  <c:v>НДФЛ</c:v>
                </c:pt>
                <c:pt idx="2">
                  <c:v>УСН</c:v>
                </c:pt>
                <c:pt idx="3">
                  <c:v>ЕСХН</c:v>
                </c:pt>
                <c:pt idx="4">
                  <c:v>ПСН</c:v>
                </c:pt>
                <c:pt idx="5">
                  <c:v>иные налоги</c:v>
                </c:pt>
                <c:pt idx="6">
                  <c:v>неналоговые доходы</c:v>
                </c:pt>
              </c:strCache>
            </c:strRef>
          </c:cat>
          <c:val>
            <c:numRef>
              <c:f>Лист2!$H$4:$H$10</c:f>
              <c:numCache>
                <c:formatCode>0</c:formatCode>
                <c:ptCount val="7"/>
                <c:pt idx="0">
                  <c:v>15.965683</c:v>
                </c:pt>
                <c:pt idx="1">
                  <c:v>319.35451699999999</c:v>
                </c:pt>
                <c:pt idx="2">
                  <c:v>92.741554999999991</c:v>
                </c:pt>
                <c:pt idx="3">
                  <c:v>22.524207999999998</c:v>
                </c:pt>
                <c:pt idx="4">
                  <c:v>22.044704000000003</c:v>
                </c:pt>
                <c:pt idx="5">
                  <c:v>13.372166000000002</c:v>
                </c:pt>
                <c:pt idx="6">
                  <c:v>62.862899000000006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DFE-46F4-897C-2029B119A0D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1065336463"/>
        <c:axId val="1465635311"/>
      </c:barChart>
      <c:catAx>
        <c:axId val="10653364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65635311"/>
        <c:crosses val="autoZero"/>
        <c:auto val="1"/>
        <c:lblAlgn val="ctr"/>
        <c:lblOffset val="100"/>
        <c:noMultiLvlLbl val="0"/>
      </c:catAx>
      <c:valAx>
        <c:axId val="1465635311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extTo"/>
        <c:crossAx val="10653364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3495332170305062E-2"/>
          <c:y val="0.90366902151249784"/>
          <c:w val="0.61241053326418027"/>
          <c:h val="7.325843499761401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</a:defRPr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5045958720979822E-2"/>
          <c:y val="3.0505633606595681E-2"/>
          <c:w val="0.91495404127902014"/>
          <c:h val="0.5045552415791888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поселения!$B$5</c:f>
              <c:strCache>
                <c:ptCount val="1"/>
                <c:pt idx="0">
                  <c:v>Факт 7 мес. 2023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4"/>
              <c:layout>
                <c:manualLayout>
                  <c:x val="1.4942099364960778E-3"/>
                  <c:y val="0.13336508364919869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2B03-4750-AF03-3B6AE670506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поселения!$A$6:$A$14</c:f>
              <c:strCache>
                <c:ptCount val="9"/>
                <c:pt idx="0">
                  <c:v>Прочноокопское СП</c:v>
                </c:pt>
                <c:pt idx="1">
                  <c:v>Бесскорбненское СП</c:v>
                </c:pt>
                <c:pt idx="2">
                  <c:v>Ляпинское СП</c:v>
                </c:pt>
                <c:pt idx="3">
                  <c:v>Советское СП</c:v>
                </c:pt>
                <c:pt idx="4">
                  <c:v>Новокубанское ГП</c:v>
                </c:pt>
                <c:pt idx="5">
                  <c:v>Верхнекубанское СП</c:v>
                </c:pt>
                <c:pt idx="6">
                  <c:v>Прикубанское СП</c:v>
                </c:pt>
                <c:pt idx="7">
                  <c:v>Ковалевское СП</c:v>
                </c:pt>
                <c:pt idx="8">
                  <c:v>Новосельское СП</c:v>
                </c:pt>
              </c:strCache>
            </c:strRef>
          </c:cat>
          <c:val>
            <c:numRef>
              <c:f>поселения!$B$6:$B$14</c:f>
              <c:numCache>
                <c:formatCode>0.0</c:formatCode>
                <c:ptCount val="9"/>
                <c:pt idx="0">
                  <c:v>8.6368032599999989</c:v>
                </c:pt>
                <c:pt idx="1">
                  <c:v>12.602212339999998</c:v>
                </c:pt>
                <c:pt idx="2">
                  <c:v>4.3421448399999996</c:v>
                </c:pt>
                <c:pt idx="3">
                  <c:v>23.149806030000001</c:v>
                </c:pt>
                <c:pt idx="4">
                  <c:v>105.37225953000001</c:v>
                </c:pt>
                <c:pt idx="5">
                  <c:v>14.477996030000005</c:v>
                </c:pt>
                <c:pt idx="6">
                  <c:v>8.5023830599999997</c:v>
                </c:pt>
                <c:pt idx="7">
                  <c:v>21.609793770000003</c:v>
                </c:pt>
                <c:pt idx="8">
                  <c:v>11.289390429999997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B03-4750-AF03-3B6AE6705065}"/>
            </c:ext>
          </c:extLst>
        </c:ser>
        <c:ser>
          <c:idx val="1"/>
          <c:order val="1"/>
          <c:tx>
            <c:strRef>
              <c:f>поселения!$C$5</c:f>
              <c:strCache>
                <c:ptCount val="1"/>
                <c:pt idx="0">
                  <c:v>Факт 7 мес. 2024</c:v>
                </c:pt>
              </c:strCache>
            </c:strRef>
          </c:tx>
          <c:spPr>
            <a:solidFill>
              <a:srgbClr val="70AD47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1.763387212789568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B03-4750-AF03-3B6AE6705065}"/>
                </c:ext>
              </c:extLst>
            </c:dLbl>
            <c:dLbl>
              <c:idx val="1"/>
              <c:layout>
                <c:manualLayout>
                  <c:x val="4.4826298094882335E-3"/>
                  <c:y val="6.878288854503631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B03-4750-AF03-3B6AE6705065}"/>
                </c:ext>
              </c:extLst>
            </c:dLbl>
            <c:dLbl>
              <c:idx val="3"/>
              <c:layout>
                <c:manualLayout>
                  <c:x val="1.4942099364960229E-3"/>
                  <c:y val="1.245721646057636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B03-4750-AF03-3B6AE6705065}"/>
                </c:ext>
              </c:extLst>
            </c:dLbl>
            <c:dLbl>
              <c:idx val="4"/>
              <c:layout>
                <c:manualLayout>
                  <c:x val="8.965259618976467E-3"/>
                  <c:y val="0.13891156248676159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2B03-4750-AF03-3B6AE6705065}"/>
                </c:ext>
              </c:extLst>
            </c:dLbl>
            <c:dLbl>
              <c:idx val="5"/>
              <c:layout>
                <c:manualLayout>
                  <c:x val="0"/>
                  <c:y val="4.523235611876909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B03-4750-AF03-3B6AE6705065}"/>
                </c:ext>
              </c:extLst>
            </c:dLbl>
            <c:dLbl>
              <c:idx val="6"/>
              <c:layout>
                <c:manualLayout>
                  <c:x val="-1.09574129533351E-16"/>
                  <c:y val="1.211425222328628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B03-4750-AF03-3B6AE6705065}"/>
                </c:ext>
              </c:extLst>
            </c:dLbl>
            <c:dLbl>
              <c:idx val="7"/>
              <c:layout>
                <c:manualLayout>
                  <c:x val="-2.9884198729921555E-3"/>
                  <c:y val="1.317616271884025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2B03-4750-AF03-3B6AE6705065}"/>
                </c:ext>
              </c:extLst>
            </c:dLbl>
            <c:dLbl>
              <c:idx val="8"/>
              <c:layout>
                <c:manualLayout>
                  <c:x val="2.9884198729920458E-3"/>
                  <c:y val="1.105583557266957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2B03-4750-AF03-3B6AE670506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поселения!$A$6:$A$14</c:f>
              <c:strCache>
                <c:ptCount val="9"/>
                <c:pt idx="0">
                  <c:v>Прочноокопское СП</c:v>
                </c:pt>
                <c:pt idx="1">
                  <c:v>Бесскорбненское СП</c:v>
                </c:pt>
                <c:pt idx="2">
                  <c:v>Ляпинское СП</c:v>
                </c:pt>
                <c:pt idx="3">
                  <c:v>Советское СП</c:v>
                </c:pt>
                <c:pt idx="4">
                  <c:v>Новокубанское ГП</c:v>
                </c:pt>
                <c:pt idx="5">
                  <c:v>Верхнекубанское СП</c:v>
                </c:pt>
                <c:pt idx="6">
                  <c:v>Прикубанское СП</c:v>
                </c:pt>
                <c:pt idx="7">
                  <c:v>Ковалевское СП</c:v>
                </c:pt>
                <c:pt idx="8">
                  <c:v>Новосельское СП</c:v>
                </c:pt>
              </c:strCache>
            </c:strRef>
          </c:cat>
          <c:val>
            <c:numRef>
              <c:f>поселения!$C$6:$C$14</c:f>
              <c:numCache>
                <c:formatCode>0.0</c:formatCode>
                <c:ptCount val="9"/>
                <c:pt idx="0">
                  <c:v>15.847921409999998</c:v>
                </c:pt>
                <c:pt idx="1">
                  <c:v>18.872135419999999</c:v>
                </c:pt>
                <c:pt idx="2">
                  <c:v>6.4092053799999986</c:v>
                </c:pt>
                <c:pt idx="3">
                  <c:v>30.32096043000001</c:v>
                </c:pt>
                <c:pt idx="4">
                  <c:v>131.70097386</c:v>
                </c:pt>
                <c:pt idx="5">
                  <c:v>16.691239539999998</c:v>
                </c:pt>
                <c:pt idx="6">
                  <c:v>9.0758385799999992</c:v>
                </c:pt>
                <c:pt idx="7">
                  <c:v>22.041029789999993</c:v>
                </c:pt>
                <c:pt idx="8">
                  <c:v>9.6748491200000011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B03-4750-AF03-3B6AE6705065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1922105663"/>
        <c:axId val="1899315071"/>
      </c:barChart>
      <c:lineChart>
        <c:grouping val="standard"/>
        <c:varyColors val="0"/>
        <c:ser>
          <c:idx val="2"/>
          <c:order val="2"/>
          <c:tx>
            <c:strRef>
              <c:f>поселения!$D$5</c:f>
              <c:strCache>
                <c:ptCount val="1"/>
                <c:pt idx="0">
                  <c:v>темп роста в % к 2023 году</c:v>
                </c:pt>
              </c:strCache>
            </c:strRef>
          </c:tx>
          <c:spPr>
            <a:ln w="3175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rgbClr val="FF0000"/>
              </a:solidFill>
              <a:ln w="12700">
                <a:solidFill>
                  <a:srgbClr val="FF0000"/>
                </a:solidFill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4.9308927904370581E-2"/>
                  <c:y val="-2.21859153502514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2B03-4750-AF03-3B6AE6705065}"/>
                </c:ext>
              </c:extLst>
            </c:dLbl>
            <c:dLbl>
              <c:idx val="1"/>
              <c:layout>
                <c:manualLayout>
                  <c:x val="-3.884945834889799E-2"/>
                  <c:y val="-4.71450701192842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2B03-4750-AF03-3B6AE6705065}"/>
                </c:ext>
              </c:extLst>
            </c:dLbl>
            <c:dLbl>
              <c:idx val="2"/>
              <c:layout>
                <c:manualLayout>
                  <c:x val="-2.8389988793425476E-2"/>
                  <c:y val="-3.05056336065956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2B03-4750-AF03-3B6AE6705065}"/>
                </c:ext>
              </c:extLst>
            </c:dLbl>
            <c:dLbl>
              <c:idx val="3"/>
              <c:layout>
                <c:manualLayout>
                  <c:x val="-3.5861038475905868E-2"/>
                  <c:y val="-4.1598591281721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2B03-4750-AF03-3B6AE6705065}"/>
                </c:ext>
              </c:extLst>
            </c:dLbl>
            <c:dLbl>
              <c:idx val="4"/>
              <c:layout>
                <c:manualLayout>
                  <c:x val="-3.735524841240194E-2"/>
                  <c:y val="-5.82380277944099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2B03-4750-AF03-3B6AE6705065}"/>
                </c:ext>
              </c:extLst>
            </c:dLbl>
            <c:dLbl>
              <c:idx val="5"/>
              <c:layout>
                <c:manualLayout>
                  <c:x val="-2.9884198729921662E-2"/>
                  <c:y val="-3.60521124441585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2B03-4750-AF03-3B6AE6705065}"/>
                </c:ext>
              </c:extLst>
            </c:dLbl>
            <c:dLbl>
              <c:idx val="6"/>
              <c:layout>
                <c:manualLayout>
                  <c:x val="-3.436682853940979E-2"/>
                  <c:y val="-4.15985912817214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2B03-4750-AF03-3B6AE6705065}"/>
                </c:ext>
              </c:extLst>
            </c:dLbl>
            <c:dLbl>
              <c:idx val="7"/>
              <c:layout>
                <c:manualLayout>
                  <c:x val="-3.2872618602913711E-2"/>
                  <c:y val="-2.77323941878142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2B03-4750-AF03-3B6AE6705065}"/>
                </c:ext>
              </c:extLst>
            </c:dLbl>
            <c:dLbl>
              <c:idx val="8"/>
              <c:spPr>
                <a:solidFill>
                  <a:srgbClr val="FF00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8-2B03-4750-AF03-3B6AE670506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поселения!$A$6:$A$14</c:f>
              <c:strCache>
                <c:ptCount val="9"/>
                <c:pt idx="0">
                  <c:v>Прочноокопское СП</c:v>
                </c:pt>
                <c:pt idx="1">
                  <c:v>Бесскорбненское СП</c:v>
                </c:pt>
                <c:pt idx="2">
                  <c:v>Ляпинское СП</c:v>
                </c:pt>
                <c:pt idx="3">
                  <c:v>Советское СП</c:v>
                </c:pt>
                <c:pt idx="4">
                  <c:v>Новокубанское ГП</c:v>
                </c:pt>
                <c:pt idx="5">
                  <c:v>Верхнекубанское СП</c:v>
                </c:pt>
                <c:pt idx="6">
                  <c:v>Прикубанское СП</c:v>
                </c:pt>
                <c:pt idx="7">
                  <c:v>Ковалевское СП</c:v>
                </c:pt>
                <c:pt idx="8">
                  <c:v>Новосельское СП</c:v>
                </c:pt>
              </c:strCache>
            </c:strRef>
          </c:cat>
          <c:val>
            <c:numRef>
              <c:f>поселения!$D$6:$D$14</c:f>
              <c:numCache>
                <c:formatCode>0.0</c:formatCode>
                <c:ptCount val="9"/>
                <c:pt idx="0">
                  <c:v>183.4929074209339</c:v>
                </c:pt>
                <c:pt idx="1">
                  <c:v>149.75255860511871</c:v>
                </c:pt>
                <c:pt idx="2">
                  <c:v>147.6045967181509</c:v>
                </c:pt>
                <c:pt idx="3">
                  <c:v>130.977168407834</c:v>
                </c:pt>
                <c:pt idx="4">
                  <c:v>124.98638109065514</c:v>
                </c:pt>
                <c:pt idx="5">
                  <c:v>115.28694651810865</c:v>
                </c:pt>
                <c:pt idx="6">
                  <c:v>106.74464460085147</c:v>
                </c:pt>
                <c:pt idx="7">
                  <c:v>101.99555823896227</c:v>
                </c:pt>
                <c:pt idx="8">
                  <c:v>85.698596217298189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B03-4750-AF03-3B6AE67050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22105663"/>
        <c:axId val="1899315071"/>
      </c:lineChart>
      <c:catAx>
        <c:axId val="19221056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99315071"/>
        <c:crosses val="autoZero"/>
        <c:auto val="1"/>
        <c:lblAlgn val="ctr"/>
        <c:lblOffset val="100"/>
        <c:noMultiLvlLbl val="0"/>
      </c:catAx>
      <c:valAx>
        <c:axId val="1899315071"/>
        <c:scaling>
          <c:orientation val="minMax"/>
        </c:scaling>
        <c:delete val="1"/>
        <c:axPos val="l"/>
        <c:numFmt formatCode="0.0" sourceLinked="1"/>
        <c:majorTickMark val="none"/>
        <c:minorTickMark val="none"/>
        <c:tickLblPos val="nextTo"/>
        <c:crossAx val="19221056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</a:defRPr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3.9588727236190648E-2"/>
                  <c:y val="-8.7408756017275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3E7-46D0-A1CF-C47375E0C04C}"/>
                </c:ext>
              </c:extLst>
            </c:dLbl>
            <c:dLbl>
              <c:idx val="1"/>
              <c:layout>
                <c:manualLayout>
                  <c:x val="-3.6600339358503715E-2"/>
                  <c:y val="-5.98059909591888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3E7-46D0-A1CF-C47375E0C04C}"/>
                </c:ext>
              </c:extLst>
            </c:dLbl>
            <c:dLbl>
              <c:idx val="2"/>
              <c:layout>
                <c:manualLayout>
                  <c:x val="-3.6600339358503715E-2"/>
                  <c:y val="-5.0605069273159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3E7-46D0-A1CF-C47375E0C04C}"/>
                </c:ext>
              </c:extLst>
            </c:dLbl>
            <c:dLbl>
              <c:idx val="3"/>
              <c:layout>
                <c:manualLayout>
                  <c:x val="-3.6600339358503715E-2"/>
                  <c:y val="-6.44064518022033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3E7-46D0-A1CF-C47375E0C04C}"/>
                </c:ext>
              </c:extLst>
            </c:dLbl>
            <c:dLbl>
              <c:idx val="4"/>
              <c:layout>
                <c:manualLayout>
                  <c:x val="-3.6600339358503771E-2"/>
                  <c:y val="-2.7602765058087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3E7-46D0-A1CF-C47375E0C04C}"/>
                </c:ext>
              </c:extLst>
            </c:dLbl>
            <c:dLbl>
              <c:idx val="5"/>
              <c:layout>
                <c:manualLayout>
                  <c:x val="-3.6600339358503715E-2"/>
                  <c:y val="-4.14041475871307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3E7-46D0-A1CF-C47375E0C04C}"/>
                </c:ext>
              </c:extLst>
            </c:dLbl>
            <c:dLbl>
              <c:idx val="6"/>
              <c:layout>
                <c:manualLayout>
                  <c:x val="-3.6600339358503826E-2"/>
                  <c:y val="-4.600460843014530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3E7-46D0-A1CF-C47375E0C04C}"/>
                </c:ext>
              </c:extLst>
            </c:dLbl>
            <c:dLbl>
              <c:idx val="7"/>
              <c:layout>
                <c:manualLayout>
                  <c:x val="-3.6600339358503826E-2"/>
                  <c:y val="-4.60046084301452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3E7-46D0-A1CF-C47375E0C04C}"/>
                </c:ext>
              </c:extLst>
            </c:dLbl>
            <c:dLbl>
              <c:idx val="8"/>
              <c:spPr>
                <a:solidFill>
                  <a:srgbClr val="FF00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63E7-46D0-A1CF-C47375E0C04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'итоги пос (2)'!$A$15:$A$23</c:f>
              <c:strCache>
                <c:ptCount val="9"/>
                <c:pt idx="0">
                  <c:v>Новокубанское ГП</c:v>
                </c:pt>
                <c:pt idx="1">
                  <c:v>Бесскорбненское СП</c:v>
                </c:pt>
                <c:pt idx="2">
                  <c:v>Советское СП</c:v>
                </c:pt>
                <c:pt idx="3">
                  <c:v>Прочноокопское СП</c:v>
                </c:pt>
                <c:pt idx="4">
                  <c:v>Ковалевское СП</c:v>
                </c:pt>
                <c:pt idx="5">
                  <c:v>Прикубанское СП</c:v>
                </c:pt>
                <c:pt idx="6">
                  <c:v>Ляпинское СП</c:v>
                </c:pt>
                <c:pt idx="7">
                  <c:v>Верхнекубанское СП</c:v>
                </c:pt>
                <c:pt idx="8">
                  <c:v>Новосельское СП</c:v>
                </c:pt>
              </c:strCache>
            </c:strRef>
          </c:cat>
          <c:val>
            <c:numRef>
              <c:f>'итоги пос (2)'!$B$15:$B$23</c:f>
              <c:numCache>
                <c:formatCode>0.0</c:formatCode>
                <c:ptCount val="9"/>
                <c:pt idx="0">
                  <c:v>116.91686487898197</c:v>
                </c:pt>
                <c:pt idx="1">
                  <c:v>115.43160219985448</c:v>
                </c:pt>
                <c:pt idx="2">
                  <c:v>113.22844800552117</c:v>
                </c:pt>
                <c:pt idx="3">
                  <c:v>111.44163163898304</c:v>
                </c:pt>
                <c:pt idx="4">
                  <c:v>103.09703447539096</c:v>
                </c:pt>
                <c:pt idx="5">
                  <c:v>100.17814076822344</c:v>
                </c:pt>
                <c:pt idx="6">
                  <c:v>99.960636145954197</c:v>
                </c:pt>
                <c:pt idx="7">
                  <c:v>100.00714588579172</c:v>
                </c:pt>
                <c:pt idx="8">
                  <c:v>95.524021445188282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3E7-46D0-A1CF-C47375E0C04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39103871"/>
        <c:axId val="939101375"/>
      </c:lineChart>
      <c:catAx>
        <c:axId val="939103871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939101375"/>
        <c:crosses val="autoZero"/>
        <c:auto val="1"/>
        <c:lblAlgn val="ctr"/>
        <c:lblOffset val="100"/>
        <c:noMultiLvlLbl val="0"/>
      </c:catAx>
      <c:valAx>
        <c:axId val="939101375"/>
        <c:scaling>
          <c:orientation val="minMax"/>
        </c:scaling>
        <c:delete val="1"/>
        <c:axPos val="l"/>
        <c:numFmt formatCode="0.0" sourceLinked="1"/>
        <c:majorTickMark val="none"/>
        <c:minorTickMark val="none"/>
        <c:tickLblPos val="nextTo"/>
        <c:crossAx val="93910387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7001858189400036E-2"/>
          <c:y val="5.0582293807452723E-2"/>
          <c:w val="0.95396496794925034"/>
          <c:h val="0.408748691821191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'итоги пос (2)'!$B$2</c:f>
              <c:strCache>
                <c:ptCount val="1"/>
                <c:pt idx="0">
                  <c:v>Годовой план на 1.08.2024г.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'итоги пос (2)'!$A$3:$A$11</c:f>
              <c:strCache>
                <c:ptCount val="9"/>
                <c:pt idx="0">
                  <c:v>Новокубанское ГП</c:v>
                </c:pt>
                <c:pt idx="1">
                  <c:v>Бесскорбненское СП</c:v>
                </c:pt>
                <c:pt idx="2">
                  <c:v>Советское СП</c:v>
                </c:pt>
                <c:pt idx="3">
                  <c:v>Прочноокопское СП</c:v>
                </c:pt>
                <c:pt idx="4">
                  <c:v>Ковалевское СП</c:v>
                </c:pt>
                <c:pt idx="5">
                  <c:v>Прикубанское СП</c:v>
                </c:pt>
                <c:pt idx="6">
                  <c:v>Ляпинское СП</c:v>
                </c:pt>
                <c:pt idx="7">
                  <c:v>Верхнекубанское СП</c:v>
                </c:pt>
                <c:pt idx="8">
                  <c:v>Новосельское СП</c:v>
                </c:pt>
              </c:strCache>
            </c:strRef>
          </c:cat>
          <c:val>
            <c:numRef>
              <c:f>'итоги пос (2)'!$B$3:$B$11</c:f>
              <c:numCache>
                <c:formatCode>#\ ##0.0</c:formatCode>
                <c:ptCount val="9"/>
                <c:pt idx="0">
                  <c:v>204.69265292000003</c:v>
                </c:pt>
                <c:pt idx="1">
                  <c:v>32.159399999999998</c:v>
                </c:pt>
                <c:pt idx="2">
                  <c:v>49.627000000000002</c:v>
                </c:pt>
                <c:pt idx="3">
                  <c:v>23.6</c:v>
                </c:pt>
                <c:pt idx="4">
                  <c:v>42.047761000000008</c:v>
                </c:pt>
                <c:pt idx="5">
                  <c:v>19.702600000000004</c:v>
                </c:pt>
                <c:pt idx="6">
                  <c:v>13.1</c:v>
                </c:pt>
                <c:pt idx="7">
                  <c:v>31.953900000000001</c:v>
                </c:pt>
                <c:pt idx="8">
                  <c:v>23.9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400-4769-B0C4-5CE7090A3EEB}"/>
            </c:ext>
          </c:extLst>
        </c:ser>
        <c:ser>
          <c:idx val="1"/>
          <c:order val="1"/>
          <c:tx>
            <c:strRef>
              <c:f>'итоги пос (2)'!$C$2</c:f>
              <c:strCache>
                <c:ptCount val="1"/>
                <c:pt idx="0">
                  <c:v>Ожидамеое исполнение 2024г.</c:v>
                </c:pt>
              </c:strCache>
            </c:strRef>
          </c:tx>
          <c:spPr>
            <a:solidFill>
              <a:srgbClr val="70AD47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4395177547513135E-3"/>
                  <c:y val="2.023063705724963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400-4769-B0C4-5CE7090A3EEB}"/>
                </c:ext>
              </c:extLst>
            </c:dLbl>
            <c:dLbl>
              <c:idx val="1"/>
              <c:layout>
                <c:manualLayout>
                  <c:x val="-2.6390853967709875E-17"/>
                  <c:y val="4.071604365400142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400-4769-B0C4-5CE7090A3EEB}"/>
                </c:ext>
              </c:extLst>
            </c:dLbl>
            <c:dLbl>
              <c:idx val="2"/>
              <c:layout>
                <c:manualLayout>
                  <c:x val="0"/>
                  <c:y val="2.00880812060905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400-4769-B0C4-5CE7090A3EEB}"/>
                </c:ext>
              </c:extLst>
            </c:dLbl>
            <c:dLbl>
              <c:idx val="3"/>
              <c:layout>
                <c:manualLayout>
                  <c:x val="0"/>
                  <c:y val="9.258283214270860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400-4769-B0C4-5CE7090A3EEB}"/>
                </c:ext>
              </c:extLst>
            </c:dLbl>
            <c:dLbl>
              <c:idx val="4"/>
              <c:layout>
                <c:manualLayout>
                  <c:x val="0"/>
                  <c:y val="1.587889082654405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400-4769-B0C4-5CE7090A3EE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'итоги пос (2)'!$A$3:$A$11</c:f>
              <c:strCache>
                <c:ptCount val="9"/>
                <c:pt idx="0">
                  <c:v>Новокубанское ГП</c:v>
                </c:pt>
                <c:pt idx="1">
                  <c:v>Бесскорбненское СП</c:v>
                </c:pt>
                <c:pt idx="2">
                  <c:v>Советское СП</c:v>
                </c:pt>
                <c:pt idx="3">
                  <c:v>Прочноокопское СП</c:v>
                </c:pt>
                <c:pt idx="4">
                  <c:v>Ковалевское СП</c:v>
                </c:pt>
                <c:pt idx="5">
                  <c:v>Прикубанское СП</c:v>
                </c:pt>
                <c:pt idx="6">
                  <c:v>Ляпинское СП</c:v>
                </c:pt>
                <c:pt idx="7">
                  <c:v>Верхнекубанское СП</c:v>
                </c:pt>
                <c:pt idx="8">
                  <c:v>Новосельское СП</c:v>
                </c:pt>
              </c:strCache>
            </c:strRef>
          </c:cat>
          <c:val>
            <c:numRef>
              <c:f>'итоги пос (2)'!$C$3:$C$11</c:f>
              <c:numCache>
                <c:formatCode>#\ ##0.0</c:formatCode>
                <c:ptCount val="9"/>
                <c:pt idx="0">
                  <c:v>239.32023243167998</c:v>
                </c:pt>
                <c:pt idx="1">
                  <c:v>37.12211067786</c:v>
                </c:pt>
                <c:pt idx="2">
                  <c:v>56.191881891699992</c:v>
                </c:pt>
                <c:pt idx="3">
                  <c:v>26.300225066799999</c:v>
                </c:pt>
                <c:pt idx="4">
                  <c:v>43.349994654299998</c:v>
                </c:pt>
                <c:pt idx="5">
                  <c:v>19.737698362999996</c:v>
                </c:pt>
                <c:pt idx="6">
                  <c:v>13.094843335119998</c:v>
                </c:pt>
                <c:pt idx="7">
                  <c:v>31.9561833892</c:v>
                </c:pt>
                <c:pt idx="8">
                  <c:v>22.830241125399997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400-4769-B0C4-5CE7090A3EEB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939102207"/>
        <c:axId val="939104287"/>
      </c:barChart>
      <c:catAx>
        <c:axId val="9391022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39104287"/>
        <c:crosses val="autoZero"/>
        <c:auto val="1"/>
        <c:lblAlgn val="ctr"/>
        <c:lblOffset val="100"/>
        <c:noMultiLvlLbl val="0"/>
      </c:catAx>
      <c:valAx>
        <c:axId val="939104287"/>
        <c:scaling>
          <c:orientation val="minMax"/>
        </c:scaling>
        <c:delete val="1"/>
        <c:axPos val="l"/>
        <c:numFmt formatCode="#\ ##0.0" sourceLinked="1"/>
        <c:majorTickMark val="none"/>
        <c:minorTickMark val="none"/>
        <c:tickLblPos val="nextTo"/>
        <c:crossAx val="939102207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</a:defRPr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084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672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076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424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596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06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421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717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036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575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509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A9D8BC-3F7A-4360-BB6D-F1FCB3470FB4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08BC49-1B67-4826-A1F3-48AF839B0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93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3944" y="2661920"/>
            <a:ext cx="8638903" cy="2387600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rgbClr val="4F9B43"/>
                </a:solidFill>
                <a:latin typeface="+mn-lt"/>
              </a:rPr>
              <a:t>Исполнение доходной части бюджета и итоги рейтинга ФНС и Министерства финансов Краснодарского края </a:t>
            </a:r>
            <a:br>
              <a:rPr lang="ru-RU" sz="3600" b="1" dirty="0">
                <a:solidFill>
                  <a:srgbClr val="4F9B43"/>
                </a:solidFill>
                <a:latin typeface="+mn-lt"/>
              </a:rPr>
            </a:br>
            <a:r>
              <a:rPr lang="ru-RU" sz="3600" b="1" dirty="0">
                <a:solidFill>
                  <a:srgbClr val="4F9B43"/>
                </a:solidFill>
                <a:latin typeface="+mn-lt"/>
              </a:rPr>
              <a:t>за 1-е полугодие 2024 года</a:t>
            </a:r>
            <a:endParaRPr lang="en-US" sz="3600" b="1" dirty="0">
              <a:solidFill>
                <a:srgbClr val="4F9B43"/>
              </a:solidFill>
              <a:latin typeface="+mn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F1771FF-C8AF-42A3-9906-46C3E18C66A1}"/>
              </a:ext>
            </a:extLst>
          </p:cNvPr>
          <p:cNvSpPr txBox="1"/>
          <p:nvPr/>
        </p:nvSpPr>
        <p:spPr>
          <a:xfrm>
            <a:off x="439783" y="224636"/>
            <a:ext cx="45720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4000" b="1" dirty="0">
                <a:solidFill>
                  <a:schemeClr val="bg1"/>
                </a:solidFill>
                <a:latin typeface="+mn-lt"/>
              </a:rPr>
              <a:t>НОВОКУБАНСКИЙ РАЙОН</a:t>
            </a:r>
            <a:endParaRPr lang="ru-RU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77368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E522D5C0-A251-4FD8-A2C9-062F0F7749A4}"/>
              </a:ext>
            </a:extLst>
          </p:cNvPr>
          <p:cNvSpPr txBox="1">
            <a:spLocks/>
          </p:cNvSpPr>
          <p:nvPr/>
        </p:nvSpPr>
        <p:spPr>
          <a:xfrm>
            <a:off x="1615440" y="186357"/>
            <a:ext cx="7782559" cy="8055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b="1" dirty="0">
                <a:solidFill>
                  <a:srgbClr val="1F3543"/>
                </a:solidFill>
              </a:rPr>
              <a:t>Задолженность сотрудников бюджетных учреждений</a:t>
            </a: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94C4FF39-5394-4B81-9DD2-FA7CDDF025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478897"/>
              </p:ext>
            </p:extLst>
          </p:nvPr>
        </p:nvGraphicFramePr>
        <p:xfrm>
          <a:off x="363218" y="1959428"/>
          <a:ext cx="4208782" cy="4197534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2381983">
                  <a:extLst>
                    <a:ext uri="{9D8B030D-6E8A-4147-A177-3AD203B41FA5}">
                      <a16:colId xmlns:a16="http://schemas.microsoft.com/office/drawing/2014/main" val="2868144216"/>
                    </a:ext>
                  </a:extLst>
                </a:gridCol>
                <a:gridCol w="908436">
                  <a:extLst>
                    <a:ext uri="{9D8B030D-6E8A-4147-A177-3AD203B41FA5}">
                      <a16:colId xmlns:a16="http://schemas.microsoft.com/office/drawing/2014/main" val="417593363"/>
                    </a:ext>
                  </a:extLst>
                </a:gridCol>
                <a:gridCol w="918363">
                  <a:extLst>
                    <a:ext uri="{9D8B030D-6E8A-4147-A177-3AD203B41FA5}">
                      <a16:colId xmlns:a16="http://schemas.microsoft.com/office/drawing/2014/main" val="587342698"/>
                    </a:ext>
                  </a:extLst>
                </a:gridCol>
              </a:tblGrid>
              <a:tr h="75933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>
                          <a:effectLst/>
                        </a:rPr>
                        <a:t>Наименование учреждения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Количество должников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Сумма долга на 24.07.2024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216900096"/>
                  </a:ext>
                </a:extLst>
              </a:tr>
              <a:tr h="264477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Детские сады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581,5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152824026"/>
                  </a:ext>
                </a:extLst>
              </a:tr>
              <a:tr h="264477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Школы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277,5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564241628"/>
                  </a:ext>
                </a:extLst>
              </a:tr>
              <a:tr h="264477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Спортивные учреждения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375994650"/>
                  </a:ext>
                </a:extLst>
              </a:tr>
              <a:tr h="264477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Администрация района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100,8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11356906"/>
                  </a:ext>
                </a:extLst>
              </a:tr>
              <a:tr h="264477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Муниципальные учреждения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158051968"/>
                  </a:ext>
                </a:extLst>
              </a:tr>
              <a:tr h="264477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Бесскорбненское СП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808041824"/>
                  </a:ext>
                </a:extLst>
              </a:tr>
              <a:tr h="264477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Верхнекубанское СП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022061155"/>
                  </a:ext>
                </a:extLst>
              </a:tr>
              <a:tr h="264477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Ковалевское СП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502783797"/>
                  </a:ext>
                </a:extLst>
              </a:tr>
              <a:tr h="264477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Новокубанское ГП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779262746"/>
                  </a:ext>
                </a:extLst>
              </a:tr>
              <a:tr h="264477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Прикубанское СП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118967352"/>
                  </a:ext>
                </a:extLst>
              </a:tr>
              <a:tr h="264477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Прочноокопское СП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379189454"/>
                  </a:ext>
                </a:extLst>
              </a:tr>
              <a:tr h="264477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Советское СП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304303180"/>
                  </a:ext>
                </a:extLst>
              </a:tr>
              <a:tr h="264477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ИТОГО</a:t>
                      </a:r>
                    </a:p>
                  </a:txBody>
                  <a:tcPr marL="0" marR="0" marT="0" marB="0"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0" marR="0" marT="0" marB="0"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1 143,9</a:t>
                      </a:r>
                    </a:p>
                  </a:txBody>
                  <a:tcPr marL="0" marR="0" marT="0" marB="0"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3805036"/>
                  </a:ext>
                </a:extLst>
              </a:tr>
            </a:tbl>
          </a:graphicData>
        </a:graphic>
      </p:graphicFrame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84F2FCAE-D6D4-41ED-9800-EBFB079EDB1C}"/>
              </a:ext>
            </a:extLst>
          </p:cNvPr>
          <p:cNvSpPr/>
          <p:nvPr/>
        </p:nvSpPr>
        <p:spPr>
          <a:xfrm>
            <a:off x="5848897" y="904719"/>
            <a:ext cx="27228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ea typeface="Calibri" panose="020F0502020204030204" pitchFamily="34" charset="0"/>
              </a:rPr>
              <a:t>Наибольшее количество должников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A1B60307-5870-4017-9CFE-ADE46DD1122B}"/>
              </a:ext>
            </a:extLst>
          </p:cNvPr>
          <p:cNvSpPr/>
          <p:nvPr/>
        </p:nvSpPr>
        <p:spPr>
          <a:xfrm>
            <a:off x="756923" y="993529"/>
            <a:ext cx="1194816" cy="861774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70AD47"/>
                </a:solidFill>
              </a:rPr>
              <a:t>на 1.06.2024</a:t>
            </a:r>
          </a:p>
          <a:p>
            <a:pPr algn="ctr"/>
            <a:r>
              <a:rPr lang="ru-RU" sz="3600" b="1" dirty="0">
                <a:solidFill>
                  <a:srgbClr val="70AD47"/>
                </a:solidFill>
              </a:rPr>
              <a:t>35</a:t>
            </a:r>
            <a:endParaRPr lang="ru-RU" sz="1400" dirty="0">
              <a:solidFill>
                <a:srgbClr val="70AD47"/>
              </a:solidFill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A8EAA02D-CCD0-4636-9F38-D145C6DCBD24}"/>
              </a:ext>
            </a:extLst>
          </p:cNvPr>
          <p:cNvSpPr/>
          <p:nvPr/>
        </p:nvSpPr>
        <p:spPr>
          <a:xfrm>
            <a:off x="741661" y="986977"/>
            <a:ext cx="1194816" cy="814452"/>
          </a:xfrm>
          <a:prstGeom prst="rect">
            <a:avLst/>
          </a:prstGeom>
          <a:noFill/>
          <a:ln w="76200">
            <a:solidFill>
              <a:srgbClr val="70AD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70AD47"/>
              </a:solidFill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249B2011-861B-4E00-AADD-581126FBBEB0}"/>
              </a:ext>
            </a:extLst>
          </p:cNvPr>
          <p:cNvSpPr/>
          <p:nvPr/>
        </p:nvSpPr>
        <p:spPr>
          <a:xfrm>
            <a:off x="2715895" y="963316"/>
            <a:ext cx="1194816" cy="861774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70AD47"/>
                </a:solidFill>
              </a:rPr>
              <a:t>на 1.07.2024</a:t>
            </a:r>
          </a:p>
          <a:p>
            <a:pPr algn="ctr"/>
            <a:r>
              <a:rPr lang="ru-RU" sz="3600" b="1" dirty="0">
                <a:solidFill>
                  <a:srgbClr val="70AD47"/>
                </a:solidFill>
              </a:rPr>
              <a:t>40</a:t>
            </a:r>
            <a:endParaRPr lang="ru-RU" sz="1400" dirty="0">
              <a:solidFill>
                <a:srgbClr val="70AD47"/>
              </a:solidFill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D152CC1F-31AD-4864-8C18-CFAAADAA1594}"/>
              </a:ext>
            </a:extLst>
          </p:cNvPr>
          <p:cNvSpPr/>
          <p:nvPr/>
        </p:nvSpPr>
        <p:spPr>
          <a:xfrm>
            <a:off x="2715895" y="993529"/>
            <a:ext cx="1194816" cy="814452"/>
          </a:xfrm>
          <a:prstGeom prst="rect">
            <a:avLst/>
          </a:prstGeom>
          <a:noFill/>
          <a:ln w="76200">
            <a:solidFill>
              <a:srgbClr val="70AD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70AD47"/>
              </a:solidFill>
            </a:endParaRP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0624F509-AD9F-4007-B034-DDCE464B3F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8580204"/>
              </p:ext>
            </p:extLst>
          </p:nvPr>
        </p:nvGraphicFramePr>
        <p:xfrm>
          <a:off x="5140959" y="1614513"/>
          <a:ext cx="3750492" cy="4552283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800236">
                  <a:extLst>
                    <a:ext uri="{9D8B030D-6E8A-4147-A177-3AD203B41FA5}">
                      <a16:colId xmlns:a16="http://schemas.microsoft.com/office/drawing/2014/main" val="1265643443"/>
                    </a:ext>
                  </a:extLst>
                </a:gridCol>
                <a:gridCol w="975128">
                  <a:extLst>
                    <a:ext uri="{9D8B030D-6E8A-4147-A177-3AD203B41FA5}">
                      <a16:colId xmlns:a16="http://schemas.microsoft.com/office/drawing/2014/main" val="351351826"/>
                    </a:ext>
                  </a:extLst>
                </a:gridCol>
                <a:gridCol w="975128">
                  <a:extLst>
                    <a:ext uri="{9D8B030D-6E8A-4147-A177-3AD203B41FA5}">
                      <a16:colId xmlns:a16="http://schemas.microsoft.com/office/drawing/2014/main" val="1709656819"/>
                    </a:ext>
                  </a:extLst>
                </a:gridCol>
              </a:tblGrid>
              <a:tr h="83833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>
                          <a:effectLst/>
                        </a:rPr>
                        <a:t>Наименование учреждения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>
                          <a:effectLst/>
                        </a:rPr>
                        <a:t>Количество должников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>
                          <a:effectLst/>
                        </a:rPr>
                        <a:t>Сумма долга на 24.07.2024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187837062"/>
                  </a:ext>
                </a:extLst>
              </a:tr>
              <a:tr h="279443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u="none" strike="noStrike">
                          <a:effectLst/>
                        </a:rPr>
                        <a:t>МДОБУ ДС № 6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u="none" strike="noStrike">
                          <a:effectLst/>
                        </a:rPr>
                        <a:t>8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u="none" strike="noStrike" dirty="0">
                          <a:effectLst/>
                        </a:rPr>
                        <a:t>43,5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677633898"/>
                  </a:ext>
                </a:extLst>
              </a:tr>
              <a:tr h="279443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u="none" strike="noStrike">
                          <a:effectLst/>
                        </a:rPr>
                        <a:t>МДОБУ № 16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u="none" strike="noStrike" dirty="0">
                          <a:effectLst/>
                        </a:rPr>
                        <a:t>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u="none" strike="noStrike" dirty="0">
                          <a:effectLst/>
                        </a:rPr>
                        <a:t>95,3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855126"/>
                  </a:ext>
                </a:extLst>
              </a:tr>
              <a:tr h="279443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u="none" strike="noStrike">
                          <a:effectLst/>
                        </a:rPr>
                        <a:t>МДОАУ № 30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u="none" strike="noStrike">
                          <a:effectLst/>
                        </a:rPr>
                        <a:t>4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u="none" strike="noStrike" dirty="0">
                          <a:effectLst/>
                        </a:rPr>
                        <a:t>30,1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517135576"/>
                  </a:ext>
                </a:extLst>
              </a:tr>
              <a:tr h="279443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u="none" strike="noStrike">
                          <a:effectLst/>
                        </a:rPr>
                        <a:t>МОБУСОШ №6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u="none" strike="noStrike">
                          <a:effectLst/>
                        </a:rPr>
                        <a:t>4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u="none" strike="noStrike">
                          <a:effectLst/>
                        </a:rPr>
                        <a:t>13,9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576024773"/>
                  </a:ext>
                </a:extLst>
              </a:tr>
              <a:tr h="279443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u="none" strike="noStrike">
                          <a:effectLst/>
                        </a:rPr>
                        <a:t>МДОАУ №10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u="none" strike="noStrike">
                          <a:effectLst/>
                        </a:rPr>
                        <a:t>3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u="none" strike="noStrike" dirty="0">
                          <a:effectLst/>
                        </a:rPr>
                        <a:t>29,7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754125557"/>
                  </a:ext>
                </a:extLst>
              </a:tr>
              <a:tr h="279443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u="none" strike="noStrike">
                          <a:effectLst/>
                        </a:rPr>
                        <a:t>МДОАУ №3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u="none" strike="noStrike">
                          <a:effectLst/>
                        </a:rPr>
                        <a:t>3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u="none" strike="noStrike" dirty="0">
                          <a:effectLst/>
                        </a:rPr>
                        <a:t>113,6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48596367"/>
                  </a:ext>
                </a:extLst>
              </a:tr>
              <a:tr h="279443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u="none" strike="noStrike" dirty="0">
                          <a:effectLst/>
                        </a:rPr>
                        <a:t>МДОБУ № 31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u="none" strike="noStrike">
                          <a:effectLst/>
                        </a:rPr>
                        <a:t>3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u="none" strike="noStrike" dirty="0">
                          <a:effectLst/>
                        </a:rPr>
                        <a:t>2,2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910414896"/>
                  </a:ext>
                </a:extLst>
              </a:tr>
              <a:tr h="279443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u="none" strike="noStrike">
                          <a:effectLst/>
                        </a:rPr>
                        <a:t>МДОБУ №14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u="none" strike="noStrike">
                          <a:effectLst/>
                        </a:rPr>
                        <a:t>3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u="none" strike="noStrike" dirty="0">
                          <a:effectLst/>
                        </a:rPr>
                        <a:t>2,9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727911127"/>
                  </a:ext>
                </a:extLst>
              </a:tr>
              <a:tr h="279443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u="none" strike="noStrike">
                          <a:effectLst/>
                        </a:rPr>
                        <a:t>МДОБУ ДС № 13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u="none" strike="noStrike">
                          <a:effectLst/>
                        </a:rPr>
                        <a:t>3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u="none" strike="noStrike" dirty="0">
                          <a:effectLst/>
                        </a:rPr>
                        <a:t>49,2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867797966"/>
                  </a:ext>
                </a:extLst>
              </a:tr>
              <a:tr h="630241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u="none" strike="noStrike">
                          <a:effectLst/>
                        </a:rPr>
                        <a:t>МКУ АСО Новокубанского района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u="none" strike="noStrike">
                          <a:effectLst/>
                        </a:rPr>
                        <a:t>3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u="none" strike="noStrike" dirty="0">
                          <a:effectLst/>
                        </a:rPr>
                        <a:t>92,9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978664966"/>
                  </a:ext>
                </a:extLst>
              </a:tr>
              <a:tr h="279443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u="none" strike="noStrike">
                          <a:effectLst/>
                        </a:rPr>
                        <a:t>МОАУСОШ № 4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u="none" strike="noStrike">
                          <a:effectLst/>
                        </a:rPr>
                        <a:t>3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u="none" strike="noStrike" dirty="0">
                          <a:effectLst/>
                        </a:rPr>
                        <a:t>4,2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380953911"/>
                  </a:ext>
                </a:extLst>
              </a:tr>
              <a:tr h="279443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u="none" strike="noStrike" dirty="0">
                          <a:effectLst/>
                        </a:rPr>
                        <a:t>МОБУСОШ № 11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u="none" strike="noStrike">
                          <a:effectLst/>
                        </a:rPr>
                        <a:t>3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u="none" strike="noStrike" dirty="0">
                          <a:effectLst/>
                        </a:rPr>
                        <a:t>12,3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4525095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49530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D66B2510-DC2A-4B97-8247-33388E86CC17}"/>
              </a:ext>
            </a:extLst>
          </p:cNvPr>
          <p:cNvSpPr txBox="1">
            <a:spLocks/>
          </p:cNvSpPr>
          <p:nvPr/>
        </p:nvSpPr>
        <p:spPr>
          <a:xfrm>
            <a:off x="1280160" y="267932"/>
            <a:ext cx="7782559" cy="8055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000" b="1" dirty="0">
                <a:solidFill>
                  <a:srgbClr val="1F3543"/>
                </a:solidFill>
              </a:rPr>
              <a:t>Крупные должники – сотрудники БУ</a:t>
            </a: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A496F390-8238-4B1C-9ABD-CF25CEA447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8736201"/>
              </p:ext>
            </p:extLst>
          </p:nvPr>
        </p:nvGraphicFramePr>
        <p:xfrm>
          <a:off x="539750" y="1393370"/>
          <a:ext cx="8273325" cy="479843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4676227">
                  <a:extLst>
                    <a:ext uri="{9D8B030D-6E8A-4147-A177-3AD203B41FA5}">
                      <a16:colId xmlns:a16="http://schemas.microsoft.com/office/drawing/2014/main" val="3264671865"/>
                    </a:ext>
                  </a:extLst>
                </a:gridCol>
                <a:gridCol w="1743209">
                  <a:extLst>
                    <a:ext uri="{9D8B030D-6E8A-4147-A177-3AD203B41FA5}">
                      <a16:colId xmlns:a16="http://schemas.microsoft.com/office/drawing/2014/main" val="3431282251"/>
                    </a:ext>
                  </a:extLst>
                </a:gridCol>
                <a:gridCol w="1853889">
                  <a:extLst>
                    <a:ext uri="{9D8B030D-6E8A-4147-A177-3AD203B41FA5}">
                      <a16:colId xmlns:a16="http://schemas.microsoft.com/office/drawing/2014/main" val="3636292458"/>
                    </a:ext>
                  </a:extLst>
                </a:gridCol>
              </a:tblGrid>
              <a:tr h="599803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u="none" strike="noStrike" dirty="0">
                          <a:effectLst/>
                        </a:rPr>
                        <a:t>Наименование учреждения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u="none" strike="noStrike">
                          <a:effectLst/>
                        </a:rPr>
                        <a:t>количество должников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u="none" strike="noStrike">
                          <a:effectLst/>
                        </a:rPr>
                        <a:t>Сумма долга на 24.07.2024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705197057"/>
                  </a:ext>
                </a:extLst>
              </a:tr>
              <a:tr h="299902">
                <a:tc>
                  <a:txBody>
                    <a:bodyPr/>
                    <a:lstStyle/>
                    <a:p>
                      <a:pPr algn="l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672678723"/>
                  </a:ext>
                </a:extLst>
              </a:tr>
              <a:tr h="29990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u="none" strike="noStrike" dirty="0">
                          <a:effectLst/>
                        </a:rPr>
                        <a:t>МКУ АСО Новокубанского района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u="none" strike="noStrike">
                          <a:effectLst/>
                        </a:rPr>
                        <a:t>1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u="none" strike="noStrike">
                          <a:effectLst/>
                        </a:rPr>
                        <a:t>88,5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636379987"/>
                  </a:ext>
                </a:extLst>
              </a:tr>
              <a:tr h="29990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u="none" strike="noStrike" dirty="0">
                          <a:effectLst/>
                        </a:rPr>
                        <a:t>МДОАУ № 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u="none" strike="noStrike">
                          <a:effectLst/>
                        </a:rPr>
                        <a:t>1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u="none" strike="noStrike">
                          <a:effectLst/>
                        </a:rPr>
                        <a:t>83,2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159503438"/>
                  </a:ext>
                </a:extLst>
              </a:tr>
              <a:tr h="29990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u="none" strike="noStrike" dirty="0">
                          <a:effectLst/>
                        </a:rPr>
                        <a:t>МДОБУ № 16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u="none" strike="noStrike">
                          <a:effectLst/>
                        </a:rPr>
                        <a:t>1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u="none" strike="noStrike">
                          <a:effectLst/>
                        </a:rPr>
                        <a:t>75,8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846450787"/>
                  </a:ext>
                </a:extLst>
              </a:tr>
              <a:tr h="29990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u="none" strike="noStrike">
                          <a:effectLst/>
                        </a:rPr>
                        <a:t>МДОАУ №3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u="none" strike="noStrike">
                          <a:effectLst/>
                        </a:rPr>
                        <a:t>2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u="none" strike="noStrike">
                          <a:effectLst/>
                        </a:rPr>
                        <a:t>73,2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401911476"/>
                  </a:ext>
                </a:extLst>
              </a:tr>
              <a:tr h="29990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u="none" strike="noStrike">
                          <a:effectLst/>
                        </a:rPr>
                        <a:t>МДОБУ № 18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u="none" strike="noStrike" dirty="0">
                          <a:effectLst/>
                        </a:rPr>
                        <a:t>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u="none" strike="noStrike">
                          <a:effectLst/>
                        </a:rPr>
                        <a:t>64,0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379957423"/>
                  </a:ext>
                </a:extLst>
              </a:tr>
              <a:tr h="29990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u="none" strike="noStrike">
                          <a:effectLst/>
                        </a:rPr>
                        <a:t>МДОБУ ДС № 13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u="none" strike="noStrike">
                          <a:effectLst/>
                        </a:rPr>
                        <a:t>2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u="none" strike="noStrike">
                          <a:effectLst/>
                        </a:rPr>
                        <a:t>45,0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484216733"/>
                  </a:ext>
                </a:extLst>
              </a:tr>
              <a:tr h="29990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u="none" strike="noStrike">
                          <a:effectLst/>
                        </a:rPr>
                        <a:t>МОАУООШ № 28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u="none" strike="noStrike">
                          <a:effectLst/>
                        </a:rPr>
                        <a:t>1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u="none" strike="noStrike">
                          <a:effectLst/>
                        </a:rPr>
                        <a:t>38,8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750316079"/>
                  </a:ext>
                </a:extLst>
              </a:tr>
              <a:tr h="29990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u="none" strike="noStrike" dirty="0">
                          <a:effectLst/>
                        </a:rPr>
                        <a:t>МДОАУ №10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u="none" strike="noStrike" dirty="0">
                          <a:effectLst/>
                        </a:rPr>
                        <a:t>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u="none" strike="noStrike">
                          <a:effectLst/>
                        </a:rPr>
                        <a:t>26,8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480553780"/>
                  </a:ext>
                </a:extLst>
              </a:tr>
              <a:tr h="29990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u="none" strike="noStrike">
                          <a:effectLst/>
                        </a:rPr>
                        <a:t>МОАУООШ №23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u="none" strike="noStrike">
                          <a:effectLst/>
                        </a:rPr>
                        <a:t>1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u="none" strike="noStrike">
                          <a:effectLst/>
                        </a:rPr>
                        <a:t>26,3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77265071"/>
                  </a:ext>
                </a:extLst>
              </a:tr>
              <a:tr h="29990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u="none" strike="noStrike">
                          <a:effectLst/>
                        </a:rPr>
                        <a:t>МДОБУ № 19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u="none" strike="noStrike" dirty="0">
                          <a:effectLst/>
                        </a:rPr>
                        <a:t>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u="none" strike="noStrike">
                          <a:effectLst/>
                        </a:rPr>
                        <a:t>25,6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988065155"/>
                  </a:ext>
                </a:extLst>
              </a:tr>
              <a:tr h="29990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u="none" strike="noStrike">
                          <a:effectLst/>
                        </a:rPr>
                        <a:t>МАУДО ДШИ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u="none" strike="noStrike">
                          <a:effectLst/>
                        </a:rPr>
                        <a:t>1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u="none" strike="noStrike">
                          <a:effectLst/>
                        </a:rPr>
                        <a:t>24,4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665194785"/>
                  </a:ext>
                </a:extLst>
              </a:tr>
              <a:tr h="599803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u="none" strike="noStrike" dirty="0">
                          <a:effectLst/>
                        </a:rPr>
                        <a:t>ИТОГО по должникам с суммой долга более 20 тыс.рублей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u="none" strike="noStrike" dirty="0">
                          <a:effectLst/>
                        </a:rPr>
                        <a:t>13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u="none" strike="noStrike" dirty="0">
                          <a:effectLst/>
                        </a:rPr>
                        <a:t>571,4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3875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8913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C9270B8F-BF1A-4BE1-92A6-7DD987F439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8770125"/>
              </p:ext>
            </p:extLst>
          </p:nvPr>
        </p:nvGraphicFramePr>
        <p:xfrm>
          <a:off x="248195" y="1480001"/>
          <a:ext cx="8647610" cy="460684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218826">
                  <a:extLst>
                    <a:ext uri="{9D8B030D-6E8A-4147-A177-3AD203B41FA5}">
                      <a16:colId xmlns:a16="http://schemas.microsoft.com/office/drawing/2014/main" val="2225227417"/>
                    </a:ext>
                  </a:extLst>
                </a:gridCol>
                <a:gridCol w="604632">
                  <a:extLst>
                    <a:ext uri="{9D8B030D-6E8A-4147-A177-3AD203B41FA5}">
                      <a16:colId xmlns:a16="http://schemas.microsoft.com/office/drawing/2014/main" val="1283678145"/>
                    </a:ext>
                  </a:extLst>
                </a:gridCol>
                <a:gridCol w="672285">
                  <a:extLst>
                    <a:ext uri="{9D8B030D-6E8A-4147-A177-3AD203B41FA5}">
                      <a16:colId xmlns:a16="http://schemas.microsoft.com/office/drawing/2014/main" val="469634744"/>
                    </a:ext>
                  </a:extLst>
                </a:gridCol>
                <a:gridCol w="766678">
                  <a:extLst>
                    <a:ext uri="{9D8B030D-6E8A-4147-A177-3AD203B41FA5}">
                      <a16:colId xmlns:a16="http://schemas.microsoft.com/office/drawing/2014/main" val="1459435920"/>
                    </a:ext>
                  </a:extLst>
                </a:gridCol>
                <a:gridCol w="659815">
                  <a:extLst>
                    <a:ext uri="{9D8B030D-6E8A-4147-A177-3AD203B41FA5}">
                      <a16:colId xmlns:a16="http://schemas.microsoft.com/office/drawing/2014/main" val="4234978734"/>
                    </a:ext>
                  </a:extLst>
                </a:gridCol>
                <a:gridCol w="687308">
                  <a:extLst>
                    <a:ext uri="{9D8B030D-6E8A-4147-A177-3AD203B41FA5}">
                      <a16:colId xmlns:a16="http://schemas.microsoft.com/office/drawing/2014/main" val="1281832653"/>
                    </a:ext>
                  </a:extLst>
                </a:gridCol>
                <a:gridCol w="659142">
                  <a:extLst>
                    <a:ext uri="{9D8B030D-6E8A-4147-A177-3AD203B41FA5}">
                      <a16:colId xmlns:a16="http://schemas.microsoft.com/office/drawing/2014/main" val="3047227678"/>
                    </a:ext>
                  </a:extLst>
                </a:gridCol>
                <a:gridCol w="674913">
                  <a:extLst>
                    <a:ext uri="{9D8B030D-6E8A-4147-A177-3AD203B41FA5}">
                      <a16:colId xmlns:a16="http://schemas.microsoft.com/office/drawing/2014/main" val="2822594393"/>
                    </a:ext>
                  </a:extLst>
                </a:gridCol>
                <a:gridCol w="585854">
                  <a:extLst>
                    <a:ext uri="{9D8B030D-6E8A-4147-A177-3AD203B41FA5}">
                      <a16:colId xmlns:a16="http://schemas.microsoft.com/office/drawing/2014/main" val="1536682976"/>
                    </a:ext>
                  </a:extLst>
                </a:gridCol>
                <a:gridCol w="672285">
                  <a:extLst>
                    <a:ext uri="{9D8B030D-6E8A-4147-A177-3AD203B41FA5}">
                      <a16:colId xmlns:a16="http://schemas.microsoft.com/office/drawing/2014/main" val="3525911578"/>
                    </a:ext>
                  </a:extLst>
                </a:gridCol>
                <a:gridCol w="795218">
                  <a:extLst>
                    <a:ext uri="{9D8B030D-6E8A-4147-A177-3AD203B41FA5}">
                      <a16:colId xmlns:a16="http://schemas.microsoft.com/office/drawing/2014/main" val="2774755721"/>
                    </a:ext>
                  </a:extLst>
                </a:gridCol>
                <a:gridCol w="650654">
                  <a:extLst>
                    <a:ext uri="{9D8B030D-6E8A-4147-A177-3AD203B41FA5}">
                      <a16:colId xmlns:a16="http://schemas.microsoft.com/office/drawing/2014/main" val="717247326"/>
                    </a:ext>
                  </a:extLst>
                </a:gridCol>
              </a:tblGrid>
              <a:tr h="1896932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u="none" strike="noStrike" dirty="0">
                          <a:effectLst/>
                        </a:rPr>
                        <a:t>Наименование поселения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u="none" strike="noStrike" dirty="0">
                          <a:effectLst/>
                        </a:rPr>
                        <a:t>Количество должников на 1.01. 2024, чел.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u="none" strike="noStrike" dirty="0">
                          <a:effectLst/>
                        </a:rPr>
                        <a:t>Сумма задолженности на 1.01. 2024, тыс.рублей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u="none" strike="noStrike" dirty="0">
                          <a:effectLst/>
                        </a:rPr>
                        <a:t>Количество должников, заслушанных на МВК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u="none" strike="noStrike" dirty="0">
                          <a:effectLst/>
                        </a:rPr>
                        <a:t>Сумма рассмотренной задолженности,  </a:t>
                      </a:r>
                      <a:r>
                        <a:rPr lang="ru-RU" sz="1200" b="1" u="none" strike="noStrike" dirty="0" err="1">
                          <a:effectLst/>
                        </a:rPr>
                        <a:t>тыс.руб</a:t>
                      </a:r>
                      <a:r>
                        <a:rPr lang="ru-RU" sz="1200" b="1" u="none" strike="noStrike" dirty="0">
                          <a:effectLst/>
                        </a:rPr>
                        <a:t>.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u="none" strike="noStrike" dirty="0">
                          <a:effectLst/>
                        </a:rPr>
                        <a:t>Доля рассмотренной задолженности, 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u="none" strike="noStrike" dirty="0">
                          <a:effectLst/>
                        </a:rPr>
                        <a:t>Погашено в результате МВК, </a:t>
                      </a:r>
                      <a:r>
                        <a:rPr lang="ru-RU" sz="1200" b="1" u="none" strike="noStrike" dirty="0" err="1">
                          <a:effectLst/>
                        </a:rPr>
                        <a:t>тыс.руб</a:t>
                      </a:r>
                      <a:r>
                        <a:rPr lang="ru-RU" sz="1200" b="1" u="none" strike="noStrike" dirty="0">
                          <a:effectLst/>
                        </a:rPr>
                        <a:t>.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u="none" strike="noStrike" dirty="0">
                          <a:effectLst/>
                        </a:rPr>
                        <a:t>% вовлечения задолженности в бюджет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u="none" strike="noStrike" dirty="0">
                          <a:effectLst/>
                        </a:rPr>
                        <a:t>количество должников на 1.07.2024, чел.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u="none" strike="noStrike" dirty="0">
                          <a:effectLst/>
                        </a:rPr>
                        <a:t>Сумма задолженности на 1.07.2024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>
                          <a:effectLst/>
                        </a:rPr>
                        <a:t>снижение количества должников, чел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>
                          <a:effectLst/>
                        </a:rPr>
                        <a:t>снижение суммы недоимки, тыс.рублей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extLst>
                  <a:ext uri="{0D108BD9-81ED-4DB2-BD59-A6C34878D82A}">
                    <a16:rowId xmlns:a16="http://schemas.microsoft.com/office/drawing/2014/main" val="2447919909"/>
                  </a:ext>
                </a:extLst>
              </a:tr>
              <a:tr h="270991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u="none" strike="noStrike" dirty="0">
                          <a:effectLst/>
                        </a:rPr>
                        <a:t>Новокубанское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200" u="none" strike="noStrike">
                          <a:effectLst/>
                        </a:rPr>
                        <a:t>5 387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200" u="none" strike="noStrike">
                          <a:effectLst/>
                        </a:rPr>
                        <a:t>30 275,0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200" u="none" strike="noStrike" dirty="0">
                          <a:effectLst/>
                        </a:rPr>
                        <a:t>3 487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200" u="none" strike="noStrike" dirty="0">
                          <a:effectLst/>
                        </a:rPr>
                        <a:t>15 453,0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200" u="none" strike="noStrike" dirty="0">
                          <a:effectLst/>
                        </a:rPr>
                        <a:t>51,0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200" u="none" strike="noStrike" dirty="0">
                          <a:effectLst/>
                        </a:rPr>
                        <a:t>2 146,5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200" u="none" strike="noStrike">
                          <a:effectLst/>
                        </a:rPr>
                        <a:t>13,9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200" u="none" strike="noStrike">
                          <a:effectLst/>
                        </a:rPr>
                        <a:t>3 918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200" u="none" strike="noStrike">
                          <a:effectLst/>
                        </a:rPr>
                        <a:t>20 811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u="none" strike="noStrike" dirty="0">
                          <a:effectLst/>
                        </a:rPr>
                        <a:t>1 469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u="none" strike="noStrike">
                          <a:effectLst/>
                        </a:rPr>
                        <a:t>9 464,5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extLst>
                  <a:ext uri="{0D108BD9-81ED-4DB2-BD59-A6C34878D82A}">
                    <a16:rowId xmlns:a16="http://schemas.microsoft.com/office/drawing/2014/main" val="455086656"/>
                  </a:ext>
                </a:extLst>
              </a:tr>
              <a:tr h="270991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u="none" strike="noStrike" dirty="0">
                          <a:effectLst/>
                        </a:rPr>
                        <a:t>Бесскорбненское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200" u="none" strike="noStrike">
                          <a:effectLst/>
                        </a:rPr>
                        <a:t>1 024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200" u="none" strike="noStrike">
                          <a:effectLst/>
                        </a:rPr>
                        <a:t>3 312,0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200" u="none" strike="noStrike">
                          <a:effectLst/>
                        </a:rPr>
                        <a:t>193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200" u="none" strike="noStrike" dirty="0">
                          <a:effectLst/>
                        </a:rPr>
                        <a:t>1 331,5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200" u="none" strike="noStrike" dirty="0">
                          <a:effectLst/>
                        </a:rPr>
                        <a:t>40,2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200" u="none" strike="noStrike" dirty="0">
                          <a:effectLst/>
                        </a:rPr>
                        <a:t>733,3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200" u="none" strike="noStrike">
                          <a:effectLst/>
                        </a:rPr>
                        <a:t>55,1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200" u="none" strike="noStrike">
                          <a:effectLst/>
                        </a:rPr>
                        <a:t>792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200" u="none" strike="noStrike">
                          <a:effectLst/>
                        </a:rPr>
                        <a:t>2 421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u="none" strike="noStrike">
                          <a:effectLst/>
                        </a:rPr>
                        <a:t>232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u="none" strike="noStrike">
                          <a:effectLst/>
                        </a:rPr>
                        <a:t>891,1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extLst>
                  <a:ext uri="{0D108BD9-81ED-4DB2-BD59-A6C34878D82A}">
                    <a16:rowId xmlns:a16="http://schemas.microsoft.com/office/drawing/2014/main" val="3659845037"/>
                  </a:ext>
                </a:extLst>
              </a:tr>
              <a:tr h="270991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u="none" strike="noStrike">
                          <a:effectLst/>
                        </a:rPr>
                        <a:t>Верхнекубанское 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200" u="none" strike="noStrike">
                          <a:effectLst/>
                        </a:rPr>
                        <a:t>991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200" u="none" strike="noStrike">
                          <a:effectLst/>
                        </a:rPr>
                        <a:t>3 633,0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200" u="none" strike="noStrike" dirty="0">
                          <a:effectLst/>
                        </a:rPr>
                        <a:t>817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200" u="none" strike="noStrike" dirty="0">
                          <a:effectLst/>
                        </a:rPr>
                        <a:t>1 734,0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200" u="none" strike="noStrike" dirty="0">
                          <a:effectLst/>
                        </a:rPr>
                        <a:t>47,7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200" u="none" strike="noStrike">
                          <a:effectLst/>
                        </a:rPr>
                        <a:t>706,5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200" u="none" strike="noStrike" dirty="0">
                          <a:effectLst/>
                        </a:rPr>
                        <a:t>40,7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200" u="none" strike="noStrike" dirty="0">
                          <a:effectLst/>
                        </a:rPr>
                        <a:t>766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200" u="none" strike="noStrike">
                          <a:effectLst/>
                        </a:rPr>
                        <a:t>2 427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u="none" strike="noStrike">
                          <a:effectLst/>
                        </a:rPr>
                        <a:t>225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u="none" strike="noStrike">
                          <a:effectLst/>
                        </a:rPr>
                        <a:t>1 205,8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extLst>
                  <a:ext uri="{0D108BD9-81ED-4DB2-BD59-A6C34878D82A}">
                    <a16:rowId xmlns:a16="http://schemas.microsoft.com/office/drawing/2014/main" val="4120724238"/>
                  </a:ext>
                </a:extLst>
              </a:tr>
              <a:tr h="270991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u="none" strike="noStrike" dirty="0">
                          <a:effectLst/>
                        </a:rPr>
                        <a:t>Ковалевское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200" u="none" strike="noStrike">
                          <a:effectLst/>
                        </a:rPr>
                        <a:t>1 549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200" u="none" strike="noStrike" dirty="0">
                          <a:effectLst/>
                        </a:rPr>
                        <a:t>6 706,0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200" u="none" strike="noStrike">
                          <a:effectLst/>
                        </a:rPr>
                        <a:t>461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200" u="none" strike="noStrike">
                          <a:effectLst/>
                        </a:rPr>
                        <a:t>2 033,3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200" u="none" strike="noStrike" dirty="0">
                          <a:effectLst/>
                        </a:rPr>
                        <a:t>30,3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200" u="none" strike="noStrike">
                          <a:effectLst/>
                        </a:rPr>
                        <a:t>600,5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200" u="none" strike="noStrike">
                          <a:effectLst/>
                        </a:rPr>
                        <a:t>29,5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200" u="none" strike="noStrike">
                          <a:effectLst/>
                        </a:rPr>
                        <a:t>1 178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200" u="none" strike="noStrike">
                          <a:effectLst/>
                        </a:rPr>
                        <a:t>4 939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u="none" strike="noStrike">
                          <a:effectLst/>
                        </a:rPr>
                        <a:t>371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u="none" strike="noStrike">
                          <a:effectLst/>
                        </a:rPr>
                        <a:t>1 767,3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extLst>
                  <a:ext uri="{0D108BD9-81ED-4DB2-BD59-A6C34878D82A}">
                    <a16:rowId xmlns:a16="http://schemas.microsoft.com/office/drawing/2014/main" val="1920558517"/>
                  </a:ext>
                </a:extLst>
              </a:tr>
              <a:tr h="270991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u="none" strike="noStrike" dirty="0">
                          <a:effectLst/>
                        </a:rPr>
                        <a:t>Ляпинское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200" u="none" strike="noStrike" dirty="0">
                          <a:effectLst/>
                        </a:rPr>
                        <a:t>457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200" u="none" strike="noStrike" dirty="0">
                          <a:effectLst/>
                        </a:rPr>
                        <a:t>1 626,0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200" u="none" strike="noStrike" dirty="0">
                          <a:effectLst/>
                        </a:rPr>
                        <a:t>13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200" u="none" strike="noStrike" dirty="0">
                          <a:effectLst/>
                        </a:rPr>
                        <a:t>30,7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200" u="none" strike="noStrike" dirty="0">
                          <a:effectLst/>
                        </a:rPr>
                        <a:t>1,9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200" u="none" strike="noStrike">
                          <a:effectLst/>
                        </a:rPr>
                        <a:t>21,5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200" u="none" strike="noStrike">
                          <a:effectLst/>
                        </a:rPr>
                        <a:t>70,0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200" u="none" strike="noStrike">
                          <a:effectLst/>
                        </a:rPr>
                        <a:t>371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200" u="none" strike="noStrike" dirty="0">
                          <a:effectLst/>
                        </a:rPr>
                        <a:t>1 169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u="none" strike="noStrike">
                          <a:effectLst/>
                        </a:rPr>
                        <a:t>86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u="none" strike="noStrike" dirty="0">
                          <a:effectLst/>
                        </a:rPr>
                        <a:t>456,8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extLst>
                  <a:ext uri="{0D108BD9-81ED-4DB2-BD59-A6C34878D82A}">
                    <a16:rowId xmlns:a16="http://schemas.microsoft.com/office/drawing/2014/main" val="2906894957"/>
                  </a:ext>
                </a:extLst>
              </a:tr>
              <a:tr h="270991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u="none" strike="noStrike" dirty="0">
                          <a:effectLst/>
                        </a:rPr>
                        <a:t>Новосельское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200" u="none" strike="noStrike" dirty="0">
                          <a:effectLst/>
                        </a:rPr>
                        <a:t>750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200" u="none" strike="noStrike" dirty="0">
                          <a:effectLst/>
                        </a:rPr>
                        <a:t>2 809,0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200" u="none" strike="noStrike" dirty="0">
                          <a:effectLst/>
                        </a:rPr>
                        <a:t>533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>
                    <a:solidFill>
                      <a:srgbClr val="64BC4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200" u="none" strike="noStrike" dirty="0">
                          <a:effectLst/>
                        </a:rPr>
                        <a:t>3 067,6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>
                    <a:solidFill>
                      <a:srgbClr val="64BC4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200" u="none" strike="noStrike" dirty="0">
                          <a:effectLst/>
                        </a:rPr>
                        <a:t>109,2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>
                    <a:solidFill>
                      <a:srgbClr val="64BC4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200" u="none" strike="noStrike" dirty="0">
                          <a:effectLst/>
                        </a:rPr>
                        <a:t>1 977,6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200" u="none" strike="noStrike" dirty="0">
                          <a:effectLst/>
                        </a:rPr>
                        <a:t>64,5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200" u="none" strike="noStrike" dirty="0">
                          <a:effectLst/>
                        </a:rPr>
                        <a:t>575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200" u="none" strike="noStrike" dirty="0">
                          <a:effectLst/>
                        </a:rPr>
                        <a:t>2 010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u="none" strike="noStrike" dirty="0">
                          <a:effectLst/>
                        </a:rPr>
                        <a:t>175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u="none" strike="noStrike" dirty="0">
                          <a:effectLst/>
                        </a:rPr>
                        <a:t>799,5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extLst>
                  <a:ext uri="{0D108BD9-81ED-4DB2-BD59-A6C34878D82A}">
                    <a16:rowId xmlns:a16="http://schemas.microsoft.com/office/drawing/2014/main" val="2606144594"/>
                  </a:ext>
                </a:extLst>
              </a:tr>
              <a:tr h="270991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u="none" strike="noStrike" dirty="0">
                          <a:effectLst/>
                        </a:rPr>
                        <a:t>Прикубанское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200" u="none" strike="noStrike" dirty="0">
                          <a:effectLst/>
                        </a:rPr>
                        <a:t>980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200" u="none" strike="noStrike">
                          <a:effectLst/>
                        </a:rPr>
                        <a:t>4 390,0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200" u="none" strike="noStrike" dirty="0">
                          <a:effectLst/>
                        </a:rPr>
                        <a:t>134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200" u="none" strike="noStrike">
                          <a:effectLst/>
                        </a:rPr>
                        <a:t>1 713,4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200" u="none" strike="noStrike" dirty="0">
                          <a:effectLst/>
                        </a:rPr>
                        <a:t>39,0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200" u="none" strike="noStrike">
                          <a:effectLst/>
                        </a:rPr>
                        <a:t>170,5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200" u="none" strike="noStrike">
                          <a:effectLst/>
                        </a:rPr>
                        <a:t>10,0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200" u="none" strike="noStrike" dirty="0">
                          <a:effectLst/>
                        </a:rPr>
                        <a:t>783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200" u="none" strike="noStrike">
                          <a:effectLst/>
                        </a:rPr>
                        <a:t>3 236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u="none" strike="noStrike" dirty="0">
                          <a:effectLst/>
                        </a:rPr>
                        <a:t>197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u="none" strike="noStrike" dirty="0">
                          <a:effectLst/>
                        </a:rPr>
                        <a:t>1 154,1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extLst>
                  <a:ext uri="{0D108BD9-81ED-4DB2-BD59-A6C34878D82A}">
                    <a16:rowId xmlns:a16="http://schemas.microsoft.com/office/drawing/2014/main" val="3211411647"/>
                  </a:ext>
                </a:extLst>
              </a:tr>
              <a:tr h="270991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u="none" strike="noStrike" dirty="0">
                          <a:effectLst/>
                        </a:rPr>
                        <a:t>Прочноокопское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200" u="none" strike="noStrike" dirty="0">
                          <a:effectLst/>
                        </a:rPr>
                        <a:t>724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200" u="none" strike="noStrike" dirty="0">
                          <a:effectLst/>
                        </a:rPr>
                        <a:t>2 701,0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200" u="none" strike="noStrike" dirty="0">
                          <a:effectLst/>
                        </a:rPr>
                        <a:t>12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200" u="none" strike="noStrike" dirty="0">
                          <a:effectLst/>
                        </a:rPr>
                        <a:t>110,2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200" u="none" strike="noStrike" dirty="0">
                          <a:effectLst/>
                        </a:rPr>
                        <a:t>4,1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200" u="none" strike="noStrike">
                          <a:effectLst/>
                        </a:rPr>
                        <a:t>30,0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200" u="none" strike="noStrike" dirty="0">
                          <a:effectLst/>
                        </a:rPr>
                        <a:t>27,2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200" u="none" strike="noStrike">
                          <a:effectLst/>
                        </a:rPr>
                        <a:t>528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200" u="none" strike="noStrike">
                          <a:effectLst/>
                        </a:rPr>
                        <a:t>1 701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u="none" strike="noStrike" dirty="0">
                          <a:effectLst/>
                        </a:rPr>
                        <a:t>196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u="none" strike="noStrike" dirty="0">
                          <a:effectLst/>
                        </a:rPr>
                        <a:t>1 000,2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extLst>
                  <a:ext uri="{0D108BD9-81ED-4DB2-BD59-A6C34878D82A}">
                    <a16:rowId xmlns:a16="http://schemas.microsoft.com/office/drawing/2014/main" val="1116404067"/>
                  </a:ext>
                </a:extLst>
              </a:tr>
              <a:tr h="270991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u="none" strike="noStrike" dirty="0">
                          <a:effectLst/>
                        </a:rPr>
                        <a:t>Советское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200" u="none" strike="noStrike">
                          <a:effectLst/>
                        </a:rPr>
                        <a:t>2 381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200" u="none" strike="noStrike">
                          <a:effectLst/>
                        </a:rPr>
                        <a:t>11 572,0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200" u="none" strike="noStrike" dirty="0">
                          <a:effectLst/>
                        </a:rPr>
                        <a:t>310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200" u="none" strike="noStrike" dirty="0">
                          <a:effectLst/>
                        </a:rPr>
                        <a:t>3 590,1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200" u="none" strike="noStrike" dirty="0">
                          <a:effectLst/>
                        </a:rPr>
                        <a:t>31,0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200" u="none" strike="noStrike" dirty="0">
                          <a:effectLst/>
                        </a:rPr>
                        <a:t>242,4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200" u="none" strike="noStrike" dirty="0">
                          <a:effectLst/>
                        </a:rPr>
                        <a:t>6,8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200" u="none" strike="noStrike" dirty="0">
                          <a:effectLst/>
                        </a:rPr>
                        <a:t>1 885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200" u="none" strike="noStrike" dirty="0">
                          <a:effectLst/>
                        </a:rPr>
                        <a:t>8 697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u="none" strike="noStrike" dirty="0">
                          <a:effectLst/>
                        </a:rPr>
                        <a:t>496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u="none" strike="noStrike" dirty="0">
                          <a:effectLst/>
                        </a:rPr>
                        <a:t>2 874,5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extLst>
                  <a:ext uri="{0D108BD9-81ED-4DB2-BD59-A6C34878D82A}">
                    <a16:rowId xmlns:a16="http://schemas.microsoft.com/office/drawing/2014/main" val="146076650"/>
                  </a:ext>
                </a:extLst>
              </a:tr>
              <a:tr h="270991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u="none" strike="noStrike">
                          <a:effectLst/>
                        </a:rPr>
                        <a:t>итого 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200" u="none" strike="noStrike">
                          <a:effectLst/>
                        </a:rPr>
                        <a:t>14 243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200" u="none" strike="noStrike">
                          <a:effectLst/>
                        </a:rPr>
                        <a:t>67 024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200" u="none" strike="noStrike" dirty="0">
                          <a:effectLst/>
                        </a:rPr>
                        <a:t>5 960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200" u="none" strike="noStrike">
                          <a:effectLst/>
                        </a:rPr>
                        <a:t>29 064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200" u="none" strike="noStrike" dirty="0">
                          <a:effectLst/>
                        </a:rPr>
                        <a:t>43,4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200" u="none" strike="noStrike" dirty="0">
                          <a:effectLst/>
                        </a:rPr>
                        <a:t>6 629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200" u="none" strike="noStrike">
                          <a:effectLst/>
                        </a:rPr>
                        <a:t>22,8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200" u="none" strike="noStrike" dirty="0">
                          <a:effectLst/>
                        </a:rPr>
                        <a:t>10 796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200" u="none" strike="noStrike">
                          <a:effectLst/>
                        </a:rPr>
                        <a:t>47 410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200" u="none" strike="noStrike" dirty="0">
                          <a:effectLst/>
                        </a:rPr>
                        <a:t>3 447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200" u="none" strike="noStrike" dirty="0">
                          <a:effectLst/>
                        </a:rPr>
                        <a:t>19 614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5" marR="5845" marT="5845" marB="0"/>
                </a:tc>
                <a:extLst>
                  <a:ext uri="{0D108BD9-81ED-4DB2-BD59-A6C34878D82A}">
                    <a16:rowId xmlns:a16="http://schemas.microsoft.com/office/drawing/2014/main" val="2391812703"/>
                  </a:ext>
                </a:extLst>
              </a:tr>
            </a:tbl>
          </a:graphicData>
        </a:graphic>
      </p:graphicFrame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5184184E-B693-4303-9AA0-D8ACD6CF2CDB}"/>
              </a:ext>
            </a:extLst>
          </p:cNvPr>
          <p:cNvSpPr txBox="1">
            <a:spLocks/>
          </p:cNvSpPr>
          <p:nvPr/>
        </p:nvSpPr>
        <p:spPr>
          <a:xfrm>
            <a:off x="-207833" y="292321"/>
            <a:ext cx="10675536" cy="779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b="1" dirty="0">
                <a:latin typeface="+mn-lt"/>
              </a:rPr>
              <a:t>РАБОТА МВК ПО ВОВЛЕЧЕНИЮ ЗАДОЛЖЕННОСТИ</a:t>
            </a: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947E377F-1486-4D85-BC00-13D8773E5F58}"/>
              </a:ext>
            </a:extLst>
          </p:cNvPr>
          <p:cNvSpPr txBox="1">
            <a:spLocks/>
          </p:cNvSpPr>
          <p:nvPr/>
        </p:nvSpPr>
        <p:spPr>
          <a:xfrm>
            <a:off x="-561704" y="771157"/>
            <a:ext cx="10675536" cy="779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b="1" dirty="0">
                <a:solidFill>
                  <a:srgbClr val="FF0000"/>
                </a:solidFill>
                <a:latin typeface="+mn-lt"/>
              </a:rPr>
              <a:t>Рассмотрено 43% от задолженности, числящейся на 1 января 2024 года</a:t>
            </a:r>
          </a:p>
        </p:txBody>
      </p:sp>
    </p:spTree>
    <p:extLst>
      <p:ext uri="{BB962C8B-B14F-4D97-AF65-F5344CB8AC3E}">
        <p14:creationId xmlns:p14="http://schemas.microsoft.com/office/powerpoint/2010/main" val="16989397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9B578A57-3ADE-439C-8E5D-D325AE0B2E0F}"/>
              </a:ext>
            </a:extLst>
          </p:cNvPr>
          <p:cNvSpPr txBox="1">
            <a:spLocks/>
          </p:cNvSpPr>
          <p:nvPr/>
        </p:nvSpPr>
        <p:spPr>
          <a:xfrm>
            <a:off x="1254034" y="415977"/>
            <a:ext cx="7782559" cy="8055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ct val="20000"/>
              </a:spcBef>
            </a:pPr>
            <a:r>
              <a:rPr lang="ru-RU" sz="2000" b="1" dirty="0">
                <a:solidFill>
                  <a:prstClr val="black"/>
                </a:solidFill>
                <a:ea typeface="+mn-ea"/>
                <a:cs typeface="+mn-cs"/>
              </a:rPr>
              <a:t>ИТОГИ ОЦЕНКИ КАЧЕСТВА УПРАВЛЕНИЯ </a:t>
            </a:r>
          </a:p>
          <a:p>
            <a:pPr algn="ctr">
              <a:spcBef>
                <a:spcPct val="20000"/>
              </a:spcBef>
            </a:pPr>
            <a:r>
              <a:rPr lang="ru-RU" sz="2000" b="1" dirty="0">
                <a:solidFill>
                  <a:prstClr val="black"/>
                </a:solidFill>
                <a:ea typeface="+mn-ea"/>
                <a:cs typeface="+mn-cs"/>
              </a:rPr>
              <a:t>МУНИЦИПАЛЬНЫМИ ФИНАНСАМИ ЗА 2023 ГОД</a:t>
            </a:r>
          </a:p>
        </p:txBody>
      </p:sp>
      <p:sp>
        <p:nvSpPr>
          <p:cNvPr id="10" name="Подзаголовок 2">
            <a:extLst>
              <a:ext uri="{FF2B5EF4-FFF2-40B4-BE49-F238E27FC236}">
                <a16:creationId xmlns:a16="http://schemas.microsoft.com/office/drawing/2014/main" id="{588AAA55-6C5A-4453-B8D4-F058BA0A687C}"/>
              </a:ext>
            </a:extLst>
          </p:cNvPr>
          <p:cNvSpPr txBox="1">
            <a:spLocks/>
          </p:cNvSpPr>
          <p:nvPr/>
        </p:nvSpPr>
        <p:spPr>
          <a:xfrm>
            <a:off x="250442" y="1306286"/>
            <a:ext cx="3425837" cy="5413682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ru-RU" dirty="0"/>
          </a:p>
          <a:p>
            <a:pPr marL="0" indent="4445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600" dirty="0"/>
              <a:t>По результатам оценки сформирован сводный рейтинг муниципальных районов и городских округов края. Каждому муниципалитету присвоена степень качества управления муниципальными финансами – высокая, средняя, низкая.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ru-RU" sz="5600" dirty="0"/>
          </a:p>
          <a:p>
            <a:pPr marL="0" indent="0" algn="just">
              <a:lnSpc>
                <a:spcPts val="1680"/>
              </a:lnSpc>
              <a:spcBef>
                <a:spcPts val="0"/>
              </a:spcBef>
              <a:buNone/>
            </a:pPr>
            <a:r>
              <a:rPr lang="ru-RU" sz="5600" dirty="0"/>
              <a:t>На основании итоговой оценки:</a:t>
            </a:r>
          </a:p>
          <a:p>
            <a:pPr marL="0" indent="0" algn="just">
              <a:lnSpc>
                <a:spcPts val="1680"/>
              </a:lnSpc>
              <a:spcBef>
                <a:spcPts val="0"/>
              </a:spcBef>
              <a:buNone/>
            </a:pPr>
            <a:endParaRPr lang="ru-RU" sz="5600" dirty="0"/>
          </a:p>
          <a:p>
            <a:pPr marL="0" indent="0" algn="just">
              <a:lnSpc>
                <a:spcPts val="1680"/>
              </a:lnSpc>
              <a:spcBef>
                <a:spcPts val="0"/>
              </a:spcBef>
              <a:buNone/>
            </a:pPr>
            <a:r>
              <a:rPr lang="ru-RU" sz="5600" b="1" dirty="0"/>
              <a:t>I (высокая) </a:t>
            </a:r>
            <a:r>
              <a:rPr lang="ru-RU" sz="5600" dirty="0"/>
              <a:t>степень качества управления муниципальными финансами присвоена 7 муниципальным образованиям;</a:t>
            </a:r>
          </a:p>
          <a:p>
            <a:pPr marL="0" indent="0" algn="just">
              <a:lnSpc>
                <a:spcPts val="1680"/>
              </a:lnSpc>
              <a:spcBef>
                <a:spcPts val="0"/>
              </a:spcBef>
              <a:buNone/>
            </a:pPr>
            <a:endParaRPr lang="ru-RU" sz="5600" dirty="0"/>
          </a:p>
          <a:p>
            <a:pPr marL="0" indent="0" algn="just">
              <a:lnSpc>
                <a:spcPts val="1680"/>
              </a:lnSpc>
              <a:spcBef>
                <a:spcPts val="0"/>
              </a:spcBef>
              <a:buNone/>
            </a:pPr>
            <a:r>
              <a:rPr lang="ru-RU" sz="5600" b="1" dirty="0"/>
              <a:t>II (средняя</a:t>
            </a:r>
            <a:r>
              <a:rPr lang="ru-RU" sz="5600" dirty="0"/>
              <a:t>) степень качества – 28 муниципальным образованиям;</a:t>
            </a:r>
          </a:p>
          <a:p>
            <a:pPr marL="0" indent="0" algn="just">
              <a:lnSpc>
                <a:spcPts val="1680"/>
              </a:lnSpc>
              <a:spcBef>
                <a:spcPts val="0"/>
              </a:spcBef>
              <a:buNone/>
            </a:pPr>
            <a:endParaRPr lang="ru-RU" sz="5600" dirty="0"/>
          </a:p>
          <a:p>
            <a:pPr marL="0" indent="0" algn="just">
              <a:lnSpc>
                <a:spcPts val="1680"/>
              </a:lnSpc>
              <a:spcBef>
                <a:spcPts val="0"/>
              </a:spcBef>
              <a:buNone/>
            </a:pPr>
            <a:r>
              <a:rPr lang="ru-RU" sz="5600" b="1" dirty="0"/>
              <a:t>III (низкая) </a:t>
            </a:r>
            <a:r>
              <a:rPr lang="ru-RU" sz="5600" dirty="0"/>
              <a:t>степень качества – 9 муниципальным образованиям.</a:t>
            </a: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A02F6820-D41E-42DB-8391-3D7EC7F8C4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6836" y="1798488"/>
            <a:ext cx="5407164" cy="3461490"/>
          </a:xfrm>
          <a:prstGeom prst="rect">
            <a:avLst/>
          </a:prstGeom>
        </p:spPr>
      </p:pic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059B9F9C-7A65-4B96-A004-72C6E254BA62}"/>
              </a:ext>
            </a:extLst>
          </p:cNvPr>
          <p:cNvSpPr/>
          <p:nvPr/>
        </p:nvSpPr>
        <p:spPr>
          <a:xfrm>
            <a:off x="4029432" y="3930386"/>
            <a:ext cx="4864126" cy="165482"/>
          </a:xfrm>
          <a:prstGeom prst="rect">
            <a:avLst/>
          </a:prstGeom>
          <a:solidFill>
            <a:srgbClr val="64BC4B">
              <a:alpha val="2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6232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Диаграмма 11">
            <a:extLst>
              <a:ext uri="{FF2B5EF4-FFF2-40B4-BE49-F238E27FC236}">
                <a16:creationId xmlns:a16="http://schemas.microsoft.com/office/drawing/2014/main" id="{60C31B3E-A8B7-4478-8DC9-82A16614AA6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2665324"/>
              </p:ext>
            </p:extLst>
          </p:nvPr>
        </p:nvGraphicFramePr>
        <p:xfrm>
          <a:off x="335280" y="2600960"/>
          <a:ext cx="9875520" cy="38207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Диаграмма 15">
            <a:extLst>
              <a:ext uri="{FF2B5EF4-FFF2-40B4-BE49-F238E27FC236}">
                <a16:creationId xmlns:a16="http://schemas.microsoft.com/office/drawing/2014/main" id="{93E7325E-5313-4071-A921-D38AC6B1C54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5171971"/>
              </p:ext>
            </p:extLst>
          </p:nvPr>
        </p:nvGraphicFramePr>
        <p:xfrm>
          <a:off x="0" y="2001138"/>
          <a:ext cx="9144000" cy="190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B8A757-F7D3-4194-8C9A-733950C596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0317" y="300893"/>
            <a:ext cx="8030222" cy="994172"/>
          </a:xfrm>
        </p:spPr>
        <p:txBody>
          <a:bodyPr>
            <a:normAutofit/>
          </a:bodyPr>
          <a:lstStyle/>
          <a:p>
            <a:r>
              <a:rPr lang="ru-RU" sz="3000" b="1" dirty="0">
                <a:solidFill>
                  <a:srgbClr val="1F3543"/>
                </a:solidFill>
              </a:rPr>
              <a:t>Доходы консолидированного краевого бюджета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26BCF9F-A18C-44F7-8EB2-9E8EC02CF40C}"/>
              </a:ext>
            </a:extLst>
          </p:cNvPr>
          <p:cNvSpPr txBox="1"/>
          <p:nvPr/>
        </p:nvSpPr>
        <p:spPr>
          <a:xfrm>
            <a:off x="544247" y="1384037"/>
            <a:ext cx="363307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ea typeface="Calibri" panose="020F0502020204030204" pitchFamily="34" charset="0"/>
              </a:rPr>
              <a:t>1 646 млн.рублей</a:t>
            </a:r>
            <a:endParaRPr lang="ru-RU" sz="2400" b="1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3BA14F73-A30E-46C5-8020-7D8A1B9E039C}"/>
              </a:ext>
            </a:extLst>
          </p:cNvPr>
          <p:cNvSpPr/>
          <p:nvPr/>
        </p:nvSpPr>
        <p:spPr>
          <a:xfrm>
            <a:off x="8170079" y="2050323"/>
            <a:ext cx="9739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/>
              <a:t>млн.рублей</a:t>
            </a:r>
            <a:endParaRPr lang="ru-RU" sz="1200" dirty="0"/>
          </a:p>
        </p:txBody>
      </p:sp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52DA15A2-34C2-44D6-9B1D-6B88539EE479}"/>
              </a:ext>
            </a:extLst>
          </p:cNvPr>
          <p:cNvSpPr txBox="1">
            <a:spLocks/>
          </p:cNvSpPr>
          <p:nvPr/>
        </p:nvSpPr>
        <p:spPr>
          <a:xfrm>
            <a:off x="5158643" y="1225137"/>
            <a:ext cx="2207838" cy="779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b="1" dirty="0">
                <a:solidFill>
                  <a:srgbClr val="4F9B43"/>
                </a:solidFill>
                <a:latin typeface="+mn-lt"/>
              </a:rPr>
              <a:t>ПО ТЕМПАМ РОСТА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5CDF8170-3383-4764-96F5-42F44B0CB967}"/>
              </a:ext>
            </a:extLst>
          </p:cNvPr>
          <p:cNvSpPr/>
          <p:nvPr/>
        </p:nvSpPr>
        <p:spPr>
          <a:xfrm>
            <a:off x="7327908" y="1270080"/>
            <a:ext cx="1194816" cy="64633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70AD47"/>
                </a:solidFill>
              </a:rPr>
              <a:t>8</a:t>
            </a:r>
            <a:endParaRPr lang="ru-RU" sz="1400" dirty="0">
              <a:solidFill>
                <a:srgbClr val="70AD47"/>
              </a:solidFill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D0D02071-08EB-48C4-916D-807FF8434230}"/>
              </a:ext>
            </a:extLst>
          </p:cNvPr>
          <p:cNvSpPr/>
          <p:nvPr/>
        </p:nvSpPr>
        <p:spPr>
          <a:xfrm>
            <a:off x="7366481" y="1186686"/>
            <a:ext cx="1194816" cy="814452"/>
          </a:xfrm>
          <a:prstGeom prst="rect">
            <a:avLst/>
          </a:prstGeom>
          <a:noFill/>
          <a:ln w="76200">
            <a:solidFill>
              <a:srgbClr val="70AD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70AD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6545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Диаграмма 15">
            <a:extLst>
              <a:ext uri="{FF2B5EF4-FFF2-40B4-BE49-F238E27FC236}">
                <a16:creationId xmlns:a16="http://schemas.microsoft.com/office/drawing/2014/main" id="{2F91E8D0-1DFE-4A16-82BA-E8959A19A64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43864"/>
              </p:ext>
            </p:extLst>
          </p:nvPr>
        </p:nvGraphicFramePr>
        <p:xfrm>
          <a:off x="232396" y="2343996"/>
          <a:ext cx="8911604" cy="20823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B8A757-F7D3-4194-8C9A-733950C596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5089" y="276688"/>
            <a:ext cx="5009433" cy="994172"/>
          </a:xfrm>
        </p:spPr>
        <p:txBody>
          <a:bodyPr>
            <a:normAutofit/>
          </a:bodyPr>
          <a:lstStyle/>
          <a:p>
            <a:r>
              <a:rPr lang="ru-RU" sz="3000" b="1" dirty="0">
                <a:solidFill>
                  <a:srgbClr val="1F3543"/>
                </a:solidFill>
              </a:rPr>
              <a:t>Доходы районного бюджета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26BCF9F-A18C-44F7-8EB2-9E8EC02CF40C}"/>
              </a:ext>
            </a:extLst>
          </p:cNvPr>
          <p:cNvSpPr txBox="1"/>
          <p:nvPr/>
        </p:nvSpPr>
        <p:spPr>
          <a:xfrm>
            <a:off x="790467" y="1323779"/>
            <a:ext cx="304718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ea typeface="Calibri" panose="020F0502020204030204" pitchFamily="34" charset="0"/>
              </a:rPr>
              <a:t>549 млн.рублей</a:t>
            </a:r>
            <a:endParaRPr lang="ru-RU" sz="2800" b="1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3BA14F73-A30E-46C5-8020-7D8A1B9E039C}"/>
              </a:ext>
            </a:extLst>
          </p:cNvPr>
          <p:cNvSpPr/>
          <p:nvPr/>
        </p:nvSpPr>
        <p:spPr>
          <a:xfrm>
            <a:off x="8170079" y="2143938"/>
            <a:ext cx="9739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/>
              <a:t>млн.рублей</a:t>
            </a:r>
            <a:endParaRPr lang="ru-RU" sz="1200" dirty="0"/>
          </a:p>
        </p:txBody>
      </p:sp>
      <p:graphicFrame>
        <p:nvGraphicFramePr>
          <p:cNvPr id="15" name="Диаграмма 14">
            <a:extLst>
              <a:ext uri="{FF2B5EF4-FFF2-40B4-BE49-F238E27FC236}">
                <a16:creationId xmlns:a16="http://schemas.microsoft.com/office/drawing/2014/main" id="{01B51354-FB7D-4C7B-962C-6F88848DFB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1761153"/>
              </p:ext>
            </p:extLst>
          </p:nvPr>
        </p:nvGraphicFramePr>
        <p:xfrm>
          <a:off x="232396" y="3077736"/>
          <a:ext cx="8483600" cy="3261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39B40A12-CD00-47FC-98D8-AEF1129D59EA}"/>
              </a:ext>
            </a:extLst>
          </p:cNvPr>
          <p:cNvSpPr txBox="1">
            <a:spLocks/>
          </p:cNvSpPr>
          <p:nvPr/>
        </p:nvSpPr>
        <p:spPr>
          <a:xfrm>
            <a:off x="5158643" y="1225137"/>
            <a:ext cx="2207838" cy="779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b="1" dirty="0">
                <a:solidFill>
                  <a:srgbClr val="4F9B43"/>
                </a:solidFill>
                <a:latin typeface="+mn-lt"/>
              </a:rPr>
              <a:t>ПО ТЕМПАМ РОСТА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3CCF056C-1BFB-4692-BAEC-63960B2D20F8}"/>
              </a:ext>
            </a:extLst>
          </p:cNvPr>
          <p:cNvSpPr/>
          <p:nvPr/>
        </p:nvSpPr>
        <p:spPr>
          <a:xfrm>
            <a:off x="7327908" y="1270080"/>
            <a:ext cx="1194816" cy="64633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70AD47"/>
                </a:solidFill>
              </a:rPr>
              <a:t>1</a:t>
            </a:r>
            <a:endParaRPr lang="ru-RU" sz="1400" dirty="0">
              <a:solidFill>
                <a:srgbClr val="70AD47"/>
              </a:solidFill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269EB91C-940D-4D1B-B689-D35CC2952C28}"/>
              </a:ext>
            </a:extLst>
          </p:cNvPr>
          <p:cNvSpPr/>
          <p:nvPr/>
        </p:nvSpPr>
        <p:spPr>
          <a:xfrm>
            <a:off x="7366481" y="1186686"/>
            <a:ext cx="1194816" cy="814452"/>
          </a:xfrm>
          <a:prstGeom prst="rect">
            <a:avLst/>
          </a:prstGeom>
          <a:noFill/>
          <a:ln w="76200">
            <a:solidFill>
              <a:srgbClr val="70AD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70AD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35047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27C50503-BBB2-4C9E-9F5C-362C015061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272" y="138703"/>
            <a:ext cx="7886700" cy="1325563"/>
          </a:xfrm>
        </p:spPr>
        <p:txBody>
          <a:bodyPr/>
          <a:lstStyle/>
          <a:p>
            <a:r>
              <a:rPr lang="ru-RU" dirty="0"/>
              <a:t>	</a:t>
            </a: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47BDB41F-82A3-423C-84B8-4EDDAAAA28CE}"/>
              </a:ext>
            </a:extLst>
          </p:cNvPr>
          <p:cNvSpPr txBox="1">
            <a:spLocks/>
          </p:cNvSpPr>
          <p:nvPr/>
        </p:nvSpPr>
        <p:spPr>
          <a:xfrm>
            <a:off x="2322445" y="379692"/>
            <a:ext cx="5009433" cy="8055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000" b="1" dirty="0">
                <a:solidFill>
                  <a:srgbClr val="1F3543"/>
                </a:solidFill>
              </a:rPr>
              <a:t>Доходы бюджетов поселений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DFFBE781-A789-4E7B-B82D-90DFABD509ED}"/>
              </a:ext>
            </a:extLst>
          </p:cNvPr>
          <p:cNvSpPr/>
          <p:nvPr/>
        </p:nvSpPr>
        <p:spPr>
          <a:xfrm>
            <a:off x="7795065" y="1187267"/>
            <a:ext cx="9739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/>
              <a:t>млн.рублей</a:t>
            </a:r>
            <a:endParaRPr lang="ru-RU" sz="1200" dirty="0"/>
          </a:p>
        </p:txBody>
      </p:sp>
      <p:graphicFrame>
        <p:nvGraphicFramePr>
          <p:cNvPr id="8" name="Диаграмма 7">
            <a:extLst>
              <a:ext uri="{FF2B5EF4-FFF2-40B4-BE49-F238E27FC236}">
                <a16:creationId xmlns:a16="http://schemas.microsoft.com/office/drawing/2014/main" id="{2358FEF1-0183-4B06-86ED-9753CE6C46F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2258630"/>
              </p:ext>
            </p:extLst>
          </p:nvPr>
        </p:nvGraphicFramePr>
        <p:xfrm>
          <a:off x="322262" y="1185280"/>
          <a:ext cx="8499475" cy="48584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79576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Диаграмма 8">
            <a:extLst>
              <a:ext uri="{FF2B5EF4-FFF2-40B4-BE49-F238E27FC236}">
                <a16:creationId xmlns:a16="http://schemas.microsoft.com/office/drawing/2014/main" id="{04D20867-5455-4C49-AFAB-64C484A5621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6683871"/>
              </p:ext>
            </p:extLst>
          </p:nvPr>
        </p:nvGraphicFramePr>
        <p:xfrm>
          <a:off x="644434" y="1690213"/>
          <a:ext cx="8499566" cy="27605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8DFA97A3-CCE8-4A53-8C25-316902750474}"/>
              </a:ext>
            </a:extLst>
          </p:cNvPr>
          <p:cNvSpPr txBox="1">
            <a:spLocks/>
          </p:cNvSpPr>
          <p:nvPr/>
        </p:nvSpPr>
        <p:spPr>
          <a:xfrm>
            <a:off x="776177" y="422222"/>
            <a:ext cx="8367823" cy="8055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000" b="1" dirty="0">
                <a:solidFill>
                  <a:srgbClr val="1F3543"/>
                </a:solidFill>
              </a:rPr>
              <a:t>Ожидаемое исполнение плана по доходам на 2024г.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8ECCA774-0A44-45BC-8D0E-1A22C52DD03C}"/>
              </a:ext>
            </a:extLst>
          </p:cNvPr>
          <p:cNvSpPr/>
          <p:nvPr/>
        </p:nvSpPr>
        <p:spPr>
          <a:xfrm>
            <a:off x="7808812" y="1413214"/>
            <a:ext cx="9739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/>
              <a:t>млн.рублей</a:t>
            </a:r>
            <a:endParaRPr lang="ru-RU" sz="1200" dirty="0"/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0A8A1616-BB63-459B-9775-DBB582BFE2F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3740949"/>
              </p:ext>
            </p:extLst>
          </p:nvPr>
        </p:nvGraphicFramePr>
        <p:xfrm>
          <a:off x="243224" y="2281645"/>
          <a:ext cx="8822399" cy="3823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49020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1E6F9E2A-5D14-497A-BE83-CEB66BBCC005}"/>
              </a:ext>
            </a:extLst>
          </p:cNvPr>
          <p:cNvSpPr txBox="1">
            <a:spLocks/>
          </p:cNvSpPr>
          <p:nvPr/>
        </p:nvSpPr>
        <p:spPr>
          <a:xfrm>
            <a:off x="548640" y="379692"/>
            <a:ext cx="7782559" cy="8055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000" b="1" dirty="0">
                <a:solidFill>
                  <a:srgbClr val="1F3543"/>
                </a:solidFill>
              </a:rPr>
              <a:t>Недоимка по налогам в </a:t>
            </a:r>
          </a:p>
          <a:p>
            <a:pPr algn="ctr"/>
            <a:r>
              <a:rPr lang="ru-RU" sz="3000" b="1" dirty="0">
                <a:solidFill>
                  <a:srgbClr val="1F3543"/>
                </a:solidFill>
              </a:rPr>
              <a:t>консолидированный краевой бюджет</a:t>
            </a: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9D73CD36-B395-4170-BC41-1D6B36581C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8490065"/>
              </p:ext>
            </p:extLst>
          </p:nvPr>
        </p:nvGraphicFramePr>
        <p:xfrm>
          <a:off x="323850" y="1185280"/>
          <a:ext cx="8616949" cy="5048837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3803629">
                  <a:extLst>
                    <a:ext uri="{9D8B030D-6E8A-4147-A177-3AD203B41FA5}">
                      <a16:colId xmlns:a16="http://schemas.microsoft.com/office/drawing/2014/main" val="2914829886"/>
                    </a:ext>
                  </a:extLst>
                </a:gridCol>
                <a:gridCol w="1203330">
                  <a:extLst>
                    <a:ext uri="{9D8B030D-6E8A-4147-A177-3AD203B41FA5}">
                      <a16:colId xmlns:a16="http://schemas.microsoft.com/office/drawing/2014/main" val="445799027"/>
                    </a:ext>
                  </a:extLst>
                </a:gridCol>
                <a:gridCol w="1203330">
                  <a:extLst>
                    <a:ext uri="{9D8B030D-6E8A-4147-A177-3AD203B41FA5}">
                      <a16:colId xmlns:a16="http://schemas.microsoft.com/office/drawing/2014/main" val="1406369995"/>
                    </a:ext>
                  </a:extLst>
                </a:gridCol>
                <a:gridCol w="1203330">
                  <a:extLst>
                    <a:ext uri="{9D8B030D-6E8A-4147-A177-3AD203B41FA5}">
                      <a16:colId xmlns:a16="http://schemas.microsoft.com/office/drawing/2014/main" val="3864108643"/>
                    </a:ext>
                  </a:extLst>
                </a:gridCol>
                <a:gridCol w="1203330">
                  <a:extLst>
                    <a:ext uri="{9D8B030D-6E8A-4147-A177-3AD203B41FA5}">
                      <a16:colId xmlns:a16="http://schemas.microsoft.com/office/drawing/2014/main" val="4229563841"/>
                    </a:ext>
                  </a:extLst>
                </a:gridCol>
              </a:tblGrid>
              <a:tr h="106575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Наименование показателя</a:t>
                      </a:r>
                      <a:endParaRPr lang="ru-RU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6330" marR="6330" marT="633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Общая сумма задолженности по налогу на 01.01.2024</a:t>
                      </a:r>
                      <a:endParaRPr lang="ru-RU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6330" marR="6330" marT="633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Общая сумма задолженности по налогу на 01.07.2024</a:t>
                      </a:r>
                      <a:endParaRPr lang="ru-RU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6330" marR="6330" marT="633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Темп роста, %</a:t>
                      </a:r>
                      <a:endParaRPr lang="ru-RU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6330" marR="6330" marT="633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Сумма роста/ снижения</a:t>
                      </a:r>
                      <a:endParaRPr lang="ru-RU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6330" marR="6330" marT="6330" marB="0"/>
                </a:tc>
                <a:extLst>
                  <a:ext uri="{0D108BD9-81ED-4DB2-BD59-A6C34878D82A}">
                    <a16:rowId xmlns:a16="http://schemas.microsoft.com/office/drawing/2014/main" val="98938827"/>
                  </a:ext>
                </a:extLst>
              </a:tr>
              <a:tr h="2746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u="none" strike="noStrike" dirty="0">
                          <a:effectLst/>
                          <a:latin typeface="+mn-lt"/>
                        </a:rPr>
                        <a:t>Итого</a:t>
                      </a:r>
                      <a:endParaRPr lang="ru-RU" sz="2000" b="1" i="0" u="none" strike="noStrike" dirty="0">
                        <a:effectLst/>
                        <a:latin typeface="+mn-lt"/>
                      </a:endParaRPr>
                    </a:p>
                  </a:txBody>
                  <a:tcPr marL="6330" marR="6330" marT="633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2000" b="1" u="none" strike="noStrike" dirty="0">
                          <a:effectLst/>
                          <a:latin typeface="+mn-lt"/>
                        </a:rPr>
                        <a:t>110,0</a:t>
                      </a:r>
                      <a:endParaRPr lang="ru-RU" sz="2000" b="1" i="0" u="none" strike="noStrike" dirty="0">
                        <a:effectLst/>
                        <a:latin typeface="+mn-lt"/>
                      </a:endParaRPr>
                    </a:p>
                  </a:txBody>
                  <a:tcPr marL="6330" marR="6330" marT="633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2000" b="1" u="none" strike="noStrike" dirty="0">
                          <a:effectLst/>
                          <a:latin typeface="+mn-lt"/>
                        </a:rPr>
                        <a:t>92,3</a:t>
                      </a:r>
                      <a:endParaRPr lang="ru-RU" sz="2000" b="1" i="0" u="none" strike="noStrike" dirty="0">
                        <a:effectLst/>
                        <a:latin typeface="+mn-lt"/>
                      </a:endParaRPr>
                    </a:p>
                  </a:txBody>
                  <a:tcPr marL="6330" marR="6330" marT="633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2000" b="1" u="none" strike="noStrike" dirty="0">
                          <a:effectLst/>
                          <a:latin typeface="+mn-lt"/>
                        </a:rPr>
                        <a:t>83,9</a:t>
                      </a:r>
                      <a:endParaRPr lang="ru-RU" sz="2000" b="1" i="0" u="none" strike="noStrike" dirty="0">
                        <a:effectLst/>
                        <a:latin typeface="+mn-lt"/>
                      </a:endParaRPr>
                    </a:p>
                  </a:txBody>
                  <a:tcPr marL="6330" marR="6330" marT="633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2000" b="1" u="none" strike="noStrike" dirty="0">
                          <a:effectLst/>
                          <a:latin typeface="+mn-lt"/>
                        </a:rPr>
                        <a:t>-17,7</a:t>
                      </a:r>
                      <a:endParaRPr lang="ru-RU" sz="2000" b="1" i="0" u="none" strike="noStrike" dirty="0">
                        <a:effectLst/>
                        <a:latin typeface="+mn-lt"/>
                      </a:endParaRPr>
                    </a:p>
                  </a:txBody>
                  <a:tcPr marL="6330" marR="6330" marT="6330" marB="0"/>
                </a:tc>
                <a:extLst>
                  <a:ext uri="{0D108BD9-81ED-4DB2-BD59-A6C34878D82A}">
                    <a16:rowId xmlns:a16="http://schemas.microsoft.com/office/drawing/2014/main" val="2717108433"/>
                  </a:ext>
                </a:extLst>
              </a:tr>
              <a:tr h="28245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  <a:latin typeface="+mn-lt"/>
                        </a:rPr>
                        <a:t>Налог на прибыль организаций</a:t>
                      </a:r>
                      <a:endParaRPr lang="ru-RU" sz="1400" b="0" i="0" u="none" strike="noStrike">
                        <a:effectLst/>
                        <a:latin typeface="+mn-lt"/>
                      </a:endParaRPr>
                    </a:p>
                  </a:txBody>
                  <a:tcPr marL="6330" marR="6330" marT="633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0,7</a:t>
                      </a:r>
                      <a:endParaRPr lang="ru-RU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6330" marR="6330" marT="633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0,2</a:t>
                      </a:r>
                      <a:endParaRPr lang="ru-RU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6330" marR="6330" marT="633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  <a:latin typeface="+mn-lt"/>
                        </a:rPr>
                        <a:t>28,0</a:t>
                      </a:r>
                      <a:endParaRPr lang="ru-RU" sz="1400" b="0" i="0" u="none" strike="noStrike">
                        <a:effectLst/>
                        <a:latin typeface="+mn-lt"/>
                      </a:endParaRPr>
                    </a:p>
                  </a:txBody>
                  <a:tcPr marL="6330" marR="6330" marT="633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  <a:latin typeface="+mn-lt"/>
                        </a:rPr>
                        <a:t>-0,5</a:t>
                      </a:r>
                      <a:endParaRPr lang="ru-RU" sz="1400" b="0" i="0" u="none" strike="noStrike">
                        <a:effectLst/>
                        <a:latin typeface="+mn-lt"/>
                      </a:endParaRPr>
                    </a:p>
                  </a:txBody>
                  <a:tcPr marL="6330" marR="6330" marT="6330" marB="0" anchor="ctr"/>
                </a:tc>
                <a:extLst>
                  <a:ext uri="{0D108BD9-81ED-4DB2-BD59-A6C34878D82A}">
                    <a16:rowId xmlns:a16="http://schemas.microsoft.com/office/drawing/2014/main" val="3124754623"/>
                  </a:ext>
                </a:extLst>
              </a:tr>
              <a:tr h="28245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  <a:latin typeface="+mn-lt"/>
                        </a:rPr>
                        <a:t>Налог на доходы физических лиц</a:t>
                      </a:r>
                      <a:endParaRPr lang="ru-RU" sz="1400" b="0" i="0" u="none" strike="noStrike">
                        <a:effectLst/>
                        <a:latin typeface="+mn-lt"/>
                      </a:endParaRPr>
                    </a:p>
                  </a:txBody>
                  <a:tcPr marL="6330" marR="6330" marT="633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  <a:latin typeface="+mn-lt"/>
                        </a:rPr>
                        <a:t>24,6</a:t>
                      </a:r>
                      <a:endParaRPr lang="ru-RU" sz="1400" b="0" i="0" u="none" strike="noStrike">
                        <a:effectLst/>
                        <a:latin typeface="+mn-lt"/>
                      </a:endParaRPr>
                    </a:p>
                  </a:txBody>
                  <a:tcPr marL="6330" marR="6330" marT="633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  <a:latin typeface="+mn-lt"/>
                        </a:rPr>
                        <a:t>22,3</a:t>
                      </a:r>
                      <a:endParaRPr lang="ru-RU" sz="1400" b="0" i="0" u="none" strike="noStrike">
                        <a:effectLst/>
                        <a:latin typeface="+mn-lt"/>
                      </a:endParaRPr>
                    </a:p>
                  </a:txBody>
                  <a:tcPr marL="6330" marR="6330" marT="633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90,6</a:t>
                      </a:r>
                      <a:endParaRPr lang="ru-RU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6330" marR="6330" marT="633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  <a:latin typeface="+mn-lt"/>
                        </a:rPr>
                        <a:t>-2,3</a:t>
                      </a:r>
                      <a:endParaRPr lang="ru-RU" sz="1400" b="0" i="0" u="none" strike="noStrike">
                        <a:effectLst/>
                        <a:latin typeface="+mn-lt"/>
                      </a:endParaRPr>
                    </a:p>
                  </a:txBody>
                  <a:tcPr marL="6330" marR="6330" marT="6330" marB="0" anchor="ctr"/>
                </a:tc>
                <a:extLst>
                  <a:ext uri="{0D108BD9-81ED-4DB2-BD59-A6C34878D82A}">
                    <a16:rowId xmlns:a16="http://schemas.microsoft.com/office/drawing/2014/main" val="735815709"/>
                  </a:ext>
                </a:extLst>
              </a:tr>
              <a:tr h="28245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Упрощенная система налогообложения</a:t>
                      </a:r>
                      <a:endParaRPr lang="ru-RU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6330" marR="6330" marT="633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7,4</a:t>
                      </a:r>
                      <a:endParaRPr lang="ru-RU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6330" marR="6330" marT="633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14,7</a:t>
                      </a:r>
                      <a:endParaRPr lang="ru-RU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6330" marR="6330" marT="633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199,0</a:t>
                      </a:r>
                      <a:endParaRPr lang="ru-RU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6330" marR="6330" marT="633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7,3</a:t>
                      </a:r>
                      <a:endParaRPr lang="ru-RU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6330" marR="6330" marT="6330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0914250"/>
                  </a:ext>
                </a:extLst>
              </a:tr>
              <a:tr h="56491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Единый налог на вмененный доход для отдельных видов деятельности</a:t>
                      </a:r>
                      <a:endParaRPr lang="ru-RU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6330" marR="6330" marT="633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  <a:latin typeface="+mn-lt"/>
                        </a:rPr>
                        <a:t>0,6</a:t>
                      </a:r>
                      <a:endParaRPr lang="ru-RU" sz="1400" b="0" i="0" u="none" strike="noStrike">
                        <a:effectLst/>
                        <a:latin typeface="+mn-lt"/>
                      </a:endParaRPr>
                    </a:p>
                  </a:txBody>
                  <a:tcPr marL="6330" marR="6330" marT="633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  <a:latin typeface="+mn-lt"/>
                        </a:rPr>
                        <a:t>0,5</a:t>
                      </a:r>
                      <a:endParaRPr lang="ru-RU" sz="1400" b="0" i="0" u="none" strike="noStrike">
                        <a:effectLst/>
                        <a:latin typeface="+mn-lt"/>
                      </a:endParaRPr>
                    </a:p>
                  </a:txBody>
                  <a:tcPr marL="6330" marR="6330" marT="633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  <a:latin typeface="+mn-lt"/>
                        </a:rPr>
                        <a:t>79,7</a:t>
                      </a:r>
                      <a:endParaRPr lang="ru-RU" sz="1400" b="0" i="0" u="none" strike="noStrike">
                        <a:effectLst/>
                        <a:latin typeface="+mn-lt"/>
                      </a:endParaRPr>
                    </a:p>
                  </a:txBody>
                  <a:tcPr marL="6330" marR="6330" marT="633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-0,1</a:t>
                      </a:r>
                      <a:endParaRPr lang="ru-RU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6330" marR="6330" marT="6330" marB="0" anchor="ctr"/>
                </a:tc>
                <a:extLst>
                  <a:ext uri="{0D108BD9-81ED-4DB2-BD59-A6C34878D82A}">
                    <a16:rowId xmlns:a16="http://schemas.microsoft.com/office/drawing/2014/main" val="2361497250"/>
                  </a:ext>
                </a:extLst>
              </a:tr>
              <a:tr h="28245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Единый сельскохозяйственный налог</a:t>
                      </a:r>
                      <a:endParaRPr lang="ru-RU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6330" marR="6330" marT="6330" marB="0" anchor="ctr"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0,005</a:t>
                      </a:r>
                    </a:p>
                  </a:txBody>
                  <a:tcPr marL="6350" marR="6350" marT="6350" marB="0" anchor="ctr"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0,009</a:t>
                      </a:r>
                    </a:p>
                  </a:txBody>
                  <a:tcPr marL="6350" marR="6350" marT="6350" marB="0" anchor="ctr"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196,4</a:t>
                      </a:r>
                    </a:p>
                  </a:txBody>
                  <a:tcPr marL="6350" marR="6350" marT="6350" marB="0" anchor="ctr"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0,004</a:t>
                      </a:r>
                    </a:p>
                  </a:txBody>
                  <a:tcPr marL="6350" marR="6350" marT="6350" marB="0" anchor="ctr"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4190114"/>
                  </a:ext>
                </a:extLst>
              </a:tr>
              <a:tr h="28245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Патентная система налогообложения</a:t>
                      </a:r>
                      <a:endParaRPr lang="ru-RU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6330" marR="6330" marT="633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0,8</a:t>
                      </a:r>
                      <a:endParaRPr lang="ru-RU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6330" marR="6330" marT="633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  <a:latin typeface="+mn-lt"/>
                        </a:rPr>
                        <a:t>0,9</a:t>
                      </a:r>
                      <a:endParaRPr lang="ru-RU" sz="1400" b="0" i="0" u="none" strike="noStrike">
                        <a:effectLst/>
                        <a:latin typeface="+mn-lt"/>
                      </a:endParaRPr>
                    </a:p>
                  </a:txBody>
                  <a:tcPr marL="6330" marR="6330" marT="633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  <a:latin typeface="+mn-lt"/>
                        </a:rPr>
                        <a:t>114,3</a:t>
                      </a:r>
                      <a:endParaRPr lang="ru-RU" sz="1400" b="0" i="0" u="none" strike="noStrike">
                        <a:effectLst/>
                        <a:latin typeface="+mn-lt"/>
                      </a:endParaRPr>
                    </a:p>
                  </a:txBody>
                  <a:tcPr marL="6330" marR="6330" marT="633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0,1</a:t>
                      </a:r>
                      <a:endParaRPr lang="ru-RU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6330" marR="6330" marT="6330" marB="0" anchor="ctr"/>
                </a:tc>
                <a:extLst>
                  <a:ext uri="{0D108BD9-81ED-4DB2-BD59-A6C34878D82A}">
                    <a16:rowId xmlns:a16="http://schemas.microsoft.com/office/drawing/2014/main" val="4284468457"/>
                  </a:ext>
                </a:extLst>
              </a:tr>
              <a:tr h="28245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Налог на имущество физических лиц</a:t>
                      </a:r>
                      <a:endParaRPr lang="ru-RU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6330" marR="6330" marT="633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13,5</a:t>
                      </a:r>
                      <a:endParaRPr lang="ru-RU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6330" marR="6330" marT="633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  <a:latin typeface="+mn-lt"/>
                        </a:rPr>
                        <a:t>8,9</a:t>
                      </a:r>
                      <a:endParaRPr lang="ru-RU" sz="1400" b="0" i="0" u="none" strike="noStrike">
                        <a:effectLst/>
                        <a:latin typeface="+mn-lt"/>
                      </a:endParaRPr>
                    </a:p>
                  </a:txBody>
                  <a:tcPr marL="6330" marR="6330" marT="633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  <a:latin typeface="+mn-lt"/>
                        </a:rPr>
                        <a:t>66,2</a:t>
                      </a:r>
                      <a:endParaRPr lang="ru-RU" sz="1400" b="0" i="0" u="none" strike="noStrike">
                        <a:effectLst/>
                        <a:latin typeface="+mn-lt"/>
                      </a:endParaRPr>
                    </a:p>
                  </a:txBody>
                  <a:tcPr marL="6330" marR="6330" marT="633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-4,6</a:t>
                      </a:r>
                      <a:endParaRPr lang="ru-RU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6330" marR="6330" marT="6330" marB="0" anchor="ctr"/>
                </a:tc>
                <a:extLst>
                  <a:ext uri="{0D108BD9-81ED-4DB2-BD59-A6C34878D82A}">
                    <a16:rowId xmlns:a16="http://schemas.microsoft.com/office/drawing/2014/main" val="380541142"/>
                  </a:ext>
                </a:extLst>
              </a:tr>
              <a:tr h="28245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  <a:latin typeface="+mn-lt"/>
                        </a:rPr>
                        <a:t>Налог на имущество организаций</a:t>
                      </a:r>
                      <a:endParaRPr lang="ru-RU" sz="1400" b="0" i="0" u="none" strike="noStrike">
                        <a:effectLst/>
                        <a:latin typeface="+mn-lt"/>
                      </a:endParaRPr>
                    </a:p>
                  </a:txBody>
                  <a:tcPr marL="6330" marR="6330" marT="633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  <a:latin typeface="+mn-lt"/>
                        </a:rPr>
                        <a:t>7,1</a:t>
                      </a:r>
                      <a:endParaRPr lang="ru-RU" sz="1400" b="0" i="0" u="none" strike="noStrike">
                        <a:effectLst/>
                        <a:latin typeface="+mn-lt"/>
                      </a:endParaRPr>
                    </a:p>
                  </a:txBody>
                  <a:tcPr marL="6330" marR="6330" marT="633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  <a:latin typeface="+mn-lt"/>
                        </a:rPr>
                        <a:t>4,4</a:t>
                      </a:r>
                      <a:endParaRPr lang="ru-RU" sz="1400" b="0" i="0" u="none" strike="noStrike">
                        <a:effectLst/>
                        <a:latin typeface="+mn-lt"/>
                      </a:endParaRPr>
                    </a:p>
                  </a:txBody>
                  <a:tcPr marL="6330" marR="6330" marT="633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  <a:latin typeface="+mn-lt"/>
                        </a:rPr>
                        <a:t>62,4</a:t>
                      </a:r>
                      <a:endParaRPr lang="ru-RU" sz="1400" b="0" i="0" u="none" strike="noStrike">
                        <a:effectLst/>
                        <a:latin typeface="+mn-lt"/>
                      </a:endParaRPr>
                    </a:p>
                  </a:txBody>
                  <a:tcPr marL="6330" marR="6330" marT="633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-2,7</a:t>
                      </a:r>
                      <a:endParaRPr lang="ru-RU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6330" marR="6330" marT="6330" marB="0" anchor="ctr"/>
                </a:tc>
                <a:extLst>
                  <a:ext uri="{0D108BD9-81ED-4DB2-BD59-A6C34878D82A}">
                    <a16:rowId xmlns:a16="http://schemas.microsoft.com/office/drawing/2014/main" val="3276666321"/>
                  </a:ext>
                </a:extLst>
              </a:tr>
              <a:tr h="28245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  <a:latin typeface="+mn-lt"/>
                        </a:rPr>
                        <a:t>Транспортный налог с организаций</a:t>
                      </a:r>
                      <a:endParaRPr lang="ru-RU" sz="1400" b="0" i="0" u="none" strike="noStrike">
                        <a:effectLst/>
                        <a:latin typeface="+mn-lt"/>
                      </a:endParaRPr>
                    </a:p>
                  </a:txBody>
                  <a:tcPr marL="6330" marR="6330" marT="633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  <a:latin typeface="+mn-lt"/>
                        </a:rPr>
                        <a:t>0,8</a:t>
                      </a:r>
                      <a:endParaRPr lang="ru-RU" sz="1400" b="0" i="0" u="none" strike="noStrike">
                        <a:effectLst/>
                        <a:latin typeface="+mn-lt"/>
                      </a:endParaRPr>
                    </a:p>
                  </a:txBody>
                  <a:tcPr marL="6330" marR="6330" marT="633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  <a:latin typeface="+mn-lt"/>
                        </a:rPr>
                        <a:t>0,8</a:t>
                      </a:r>
                      <a:endParaRPr lang="ru-RU" sz="1400" b="0" i="0" u="none" strike="noStrike">
                        <a:effectLst/>
                        <a:latin typeface="+mn-lt"/>
                      </a:endParaRPr>
                    </a:p>
                  </a:txBody>
                  <a:tcPr marL="6330" marR="6330" marT="633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  <a:latin typeface="+mn-lt"/>
                        </a:rPr>
                        <a:t>99,8</a:t>
                      </a:r>
                      <a:endParaRPr lang="ru-RU" sz="1400" b="0" i="0" u="none" strike="noStrike">
                        <a:effectLst/>
                        <a:latin typeface="+mn-lt"/>
                      </a:endParaRPr>
                    </a:p>
                  </a:txBody>
                  <a:tcPr marL="6330" marR="6330" marT="633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0,0</a:t>
                      </a:r>
                      <a:endParaRPr lang="ru-RU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6330" marR="6330" marT="6330" marB="0" anchor="ctr"/>
                </a:tc>
                <a:extLst>
                  <a:ext uri="{0D108BD9-81ED-4DB2-BD59-A6C34878D82A}">
                    <a16:rowId xmlns:a16="http://schemas.microsoft.com/office/drawing/2014/main" val="1260133556"/>
                  </a:ext>
                </a:extLst>
              </a:tr>
              <a:tr h="28245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  <a:latin typeface="+mn-lt"/>
                        </a:rPr>
                        <a:t>Транспортный налог с физических лиц</a:t>
                      </a:r>
                      <a:endParaRPr lang="ru-RU" sz="1400" b="0" i="0" u="none" strike="noStrike">
                        <a:effectLst/>
                        <a:latin typeface="+mn-lt"/>
                      </a:endParaRPr>
                    </a:p>
                  </a:txBody>
                  <a:tcPr marL="6330" marR="6330" marT="633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  <a:latin typeface="+mn-lt"/>
                        </a:rPr>
                        <a:t>40,2</a:t>
                      </a:r>
                      <a:endParaRPr lang="ru-RU" sz="1400" b="0" i="0" u="none" strike="noStrike">
                        <a:effectLst/>
                        <a:latin typeface="+mn-lt"/>
                      </a:endParaRPr>
                    </a:p>
                  </a:txBody>
                  <a:tcPr marL="6330" marR="6330" marT="633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  <a:latin typeface="+mn-lt"/>
                        </a:rPr>
                        <a:t>29,1</a:t>
                      </a:r>
                      <a:endParaRPr lang="ru-RU" sz="1400" b="0" i="0" u="none" strike="noStrike">
                        <a:effectLst/>
                        <a:latin typeface="+mn-lt"/>
                      </a:endParaRPr>
                    </a:p>
                  </a:txBody>
                  <a:tcPr marL="6330" marR="6330" marT="633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  <a:latin typeface="+mn-lt"/>
                        </a:rPr>
                        <a:t>72,5</a:t>
                      </a:r>
                      <a:endParaRPr lang="ru-RU" sz="1400" b="0" i="0" u="none" strike="noStrike">
                        <a:effectLst/>
                        <a:latin typeface="+mn-lt"/>
                      </a:endParaRPr>
                    </a:p>
                  </a:txBody>
                  <a:tcPr marL="6330" marR="6330" marT="633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-11,0</a:t>
                      </a:r>
                      <a:endParaRPr lang="ru-RU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6330" marR="6330" marT="6330" marB="0" anchor="ctr"/>
                </a:tc>
                <a:extLst>
                  <a:ext uri="{0D108BD9-81ED-4DB2-BD59-A6C34878D82A}">
                    <a16:rowId xmlns:a16="http://schemas.microsoft.com/office/drawing/2014/main" val="2762313207"/>
                  </a:ext>
                </a:extLst>
              </a:tr>
              <a:tr h="28245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  <a:latin typeface="+mn-lt"/>
                        </a:rPr>
                        <a:t>Земельный налог с организаций</a:t>
                      </a:r>
                      <a:endParaRPr lang="ru-RU" sz="1400" b="0" i="0" u="none" strike="noStrike">
                        <a:effectLst/>
                        <a:latin typeface="+mn-lt"/>
                      </a:endParaRPr>
                    </a:p>
                  </a:txBody>
                  <a:tcPr marL="6330" marR="6330" marT="633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  <a:latin typeface="+mn-lt"/>
                        </a:rPr>
                        <a:t>0,9</a:t>
                      </a:r>
                      <a:endParaRPr lang="ru-RU" sz="1400" b="0" i="0" u="none" strike="noStrike">
                        <a:effectLst/>
                        <a:latin typeface="+mn-lt"/>
                      </a:endParaRPr>
                    </a:p>
                  </a:txBody>
                  <a:tcPr marL="6330" marR="6330" marT="633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  <a:latin typeface="+mn-lt"/>
                        </a:rPr>
                        <a:t>1,0</a:t>
                      </a:r>
                      <a:endParaRPr lang="ru-RU" sz="1400" b="0" i="0" u="none" strike="noStrike">
                        <a:effectLst/>
                        <a:latin typeface="+mn-lt"/>
                      </a:endParaRPr>
                    </a:p>
                  </a:txBody>
                  <a:tcPr marL="6330" marR="6330" marT="633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  <a:latin typeface="+mn-lt"/>
                        </a:rPr>
                        <a:t>109,8</a:t>
                      </a:r>
                      <a:endParaRPr lang="ru-RU" sz="1400" b="0" i="0" u="none" strike="noStrike">
                        <a:effectLst/>
                        <a:latin typeface="+mn-lt"/>
                      </a:endParaRPr>
                    </a:p>
                  </a:txBody>
                  <a:tcPr marL="6330" marR="6330" marT="633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0,1</a:t>
                      </a:r>
                      <a:endParaRPr lang="ru-RU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6330" marR="6330" marT="6330" marB="0" anchor="ctr"/>
                </a:tc>
                <a:extLst>
                  <a:ext uri="{0D108BD9-81ED-4DB2-BD59-A6C34878D82A}">
                    <a16:rowId xmlns:a16="http://schemas.microsoft.com/office/drawing/2014/main" val="526688007"/>
                  </a:ext>
                </a:extLst>
              </a:tr>
              <a:tr h="28245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  <a:latin typeface="+mn-lt"/>
                        </a:rPr>
                        <a:t>Земельный налог с физических лиц</a:t>
                      </a:r>
                      <a:endParaRPr lang="ru-RU" sz="1400" b="0" i="0" u="none" strike="noStrike">
                        <a:effectLst/>
                        <a:latin typeface="+mn-lt"/>
                      </a:endParaRPr>
                    </a:p>
                  </a:txBody>
                  <a:tcPr marL="6330" marR="6330" marT="633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  <a:latin typeface="+mn-lt"/>
                        </a:rPr>
                        <a:t>13,4</a:t>
                      </a:r>
                      <a:endParaRPr lang="ru-RU" sz="1400" b="0" i="0" u="none" strike="noStrike">
                        <a:effectLst/>
                        <a:latin typeface="+mn-lt"/>
                      </a:endParaRPr>
                    </a:p>
                  </a:txBody>
                  <a:tcPr marL="6330" marR="6330" marT="633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  <a:latin typeface="+mn-lt"/>
                        </a:rPr>
                        <a:t>9,3</a:t>
                      </a:r>
                      <a:endParaRPr lang="ru-RU" sz="1400" b="0" i="0" u="none" strike="noStrike">
                        <a:effectLst/>
                        <a:latin typeface="+mn-lt"/>
                      </a:endParaRPr>
                    </a:p>
                  </a:txBody>
                  <a:tcPr marL="6330" marR="6330" marT="633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  <a:latin typeface="+mn-lt"/>
                        </a:rPr>
                        <a:t>70,0</a:t>
                      </a:r>
                      <a:endParaRPr lang="ru-RU" sz="1400" b="0" i="0" u="none" strike="noStrike">
                        <a:effectLst/>
                        <a:latin typeface="+mn-lt"/>
                      </a:endParaRPr>
                    </a:p>
                  </a:txBody>
                  <a:tcPr marL="6330" marR="6330" marT="633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-4,0</a:t>
                      </a:r>
                      <a:endParaRPr lang="ru-RU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6330" marR="6330" marT="6330" marB="0" anchor="ctr"/>
                </a:tc>
                <a:extLst>
                  <a:ext uri="{0D108BD9-81ED-4DB2-BD59-A6C34878D82A}">
                    <a16:rowId xmlns:a16="http://schemas.microsoft.com/office/drawing/2014/main" val="3220877122"/>
                  </a:ext>
                </a:extLst>
              </a:tr>
            </a:tbl>
          </a:graphicData>
        </a:graphic>
      </p:graphicFrame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E7883712-57B8-4436-B7C0-DB517DCBBF44}"/>
              </a:ext>
            </a:extLst>
          </p:cNvPr>
          <p:cNvSpPr/>
          <p:nvPr/>
        </p:nvSpPr>
        <p:spPr>
          <a:xfrm>
            <a:off x="7966878" y="908281"/>
            <a:ext cx="9739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/>
              <a:t>млн.рублей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37199484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37C677E5-309F-4EBB-86BA-EAE708A77DA5}"/>
              </a:ext>
            </a:extLst>
          </p:cNvPr>
          <p:cNvSpPr txBox="1">
            <a:spLocks/>
          </p:cNvSpPr>
          <p:nvPr/>
        </p:nvSpPr>
        <p:spPr>
          <a:xfrm>
            <a:off x="680720" y="278092"/>
            <a:ext cx="7782559" cy="8055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000" b="1" dirty="0">
                <a:solidFill>
                  <a:srgbClr val="1F3543"/>
                </a:solidFill>
              </a:rPr>
              <a:t>Рейтинг ФНС</a:t>
            </a: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A8B405D0-17F8-41CE-A9B5-893212637F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966502"/>
              </p:ext>
            </p:extLst>
          </p:nvPr>
        </p:nvGraphicFramePr>
        <p:xfrm>
          <a:off x="262890" y="935671"/>
          <a:ext cx="8576306" cy="523870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430247">
                  <a:extLst>
                    <a:ext uri="{9D8B030D-6E8A-4147-A177-3AD203B41FA5}">
                      <a16:colId xmlns:a16="http://schemas.microsoft.com/office/drawing/2014/main" val="24099128"/>
                    </a:ext>
                  </a:extLst>
                </a:gridCol>
                <a:gridCol w="507841">
                  <a:extLst>
                    <a:ext uri="{9D8B030D-6E8A-4147-A177-3AD203B41FA5}">
                      <a16:colId xmlns:a16="http://schemas.microsoft.com/office/drawing/2014/main" val="2564758806"/>
                    </a:ext>
                  </a:extLst>
                </a:gridCol>
                <a:gridCol w="486157">
                  <a:extLst>
                    <a:ext uri="{9D8B030D-6E8A-4147-A177-3AD203B41FA5}">
                      <a16:colId xmlns:a16="http://schemas.microsoft.com/office/drawing/2014/main" val="1250564080"/>
                    </a:ext>
                  </a:extLst>
                </a:gridCol>
                <a:gridCol w="638350">
                  <a:extLst>
                    <a:ext uri="{9D8B030D-6E8A-4147-A177-3AD203B41FA5}">
                      <a16:colId xmlns:a16="http://schemas.microsoft.com/office/drawing/2014/main" val="429042862"/>
                    </a:ext>
                  </a:extLst>
                </a:gridCol>
                <a:gridCol w="787673">
                  <a:extLst>
                    <a:ext uri="{9D8B030D-6E8A-4147-A177-3AD203B41FA5}">
                      <a16:colId xmlns:a16="http://schemas.microsoft.com/office/drawing/2014/main" val="525113087"/>
                    </a:ext>
                  </a:extLst>
                </a:gridCol>
                <a:gridCol w="787673">
                  <a:extLst>
                    <a:ext uri="{9D8B030D-6E8A-4147-A177-3AD203B41FA5}">
                      <a16:colId xmlns:a16="http://schemas.microsoft.com/office/drawing/2014/main" val="1464879032"/>
                    </a:ext>
                  </a:extLst>
                </a:gridCol>
                <a:gridCol w="787673">
                  <a:extLst>
                    <a:ext uri="{9D8B030D-6E8A-4147-A177-3AD203B41FA5}">
                      <a16:colId xmlns:a16="http://schemas.microsoft.com/office/drawing/2014/main" val="3929140846"/>
                    </a:ext>
                  </a:extLst>
                </a:gridCol>
                <a:gridCol w="787673">
                  <a:extLst>
                    <a:ext uri="{9D8B030D-6E8A-4147-A177-3AD203B41FA5}">
                      <a16:colId xmlns:a16="http://schemas.microsoft.com/office/drawing/2014/main" val="1167940418"/>
                    </a:ext>
                  </a:extLst>
                </a:gridCol>
                <a:gridCol w="899983">
                  <a:extLst>
                    <a:ext uri="{9D8B030D-6E8A-4147-A177-3AD203B41FA5}">
                      <a16:colId xmlns:a16="http://schemas.microsoft.com/office/drawing/2014/main" val="1904624587"/>
                    </a:ext>
                  </a:extLst>
                </a:gridCol>
                <a:gridCol w="873760">
                  <a:extLst>
                    <a:ext uri="{9D8B030D-6E8A-4147-A177-3AD203B41FA5}">
                      <a16:colId xmlns:a16="http://schemas.microsoft.com/office/drawing/2014/main" val="317451320"/>
                    </a:ext>
                  </a:extLst>
                </a:gridCol>
                <a:gridCol w="589276">
                  <a:extLst>
                    <a:ext uri="{9D8B030D-6E8A-4147-A177-3AD203B41FA5}">
                      <a16:colId xmlns:a16="http://schemas.microsoft.com/office/drawing/2014/main" val="35569344"/>
                    </a:ext>
                  </a:extLst>
                </a:gridCol>
              </a:tblGrid>
              <a:tr h="635318"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>
                          <a:effectLst/>
                        </a:rPr>
                        <a:t>Наименование муниципального образования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Итоговое место в рейтинге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Соотношение долга к поступлениям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>
                    <a:solidFill>
                      <a:srgbClr val="70AD47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>
                          <a:effectLst/>
                        </a:rPr>
                        <a:t>Динамика долга бюджетных </a:t>
                      </a:r>
                      <a:r>
                        <a:rPr lang="ru-RU" sz="1200" u="none" strike="noStrike" dirty="0" err="1">
                          <a:effectLst/>
                        </a:rPr>
                        <a:t>учрежений</a:t>
                      </a:r>
                      <a:r>
                        <a:rPr lang="ru-RU" sz="1200" u="none" strike="noStrike" dirty="0">
                          <a:effectLst/>
                        </a:rPr>
                        <a:t> за 12 месяцев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Доля должников БУ в общем кол-ве БУ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Доля НП, имеющих переплату, в общем кол-ве НП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>
                          <a:effectLst/>
                        </a:rPr>
                        <a:t>Доля НП БУ, имеющих переплату, в общем кол-ве НП БУ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>
                          <a:effectLst/>
                        </a:rPr>
                        <a:t>Доля сотрудников должников к общей численности сотрудников организаций с численностью&gt;100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>
                          <a:effectLst/>
                        </a:rPr>
                        <a:t>Доля сотрудников должников БУ к общей численности сотрудников организаций с численностью&gt;100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>
                          <a:effectLst/>
                        </a:rPr>
                        <a:t>Доля комиссий, проведенных с участием ОМС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extLst>
                  <a:ext uri="{0D108BD9-81ED-4DB2-BD59-A6C34878D82A}">
                    <a16:rowId xmlns:a16="http://schemas.microsoft.com/office/drawing/2014/main" val="652890389"/>
                  </a:ext>
                </a:extLst>
              </a:tr>
              <a:tr h="14709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>
                          <a:solidFill>
                            <a:schemeClr val="bg1"/>
                          </a:solidFill>
                          <a:effectLst/>
                        </a:rPr>
                        <a:t>на 1.06. 2024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>
                          <a:solidFill>
                            <a:schemeClr val="bg1"/>
                          </a:solidFill>
                          <a:effectLst/>
                        </a:rPr>
                        <a:t>на 1.07. 2024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>
                    <a:solidFill>
                      <a:srgbClr val="70AD4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1169206"/>
                  </a:ext>
                </a:extLst>
              </a:tr>
              <a:tr h="265240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 err="1">
                          <a:effectLst/>
                        </a:rPr>
                        <a:t>Староминский</a:t>
                      </a:r>
                      <a:r>
                        <a:rPr lang="ru-RU" sz="1400" u="none" strike="noStrike" dirty="0">
                          <a:effectLst/>
                        </a:rPr>
                        <a:t>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28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44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11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effectLst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extLst>
                  <a:ext uri="{0D108BD9-81ED-4DB2-BD59-A6C34878D82A}">
                    <a16:rowId xmlns:a16="http://schemas.microsoft.com/office/drawing/2014/main" val="2844493027"/>
                  </a:ext>
                </a:extLst>
              </a:tr>
              <a:tr h="265240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>
                          <a:effectLst/>
                        </a:rPr>
                        <a:t>Ейский 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27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10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10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23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36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10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effectLst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extLst>
                  <a:ext uri="{0D108BD9-81ED-4DB2-BD59-A6C34878D82A}">
                    <a16:rowId xmlns:a16="http://schemas.microsoft.com/office/drawing/2014/main" val="2090262783"/>
                  </a:ext>
                </a:extLst>
              </a:tr>
              <a:tr h="265240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>
                          <a:effectLst/>
                        </a:rPr>
                        <a:t>Каневской 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22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effectLst/>
                        </a:rPr>
                        <a:t>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22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40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31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22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effectLst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extLst>
                  <a:ext uri="{0D108BD9-81ED-4DB2-BD59-A6C34878D82A}">
                    <a16:rowId xmlns:a16="http://schemas.microsoft.com/office/drawing/2014/main" val="4199275233"/>
                  </a:ext>
                </a:extLst>
              </a:tr>
              <a:tr h="495231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</a:rPr>
                        <a:t>город-курорт Геленджик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effectLst/>
                        </a:rPr>
                        <a:t>18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36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15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14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29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17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effectLst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extLst>
                  <a:ext uri="{0D108BD9-81ED-4DB2-BD59-A6C34878D82A}">
                    <a16:rowId xmlns:a16="http://schemas.microsoft.com/office/drawing/2014/main" val="451022060"/>
                  </a:ext>
                </a:extLst>
              </a:tr>
              <a:tr h="265240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>
                          <a:effectLst/>
                        </a:rPr>
                        <a:t>…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effectLst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extLst>
                  <a:ext uri="{0D108BD9-81ED-4DB2-BD59-A6C34878D82A}">
                    <a16:rowId xmlns:a16="http://schemas.microsoft.com/office/drawing/2014/main" val="1894322306"/>
                  </a:ext>
                </a:extLst>
              </a:tr>
              <a:tr h="265240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>
                          <a:effectLst/>
                        </a:rPr>
                        <a:t>Славянский 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effectLst/>
                        </a:rPr>
                        <a:t>14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39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29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42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effectLst/>
                        </a:rPr>
                        <a:t>42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effectLst/>
                        </a:rPr>
                        <a:t>10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effectLst/>
                        </a:rPr>
                        <a:t>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effectLst/>
                        </a:rPr>
                        <a:t>30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effectLst/>
                        </a:rPr>
                        <a:t>30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effectLst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extLst>
                  <a:ext uri="{0D108BD9-81ED-4DB2-BD59-A6C34878D82A}">
                    <a16:rowId xmlns:a16="http://schemas.microsoft.com/office/drawing/2014/main" val="3544800826"/>
                  </a:ext>
                </a:extLst>
              </a:tr>
              <a:tr h="265240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>
                          <a:effectLst/>
                        </a:rPr>
                        <a:t>Тихорецкий 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11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40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17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31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36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31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30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effectLst/>
                        </a:rPr>
                        <a:t>35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40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effectLst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extLst>
                  <a:ext uri="{0D108BD9-81ED-4DB2-BD59-A6C34878D82A}">
                    <a16:rowId xmlns:a16="http://schemas.microsoft.com/office/drawing/2014/main" val="3535616377"/>
                  </a:ext>
                </a:extLst>
              </a:tr>
              <a:tr h="265240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Новокубанский 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43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41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40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х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3538458"/>
                  </a:ext>
                </a:extLst>
              </a:tr>
              <a:tr h="265240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</a:rPr>
                        <a:t>Усть-Лабинский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28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42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effectLst/>
                        </a:rPr>
                        <a:t>12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effectLst/>
                        </a:rPr>
                        <a:t>32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effectLst/>
                        </a:rPr>
                        <a:t>29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43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effectLst/>
                        </a:rPr>
                        <a:t>18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effectLst/>
                        </a:rPr>
                        <a:t>39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effectLst/>
                        </a:rPr>
                        <a:t>43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effectLst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extLst>
                  <a:ext uri="{0D108BD9-81ED-4DB2-BD59-A6C34878D82A}">
                    <a16:rowId xmlns:a16="http://schemas.microsoft.com/office/drawing/2014/main" val="464847536"/>
                  </a:ext>
                </a:extLst>
              </a:tr>
              <a:tr h="265240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>
                          <a:effectLst/>
                        </a:rPr>
                        <a:t>город Краснодар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41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43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25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22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effectLst/>
                        </a:rPr>
                        <a:t>39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effectLst/>
                        </a:rPr>
                        <a:t>19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effectLst/>
                        </a:rPr>
                        <a:t>44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18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26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effectLst/>
                        </a:rPr>
                        <a:t>41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extLst>
                  <a:ext uri="{0D108BD9-81ED-4DB2-BD59-A6C34878D82A}">
                    <a16:rowId xmlns:a16="http://schemas.microsoft.com/office/drawing/2014/main" val="1801605848"/>
                  </a:ext>
                </a:extLst>
              </a:tr>
              <a:tr h="25007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>
                          <a:effectLst/>
                        </a:rPr>
                        <a:t>Тбилисский 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44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44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44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33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effectLst/>
                        </a:rPr>
                        <a:t>38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29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22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24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29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effectLst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/>
                </a:tc>
                <a:extLst>
                  <a:ext uri="{0D108BD9-81ED-4DB2-BD59-A6C34878D82A}">
                    <a16:rowId xmlns:a16="http://schemas.microsoft.com/office/drawing/2014/main" val="33363230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29930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36D4DC9D-4749-4A76-BCDC-187D873A87DB}"/>
              </a:ext>
            </a:extLst>
          </p:cNvPr>
          <p:cNvSpPr txBox="1">
            <a:spLocks/>
          </p:cNvSpPr>
          <p:nvPr/>
        </p:nvSpPr>
        <p:spPr>
          <a:xfrm>
            <a:off x="1785586" y="127462"/>
            <a:ext cx="6225456" cy="779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b="1" dirty="0">
                <a:effectLst/>
                <a:latin typeface="+mn-lt"/>
                <a:ea typeface="Calibri" panose="020F0502020204030204" pitchFamily="34" charset="0"/>
              </a:rPr>
              <a:t>РЕЙТИНГ ФНС  </a:t>
            </a:r>
            <a:endParaRPr lang="ru-RU" sz="2800" b="1" dirty="0">
              <a:latin typeface="+mn-lt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89A2FECE-6749-4FD2-95C8-A6757E90B8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8132486"/>
              </p:ext>
            </p:extLst>
          </p:nvPr>
        </p:nvGraphicFramePr>
        <p:xfrm>
          <a:off x="303121" y="2234818"/>
          <a:ext cx="8537757" cy="41298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99488">
                  <a:extLst>
                    <a:ext uri="{9D8B030D-6E8A-4147-A177-3AD203B41FA5}">
                      <a16:colId xmlns:a16="http://schemas.microsoft.com/office/drawing/2014/main" val="1420110305"/>
                    </a:ext>
                  </a:extLst>
                </a:gridCol>
                <a:gridCol w="1437116">
                  <a:extLst>
                    <a:ext uri="{9D8B030D-6E8A-4147-A177-3AD203B41FA5}">
                      <a16:colId xmlns:a16="http://schemas.microsoft.com/office/drawing/2014/main" val="2070600556"/>
                    </a:ext>
                  </a:extLst>
                </a:gridCol>
                <a:gridCol w="1294423">
                  <a:extLst>
                    <a:ext uri="{9D8B030D-6E8A-4147-A177-3AD203B41FA5}">
                      <a16:colId xmlns:a16="http://schemas.microsoft.com/office/drawing/2014/main" val="418173739"/>
                    </a:ext>
                  </a:extLst>
                </a:gridCol>
                <a:gridCol w="1325000">
                  <a:extLst>
                    <a:ext uri="{9D8B030D-6E8A-4147-A177-3AD203B41FA5}">
                      <a16:colId xmlns:a16="http://schemas.microsoft.com/office/drawing/2014/main" val="178446467"/>
                    </a:ext>
                  </a:extLst>
                </a:gridCol>
                <a:gridCol w="1681730">
                  <a:extLst>
                    <a:ext uri="{9D8B030D-6E8A-4147-A177-3AD203B41FA5}">
                      <a16:colId xmlns:a16="http://schemas.microsoft.com/office/drawing/2014/main" val="399651572"/>
                    </a:ext>
                  </a:extLst>
                </a:gridCol>
              </a:tblGrid>
              <a:tr h="378644"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Наименование</a:t>
                      </a:r>
                    </a:p>
                  </a:txBody>
                  <a:tcPr marL="9525" marR="9525" marT="9525" marB="0">
                    <a:solidFill>
                      <a:srgbClr val="70AD4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По состоянию на 01.06.2024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По состоянию на 01.07.2024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7452405"/>
                  </a:ext>
                </a:extLst>
              </a:tr>
              <a:tr h="3536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количество</a:t>
                      </a:r>
                    </a:p>
                  </a:txBody>
                  <a:tcPr marL="9525" marR="9525" marT="9525" marB="0"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сумма,руб</a:t>
                      </a:r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.</a:t>
                      </a:r>
                    </a:p>
                  </a:txBody>
                  <a:tcPr marL="9525" marR="9525" marT="9525" marB="0"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количество</a:t>
                      </a:r>
                    </a:p>
                  </a:txBody>
                  <a:tcPr marL="9525" marR="9525" marT="9525" marB="0"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сумма,руб</a:t>
                      </a:r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.</a:t>
                      </a:r>
                    </a:p>
                  </a:txBody>
                  <a:tcPr marL="9525" marR="9525" marT="9525" marB="0"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2455872"/>
                  </a:ext>
                </a:extLst>
              </a:tr>
              <a:tr h="370916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Верхнекубанское с/п           </a:t>
                      </a:r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514 471,00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139 525,84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508817758"/>
                  </a:ext>
                </a:extLst>
              </a:tr>
              <a:tr h="475812"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МКУ "УОД ОМСУ и МУ Верхнекубанского сельского поселения Новокубанского района"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135 233,00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X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162713967"/>
                  </a:ext>
                </a:extLst>
              </a:tr>
              <a:tr h="316824"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МКУК "</a:t>
                      </a:r>
                      <a:r>
                        <a:rPr lang="ru-RU" sz="14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Верхнекубанский</a:t>
                      </a:r>
                      <a:r>
                        <a:rPr lang="ru-RU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КДЦ" 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379 238,00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127 558,46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130242229"/>
                  </a:ext>
                </a:extLst>
              </a:tr>
              <a:tr h="301369"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МКУП "Сельское хозяйство" 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11 967,38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021209545"/>
                  </a:ext>
                </a:extLst>
              </a:tr>
              <a:tr h="47581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Новосельское с/п                              </a:t>
                      </a:r>
                      <a:r>
                        <a:rPr lang="ru-RU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МКУК "</a:t>
                      </a:r>
                      <a:r>
                        <a:rPr lang="ru-RU" sz="14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Новосельский</a:t>
                      </a:r>
                      <a:r>
                        <a:rPr lang="ru-RU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КДЦ"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X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261 216,59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330751081"/>
                  </a:ext>
                </a:extLst>
              </a:tr>
              <a:tr h="47581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Прочноокопское с/п            </a:t>
                      </a:r>
                      <a:r>
                        <a:rPr lang="ru-RU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Администрация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591 106,00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56,59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423373253"/>
                  </a:ext>
                </a:extLst>
              </a:tr>
              <a:tr h="47581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Советское с/п                      </a:t>
                      </a:r>
                      <a:r>
                        <a:rPr lang="ru-RU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Администрация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1 346,00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X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241511912"/>
                  </a:ext>
                </a:extLst>
              </a:tr>
              <a:tr h="26273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Новокубанский район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28 288,00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41 700,99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712967743"/>
                  </a:ext>
                </a:extLst>
              </a:tr>
              <a:tr h="242464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Итого:</a:t>
                      </a:r>
                    </a:p>
                  </a:txBody>
                  <a:tcPr marL="9525" marR="9525" marT="9525" marB="0"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1 135 211,00</a:t>
                      </a:r>
                    </a:p>
                  </a:txBody>
                  <a:tcPr marL="9525" marR="9525" marT="9525" marB="0"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442 500,01</a:t>
                      </a:r>
                    </a:p>
                  </a:txBody>
                  <a:tcPr marL="9525" marR="9525" marT="9525" marB="0"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6056017"/>
                  </a:ext>
                </a:extLst>
              </a:tr>
            </a:tbl>
          </a:graphicData>
        </a:graphic>
      </p:graphicFrame>
      <p:sp>
        <p:nvSpPr>
          <p:cNvPr id="13" name="Заголовок 1">
            <a:extLst>
              <a:ext uri="{FF2B5EF4-FFF2-40B4-BE49-F238E27FC236}">
                <a16:creationId xmlns:a16="http://schemas.microsoft.com/office/drawing/2014/main" id="{C9561376-89DA-40B9-AB58-6EBC1FC8707E}"/>
              </a:ext>
            </a:extLst>
          </p:cNvPr>
          <p:cNvSpPr txBox="1">
            <a:spLocks/>
          </p:cNvSpPr>
          <p:nvPr/>
        </p:nvSpPr>
        <p:spPr>
          <a:xfrm>
            <a:off x="597050" y="508817"/>
            <a:ext cx="3410475" cy="779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b="1" dirty="0">
                <a:effectLst/>
                <a:latin typeface="+mn-lt"/>
                <a:ea typeface="Calibri" panose="020F0502020204030204" pitchFamily="34" charset="0"/>
              </a:rPr>
              <a:t>Динамика долга бюджетных учреждений </a:t>
            </a:r>
            <a:endParaRPr lang="ru-RU" sz="1800" b="1" dirty="0">
              <a:latin typeface="+mn-lt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A97DA8BA-EE69-4ABE-9F95-10EDD975DD6D}"/>
              </a:ext>
            </a:extLst>
          </p:cNvPr>
          <p:cNvSpPr/>
          <p:nvPr/>
        </p:nvSpPr>
        <p:spPr>
          <a:xfrm>
            <a:off x="675310" y="1201756"/>
            <a:ext cx="1194816" cy="861774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70AD47"/>
                </a:solidFill>
              </a:rPr>
              <a:t>на 1.06.2024</a:t>
            </a:r>
          </a:p>
          <a:p>
            <a:pPr algn="ctr"/>
            <a:r>
              <a:rPr lang="ru-RU" sz="3600" b="1" dirty="0">
                <a:solidFill>
                  <a:srgbClr val="70AD47"/>
                </a:solidFill>
              </a:rPr>
              <a:t>35</a:t>
            </a:r>
            <a:endParaRPr lang="ru-RU" sz="1400" dirty="0">
              <a:solidFill>
                <a:srgbClr val="70AD47"/>
              </a:solidFill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C0EEC44B-3C90-452F-8E4B-19058B36F8C6}"/>
              </a:ext>
            </a:extLst>
          </p:cNvPr>
          <p:cNvSpPr/>
          <p:nvPr/>
        </p:nvSpPr>
        <p:spPr>
          <a:xfrm>
            <a:off x="660048" y="1195204"/>
            <a:ext cx="1194816" cy="814452"/>
          </a:xfrm>
          <a:prstGeom prst="rect">
            <a:avLst/>
          </a:prstGeom>
          <a:noFill/>
          <a:ln w="76200">
            <a:solidFill>
              <a:srgbClr val="70AD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70AD47"/>
              </a:solidFill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E08444F6-FDF8-4DA1-93E0-C8BBA39DF164}"/>
              </a:ext>
            </a:extLst>
          </p:cNvPr>
          <p:cNvSpPr/>
          <p:nvPr/>
        </p:nvSpPr>
        <p:spPr>
          <a:xfrm>
            <a:off x="2634282" y="1217773"/>
            <a:ext cx="1194816" cy="861774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70AD47"/>
                </a:solidFill>
              </a:rPr>
              <a:t>на 1.07.2024</a:t>
            </a:r>
          </a:p>
          <a:p>
            <a:pPr algn="ctr"/>
            <a:r>
              <a:rPr lang="ru-RU" sz="3600" b="1" dirty="0">
                <a:solidFill>
                  <a:srgbClr val="70AD47"/>
                </a:solidFill>
              </a:rPr>
              <a:t>17</a:t>
            </a:r>
            <a:endParaRPr lang="ru-RU" sz="1400" dirty="0">
              <a:solidFill>
                <a:srgbClr val="70AD47"/>
              </a:solidFill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1AB53699-69DA-45A3-9184-A28F8DB34AA0}"/>
              </a:ext>
            </a:extLst>
          </p:cNvPr>
          <p:cNvSpPr/>
          <p:nvPr/>
        </p:nvSpPr>
        <p:spPr>
          <a:xfrm>
            <a:off x="2634282" y="1201756"/>
            <a:ext cx="1194816" cy="814452"/>
          </a:xfrm>
          <a:prstGeom prst="rect">
            <a:avLst/>
          </a:prstGeom>
          <a:noFill/>
          <a:ln w="76200">
            <a:solidFill>
              <a:srgbClr val="70AD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70AD47"/>
              </a:solidFill>
            </a:endParaRPr>
          </a:p>
        </p:txBody>
      </p:sp>
      <p:sp>
        <p:nvSpPr>
          <p:cNvPr id="20" name="Заголовок 1">
            <a:extLst>
              <a:ext uri="{FF2B5EF4-FFF2-40B4-BE49-F238E27FC236}">
                <a16:creationId xmlns:a16="http://schemas.microsoft.com/office/drawing/2014/main" id="{641EE5C2-A71B-467E-AB4C-7C987319D445}"/>
              </a:ext>
            </a:extLst>
          </p:cNvPr>
          <p:cNvSpPr txBox="1">
            <a:spLocks/>
          </p:cNvSpPr>
          <p:nvPr/>
        </p:nvSpPr>
        <p:spPr>
          <a:xfrm>
            <a:off x="5512305" y="494117"/>
            <a:ext cx="3410475" cy="779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b="1" dirty="0">
                <a:effectLst/>
                <a:latin typeface="+mn-lt"/>
                <a:ea typeface="Calibri" panose="020F0502020204030204" pitchFamily="34" charset="0"/>
              </a:rPr>
              <a:t>Доля должников бюджетных учреждений</a:t>
            </a:r>
            <a:endParaRPr lang="ru-RU" sz="1800" b="1" dirty="0">
              <a:latin typeface="+mn-lt"/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E5846D97-6434-4A3B-B6EF-4F7FEE0014C4}"/>
              </a:ext>
            </a:extLst>
          </p:cNvPr>
          <p:cNvSpPr/>
          <p:nvPr/>
        </p:nvSpPr>
        <p:spPr>
          <a:xfrm>
            <a:off x="5536047" y="1245299"/>
            <a:ext cx="1194816" cy="861774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70AD47"/>
                </a:solidFill>
              </a:rPr>
              <a:t>на 1.06.2024</a:t>
            </a:r>
          </a:p>
          <a:p>
            <a:pPr algn="ctr"/>
            <a:r>
              <a:rPr lang="ru-RU" sz="3600" b="1" dirty="0">
                <a:solidFill>
                  <a:srgbClr val="70AD47"/>
                </a:solidFill>
              </a:rPr>
              <a:t>26</a:t>
            </a:r>
            <a:endParaRPr lang="ru-RU" sz="1400" dirty="0">
              <a:solidFill>
                <a:srgbClr val="70AD47"/>
              </a:solidFill>
            </a:endParaRP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D72F0ED7-5831-4387-8BF5-494A84ED4210}"/>
              </a:ext>
            </a:extLst>
          </p:cNvPr>
          <p:cNvSpPr/>
          <p:nvPr/>
        </p:nvSpPr>
        <p:spPr>
          <a:xfrm>
            <a:off x="5524176" y="1250226"/>
            <a:ext cx="1194816" cy="814452"/>
          </a:xfrm>
          <a:prstGeom prst="rect">
            <a:avLst/>
          </a:prstGeom>
          <a:noFill/>
          <a:ln w="76200">
            <a:solidFill>
              <a:srgbClr val="70AD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70AD47"/>
              </a:solidFill>
            </a:endParaRP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88421F64-2DDE-4B33-9609-0AF07A51CE83}"/>
              </a:ext>
            </a:extLst>
          </p:cNvPr>
          <p:cNvSpPr/>
          <p:nvPr/>
        </p:nvSpPr>
        <p:spPr>
          <a:xfrm>
            <a:off x="7567688" y="1264900"/>
            <a:ext cx="1194816" cy="861774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70AD47"/>
                </a:solidFill>
              </a:rPr>
              <a:t>на 1.07.2024</a:t>
            </a:r>
          </a:p>
          <a:p>
            <a:pPr algn="ctr"/>
            <a:r>
              <a:rPr lang="ru-RU" sz="3600" b="1" dirty="0">
                <a:solidFill>
                  <a:srgbClr val="70AD47"/>
                </a:solidFill>
              </a:rPr>
              <a:t>26</a:t>
            </a:r>
            <a:endParaRPr lang="ru-RU" sz="1400" dirty="0">
              <a:solidFill>
                <a:srgbClr val="70AD47"/>
              </a:solidFill>
            </a:endParaRP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8F40765B-1F45-486A-8112-C784DC7A05D7}"/>
              </a:ext>
            </a:extLst>
          </p:cNvPr>
          <p:cNvSpPr/>
          <p:nvPr/>
        </p:nvSpPr>
        <p:spPr>
          <a:xfrm>
            <a:off x="7567688" y="1245299"/>
            <a:ext cx="1194816" cy="814452"/>
          </a:xfrm>
          <a:prstGeom prst="rect">
            <a:avLst/>
          </a:prstGeom>
          <a:noFill/>
          <a:ln w="76200">
            <a:solidFill>
              <a:srgbClr val="70AD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70AD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26176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36D4DC9D-4749-4A76-BCDC-187D873A87DB}"/>
              </a:ext>
            </a:extLst>
          </p:cNvPr>
          <p:cNvSpPr txBox="1">
            <a:spLocks/>
          </p:cNvSpPr>
          <p:nvPr/>
        </p:nvSpPr>
        <p:spPr>
          <a:xfrm>
            <a:off x="1463568" y="497254"/>
            <a:ext cx="7602583" cy="779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b="1" dirty="0">
                <a:effectLst/>
                <a:latin typeface="+mn-lt"/>
                <a:ea typeface="Calibri" panose="020F0502020204030204" pitchFamily="34" charset="0"/>
              </a:rPr>
              <a:t>РЕЙТИНГ - Доля БУ, имеющих переплату в общем количестве БУ</a:t>
            </a:r>
            <a:endParaRPr lang="ru-RU" sz="2800" b="1" dirty="0">
              <a:latin typeface="+mn-lt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403FF4B4-9BFA-48E9-B216-46C5D3E930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8610239"/>
              </p:ext>
            </p:extLst>
          </p:nvPr>
        </p:nvGraphicFramePr>
        <p:xfrm>
          <a:off x="485635" y="2430258"/>
          <a:ext cx="8172730" cy="363124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121685">
                  <a:extLst>
                    <a:ext uri="{9D8B030D-6E8A-4147-A177-3AD203B41FA5}">
                      <a16:colId xmlns:a16="http://schemas.microsoft.com/office/drawing/2014/main" val="100333636"/>
                    </a:ext>
                  </a:extLst>
                </a:gridCol>
                <a:gridCol w="1829622">
                  <a:extLst>
                    <a:ext uri="{9D8B030D-6E8A-4147-A177-3AD203B41FA5}">
                      <a16:colId xmlns:a16="http://schemas.microsoft.com/office/drawing/2014/main" val="1799932332"/>
                    </a:ext>
                  </a:extLst>
                </a:gridCol>
                <a:gridCol w="1536371">
                  <a:extLst>
                    <a:ext uri="{9D8B030D-6E8A-4147-A177-3AD203B41FA5}">
                      <a16:colId xmlns:a16="http://schemas.microsoft.com/office/drawing/2014/main" val="3249054049"/>
                    </a:ext>
                  </a:extLst>
                </a:gridCol>
                <a:gridCol w="1685052">
                  <a:extLst>
                    <a:ext uri="{9D8B030D-6E8A-4147-A177-3AD203B41FA5}">
                      <a16:colId xmlns:a16="http://schemas.microsoft.com/office/drawing/2014/main" val="3626458139"/>
                    </a:ext>
                  </a:extLst>
                </a:gridCol>
              </a:tblGrid>
              <a:tr h="77044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u="none" strike="noStrike" dirty="0">
                          <a:effectLst/>
                        </a:rPr>
                        <a:t>Наименование показателя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42" marR="7742" marT="774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u="none" strike="noStrike" dirty="0">
                          <a:effectLst/>
                        </a:rPr>
                        <a:t>По состоянию на 01.06.2024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42" marR="7742" marT="774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u="none" strike="noStrike" dirty="0">
                          <a:effectLst/>
                        </a:rPr>
                        <a:t>По состоянию на 01.07.2024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42" marR="7742" marT="774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u="none" strike="noStrike" dirty="0">
                          <a:effectLst/>
                        </a:rPr>
                        <a:t>Отклонение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42" marR="7742" marT="7742" marB="0"/>
                </a:tc>
                <a:extLst>
                  <a:ext uri="{0D108BD9-81ED-4DB2-BD59-A6C34878D82A}">
                    <a16:rowId xmlns:a16="http://schemas.microsoft.com/office/drawing/2014/main" val="2460862932"/>
                  </a:ext>
                </a:extLst>
              </a:tr>
              <a:tr h="770444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u="none" strike="noStrike" dirty="0">
                          <a:effectLst/>
                        </a:rPr>
                        <a:t>Количество учреждений      Всего: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42" marR="7742" marT="774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 dirty="0">
                          <a:effectLst/>
                        </a:rPr>
                        <a:t>112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42" marR="7742" marT="774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u="none" strike="noStrike" dirty="0">
                          <a:effectLst/>
                        </a:rPr>
                        <a:t>98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42" marR="7742" marT="774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 dirty="0">
                          <a:effectLst/>
                        </a:rPr>
                        <a:t>-14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42" marR="7742" marT="7742" marB="0"/>
                </a:tc>
                <a:extLst>
                  <a:ext uri="{0D108BD9-81ED-4DB2-BD59-A6C34878D82A}">
                    <a16:rowId xmlns:a16="http://schemas.microsoft.com/office/drawing/2014/main" val="1180801895"/>
                  </a:ext>
                </a:extLst>
              </a:tr>
              <a:tr h="601616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u="none" strike="noStrike" dirty="0">
                          <a:effectLst/>
                        </a:rPr>
                        <a:t>в т.ч. учреждения МО Новокубанский район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42" marR="7742" marT="774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u="none" strike="noStrike" dirty="0">
                          <a:effectLst/>
                        </a:rPr>
                        <a:t>94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42" marR="7742" marT="774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u="none" strike="noStrike" dirty="0">
                          <a:effectLst/>
                        </a:rPr>
                        <a:t>84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42" marR="7742" marT="774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u="none" strike="noStrike" dirty="0">
                          <a:effectLst/>
                        </a:rPr>
                        <a:t>-10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42" marR="7742" marT="7742" marB="0"/>
                </a:tc>
                <a:extLst>
                  <a:ext uri="{0D108BD9-81ED-4DB2-BD59-A6C34878D82A}">
                    <a16:rowId xmlns:a16="http://schemas.microsoft.com/office/drawing/2014/main" val="706209951"/>
                  </a:ext>
                </a:extLst>
              </a:tr>
              <a:tr h="770444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u="none" strike="noStrike" dirty="0">
                          <a:effectLst/>
                        </a:rPr>
                        <a:t>Сумма переплаты, </a:t>
                      </a:r>
                      <a:r>
                        <a:rPr lang="ru-RU" sz="1600" b="1" u="none" strike="noStrike" dirty="0" err="1">
                          <a:effectLst/>
                        </a:rPr>
                        <a:t>тыс.руб</a:t>
                      </a:r>
                      <a:r>
                        <a:rPr lang="ru-RU" sz="1600" b="1" u="none" strike="noStrike" dirty="0">
                          <a:effectLst/>
                        </a:rPr>
                        <a:t>.                   Всего: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42" marR="7742" marT="774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 dirty="0">
                          <a:effectLst/>
                        </a:rPr>
                        <a:t>17 334,02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42" marR="7742" marT="774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u="none" strike="noStrike" dirty="0">
                          <a:effectLst/>
                        </a:rPr>
                        <a:t>16 575,73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42" marR="7742" marT="774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 dirty="0">
                          <a:effectLst/>
                        </a:rPr>
                        <a:t>-758,29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42" marR="7742" marT="7742" marB="0"/>
                </a:tc>
                <a:extLst>
                  <a:ext uri="{0D108BD9-81ED-4DB2-BD59-A6C34878D82A}">
                    <a16:rowId xmlns:a16="http://schemas.microsoft.com/office/drawing/2014/main" val="3208958286"/>
                  </a:ext>
                </a:extLst>
              </a:tr>
              <a:tr h="718300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u="none" strike="noStrike" dirty="0">
                          <a:effectLst/>
                        </a:rPr>
                        <a:t>в т.ч. учреждения МО Новокубанский район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42" marR="7742" marT="774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u="none" strike="noStrike" dirty="0">
                          <a:effectLst/>
                        </a:rPr>
                        <a:t>8 058,49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42" marR="7742" marT="774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u="none" strike="noStrike" dirty="0">
                          <a:effectLst/>
                        </a:rPr>
                        <a:t>4 381,67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42" marR="7742" marT="774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u="none" strike="noStrike" dirty="0">
                          <a:effectLst/>
                        </a:rPr>
                        <a:t>-3 676,82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42" marR="7742" marT="7742" marB="0"/>
                </a:tc>
                <a:extLst>
                  <a:ext uri="{0D108BD9-81ED-4DB2-BD59-A6C34878D82A}">
                    <a16:rowId xmlns:a16="http://schemas.microsoft.com/office/drawing/2014/main" val="1194441745"/>
                  </a:ext>
                </a:extLst>
              </a:tr>
            </a:tbl>
          </a:graphicData>
        </a:graphic>
      </p:graphicFrame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A2F616A9-2729-4D7C-B72B-5CB3B213C3E2}"/>
              </a:ext>
            </a:extLst>
          </p:cNvPr>
          <p:cNvSpPr txBox="1">
            <a:spLocks/>
          </p:cNvSpPr>
          <p:nvPr/>
        </p:nvSpPr>
        <p:spPr>
          <a:xfrm>
            <a:off x="759804" y="1413719"/>
            <a:ext cx="1902558" cy="779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b="1" dirty="0">
                <a:latin typeface="+mn-lt"/>
              </a:rPr>
              <a:t>место в рейтинге на 01.06.2024</a:t>
            </a: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7F470EB2-6DA5-4B19-BD7F-2F37A5E6EC0F}"/>
              </a:ext>
            </a:extLst>
          </p:cNvPr>
          <p:cNvSpPr txBox="1">
            <a:spLocks/>
          </p:cNvSpPr>
          <p:nvPr/>
        </p:nvSpPr>
        <p:spPr>
          <a:xfrm>
            <a:off x="5290986" y="1456752"/>
            <a:ext cx="1787899" cy="779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b="1" dirty="0">
                <a:latin typeface="+mn-lt"/>
              </a:rPr>
              <a:t>место в рейтинге на 01.07.2024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301DF23F-B673-44D3-84A1-9C37F07BEE8B}"/>
              </a:ext>
            </a:extLst>
          </p:cNvPr>
          <p:cNvSpPr/>
          <p:nvPr/>
        </p:nvSpPr>
        <p:spPr>
          <a:xfrm>
            <a:off x="7471102" y="1502949"/>
            <a:ext cx="802599" cy="64633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70AD47"/>
                </a:solidFill>
              </a:rPr>
              <a:t>12</a:t>
            </a:r>
            <a:endParaRPr lang="ru-RU" sz="3600" dirty="0">
              <a:solidFill>
                <a:srgbClr val="70AD47"/>
              </a:solidFill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4B02BEF5-D6E7-42FD-B73B-77FECA5928ED}"/>
              </a:ext>
            </a:extLst>
          </p:cNvPr>
          <p:cNvSpPr/>
          <p:nvPr/>
        </p:nvSpPr>
        <p:spPr>
          <a:xfrm>
            <a:off x="3032833" y="1517150"/>
            <a:ext cx="8025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70AD47"/>
                </a:solidFill>
              </a:rPr>
              <a:t>34</a:t>
            </a:r>
            <a:endParaRPr lang="ru-RU" sz="3600" dirty="0">
              <a:solidFill>
                <a:srgbClr val="70AD47"/>
              </a:solidFill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FF6B7DEC-9CD6-45FA-8469-22CC16610A72}"/>
              </a:ext>
            </a:extLst>
          </p:cNvPr>
          <p:cNvSpPr/>
          <p:nvPr/>
        </p:nvSpPr>
        <p:spPr>
          <a:xfrm>
            <a:off x="2753922" y="1435771"/>
            <a:ext cx="1194816" cy="814452"/>
          </a:xfrm>
          <a:prstGeom prst="rect">
            <a:avLst/>
          </a:prstGeom>
          <a:noFill/>
          <a:ln w="76200">
            <a:solidFill>
              <a:srgbClr val="70AD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44773AD3-1D03-457B-BAEA-FD0E01605412}"/>
              </a:ext>
            </a:extLst>
          </p:cNvPr>
          <p:cNvSpPr/>
          <p:nvPr/>
        </p:nvSpPr>
        <p:spPr>
          <a:xfrm>
            <a:off x="7189380" y="1435771"/>
            <a:ext cx="1194816" cy="814452"/>
          </a:xfrm>
          <a:prstGeom prst="rect">
            <a:avLst/>
          </a:prstGeom>
          <a:noFill/>
          <a:ln w="76200">
            <a:solidFill>
              <a:srgbClr val="70AD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70AD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52623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895</TotalTime>
  <Words>1267</Words>
  <Application>Microsoft Office PowerPoint</Application>
  <PresentationFormat>Экран (4:3)</PresentationFormat>
  <Paragraphs>628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Office Theme</vt:lpstr>
      <vt:lpstr>Исполнение доходной части бюджета и итоги рейтинга ФНС и Министерства финансов Краснодарского края  за 1-е полугодие 2024 года</vt:lpstr>
      <vt:lpstr>Доходы консолидированного краевого бюджета</vt:lpstr>
      <vt:lpstr>Доходы районного бюджета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User</dc:creator>
  <cp:lastModifiedBy>Артемьева Светлана</cp:lastModifiedBy>
  <cp:revision>93</cp:revision>
  <cp:lastPrinted>2024-08-02T11:05:46Z</cp:lastPrinted>
  <dcterms:created xsi:type="dcterms:W3CDTF">2019-02-21T15:01:25Z</dcterms:created>
  <dcterms:modified xsi:type="dcterms:W3CDTF">2025-05-20T13:10:58Z</dcterms:modified>
</cp:coreProperties>
</file>