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3" r:id="rId4"/>
    <p:sldId id="278" r:id="rId5"/>
    <p:sldId id="279" r:id="rId6"/>
    <p:sldId id="274" r:id="rId7"/>
    <p:sldId id="264" r:id="rId8"/>
    <p:sldId id="266" r:id="rId9"/>
    <p:sldId id="268" r:id="rId10"/>
    <p:sldId id="275" r:id="rId11"/>
    <p:sldId id="277" r:id="rId12"/>
    <p:sldId id="259" r:id="rId13"/>
  </p:sldIdLst>
  <p:sldSz cx="12192000" cy="6858000"/>
  <p:notesSz cx="6669088" cy="9926638"/>
  <p:defaultTextStyle>
    <a:defPPr>
      <a:defRPr lang="en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00"/>
    <a:srgbClr val="FF6600"/>
    <a:srgbClr val="F3767A"/>
    <a:srgbClr val="FF5500"/>
    <a:srgbClr val="313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6"/>
  </p:normalViewPr>
  <p:slideViewPr>
    <p:cSldViewPr snapToGrid="0" snapToObjects="1">
      <p:cViewPr varScale="1">
        <p:scale>
          <a:sx n="110" d="100"/>
          <a:sy n="110" d="100"/>
        </p:scale>
        <p:origin x="5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4\&#1088;&#1077;&#1081;&#1090;&#1080;&#1085;&#1075;%20&#1060;&#1053;&#1057;\&#1085;&#1072;%201.10.2024\&#1052;&#1041;&#1059;%20-%20&#1076;&#1086;&#1083;&#1075;&#1080;%20&#1080;%20&#1087;&#1077;&#1088;&#1077;&#1087;&#1083;&#1072;&#1090;&#1072;%20&#1085;&#1072;%201.10.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4\&#1088;&#1077;&#1081;&#1090;&#1080;&#1085;&#1075;%20&#1060;&#1053;&#1057;\&#1085;&#1072;%201.10.2024\&#1052;&#1041;&#1059;%20-%20&#1076;&#1086;&#1083;&#1075;&#1080;%20&#1080;%20&#1087;&#1077;&#1088;&#1077;&#1087;&#1083;&#1072;&#1090;&#1072;%20&#1085;&#1072;%201.10.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85;&#1077;&#1076;&#1086;&#1080;&#1084;&#1082;&#1072;%20&#1085;&#1072;%2001.04.2024\&#1088;&#1072;&#1085;&#1078;%20&#1087;&#1086;%20&#1082;&#1088;&#1072;&#1102;.xls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7669452181987E-2"/>
          <c:y val="3.6150230732664518E-2"/>
          <c:w val="0.97446610956360258"/>
          <c:h val="0.536378595647636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'СВОД по должникам'!$B$48</c:f>
              <c:strCache>
                <c:ptCount val="1"/>
                <c:pt idx="0">
                  <c:v>на 1.10.2023</c:v>
                </c:pt>
              </c:strCache>
            </c:strRef>
          </c:tx>
          <c:spPr>
            <a:solidFill>
              <a:srgbClr val="FF7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'СВОД по должникам'!$A$49:$A$52</c:f>
              <c:strCache>
                <c:ptCount val="4"/>
                <c:pt idx="0">
                  <c:v>Централизованная бухгалтерия МО</c:v>
                </c:pt>
                <c:pt idx="1">
                  <c:v>Верхнекубанское СП</c:v>
                </c:pt>
                <c:pt idx="2">
                  <c:v>Ляпинское СП</c:v>
                </c:pt>
                <c:pt idx="3">
                  <c:v>Прочноокопское СП</c:v>
                </c:pt>
              </c:strCache>
            </c:strRef>
          </c:cat>
          <c:val>
            <c:numRef>
              <c:f>'СВОД по должникам'!$B$49:$B$52</c:f>
              <c:numCache>
                <c:formatCode>General</c:formatCode>
                <c:ptCount val="4"/>
                <c:pt idx="0">
                  <c:v>12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B7-4A9D-A8BE-B935A1A6E9DD}"/>
            </c:ext>
          </c:extLst>
        </c:ser>
        <c:ser>
          <c:idx val="1"/>
          <c:order val="1"/>
          <c:tx>
            <c:strRef>
              <c:f>'СВОД по должникам'!$C$48</c:f>
              <c:strCache>
                <c:ptCount val="1"/>
                <c:pt idx="0">
                  <c:v>на 1.10.2024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8.5111984900412207E-17"/>
                  <c:y val="1.20216984190936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B7-4A9D-A8BE-B935A1A6E9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'СВОД по должникам'!$A$49:$A$52</c:f>
              <c:strCache>
                <c:ptCount val="4"/>
                <c:pt idx="0">
                  <c:v>Централизованная бухгалтерия МО</c:v>
                </c:pt>
                <c:pt idx="1">
                  <c:v>Верхнекубанское СП</c:v>
                </c:pt>
                <c:pt idx="2">
                  <c:v>Ляпинское СП</c:v>
                </c:pt>
                <c:pt idx="3">
                  <c:v>Прочноокопское СП</c:v>
                </c:pt>
              </c:strCache>
            </c:strRef>
          </c:cat>
          <c:val>
            <c:numRef>
              <c:f>'СВОД по должникам'!$C$49:$C$52</c:f>
              <c:numCache>
                <c:formatCode>General</c:formatCode>
                <c:ptCount val="4"/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B7-4A9D-A8BE-B935A1A6E9D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930420752"/>
        <c:axId val="790864272"/>
      </c:barChart>
      <c:catAx>
        <c:axId val="93042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0864272"/>
        <c:crosses val="autoZero"/>
        <c:auto val="1"/>
        <c:lblAlgn val="ctr"/>
        <c:lblOffset val="100"/>
        <c:noMultiLvlLbl val="0"/>
      </c:catAx>
      <c:valAx>
        <c:axId val="7908642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30420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574955005564591E-2"/>
          <c:y val="2.381789305149809E-2"/>
          <c:w val="0.97327924915646491"/>
          <c:h val="0.506379658822747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'СВОД по должникам'!$B$48</c:f>
              <c:strCache>
                <c:ptCount val="1"/>
                <c:pt idx="0">
                  <c:v>на 1.10.2023</c:v>
                </c:pt>
              </c:strCache>
            </c:strRef>
          </c:tx>
          <c:spPr>
            <a:solidFill>
              <a:srgbClr val="FF7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'СВОД по должникам'!$A$49:$A$52</c:f>
              <c:strCache>
                <c:ptCount val="4"/>
                <c:pt idx="0">
                  <c:v>Централизованная бухгалтерия МО</c:v>
                </c:pt>
                <c:pt idx="1">
                  <c:v>Верхнекубанское СП</c:v>
                </c:pt>
                <c:pt idx="2">
                  <c:v>Ляпинское СП</c:v>
                </c:pt>
                <c:pt idx="3">
                  <c:v>Прочноокопское СП</c:v>
                </c:pt>
              </c:strCache>
            </c:strRef>
          </c:cat>
          <c:val>
            <c:numRef>
              <c:f>'СВОД по должникам'!$B$49:$B$52</c:f>
              <c:numCache>
                <c:formatCode>General</c:formatCode>
                <c:ptCount val="4"/>
                <c:pt idx="0">
                  <c:v>12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3-4D56-AA3A-3254DA674882}"/>
            </c:ext>
          </c:extLst>
        </c:ser>
        <c:ser>
          <c:idx val="1"/>
          <c:order val="1"/>
          <c:tx>
            <c:strRef>
              <c:f>'СВОД по должникам'!$C$48</c:f>
              <c:strCache>
                <c:ptCount val="1"/>
                <c:pt idx="0">
                  <c:v>на 1.10.2024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2.14441412805607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83-4D56-AA3A-3254DA6748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'СВОД по должникам'!$A$49:$A$52</c:f>
              <c:strCache>
                <c:ptCount val="4"/>
                <c:pt idx="0">
                  <c:v>Централизованная бухгалтерия МО</c:v>
                </c:pt>
                <c:pt idx="1">
                  <c:v>Верхнекубанское СП</c:v>
                </c:pt>
                <c:pt idx="2">
                  <c:v>Ляпинское СП</c:v>
                </c:pt>
                <c:pt idx="3">
                  <c:v>Прочноокопское СП</c:v>
                </c:pt>
              </c:strCache>
            </c:strRef>
          </c:cat>
          <c:val>
            <c:numRef>
              <c:f>'СВОД по должникам'!$C$49:$C$52</c:f>
              <c:numCache>
                <c:formatCode>General</c:formatCode>
                <c:ptCount val="4"/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3-4D56-AA3A-3254DA67488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930420752"/>
        <c:axId val="790864272"/>
      </c:barChart>
      <c:catAx>
        <c:axId val="93042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0864272"/>
        <c:crosses val="autoZero"/>
        <c:auto val="1"/>
        <c:lblAlgn val="ctr"/>
        <c:lblOffset val="100"/>
        <c:noMultiLvlLbl val="0"/>
      </c:catAx>
      <c:valAx>
        <c:axId val="7908642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30420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chemeClr val="tx1"/>
                </a:solidFill>
              </a:rPr>
              <a:t>НЕДОИМКА ПО ИМУЩЕСТВЕННЫМ НАЛОГАМ, млн.рублей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49242949626066607"/>
          <c:w val="0.93888888888888888"/>
          <c:h val="0.432343796329852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'все имущ. с фл'!$B$5</c:f>
              <c:strCache>
                <c:ptCount val="1"/>
                <c:pt idx="0">
                  <c:v>НЕДОИМКА ПО ИМУЩЕСТВЕННЫМ НАЛОГАМ, млн.рублей</c:v>
                </c:pt>
              </c:strCache>
            </c:strRef>
          </c:tx>
          <c:spPr>
            <a:solidFill>
              <a:srgbClr val="FF790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'все имущ. с фл'!$C$4:$D$4</c:f>
              <c:strCache>
                <c:ptCount val="2"/>
                <c:pt idx="0">
                  <c:v>Недоимка на 01.01.2024</c:v>
                </c:pt>
                <c:pt idx="1">
                  <c:v>Недоимка на 01.04.2024</c:v>
                </c:pt>
              </c:strCache>
            </c:strRef>
          </c:cat>
          <c:val>
            <c:numRef>
              <c:f>'все имущ. с фл'!$C$5:$D$5</c:f>
              <c:numCache>
                <c:formatCode>#,##0.0</c:formatCode>
                <c:ptCount val="2"/>
                <c:pt idx="0">
                  <c:v>64.8</c:v>
                </c:pt>
                <c:pt idx="1">
                  <c:v>53.2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56-4960-AC52-978F241FADE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400129119"/>
        <c:axId val="1250294271"/>
      </c:barChart>
      <c:catAx>
        <c:axId val="1400129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0294271"/>
        <c:crosses val="autoZero"/>
        <c:auto val="1"/>
        <c:lblAlgn val="ctr"/>
        <c:lblOffset val="100"/>
        <c:noMultiLvlLbl val="0"/>
      </c:catAx>
      <c:valAx>
        <c:axId val="1250294271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400129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600" b="1"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0.33667</cdr:x>
      <cdr:y>0.38806</cdr:y>
    </cdr:from>
    <cdr:to>
      <cdr:x>0.66333</cdr:x>
      <cdr:y>0.5078</cdr:y>
    </cdr:to>
    <cdr:sp macro="" textlink="">
      <cdr:nvSpPr>
        <cdr:cNvPr id="2" name="Стрелка: вправо 1">
          <a:extLst xmlns:a="http://schemas.openxmlformats.org/drawingml/2006/main">
            <a:ext uri="{FF2B5EF4-FFF2-40B4-BE49-F238E27FC236}">
              <a16:creationId xmlns:a16="http://schemas.microsoft.com/office/drawing/2014/main" id="{C2CBD5C4-9A0E-4AEE-BF71-74C89E70F87A}"/>
            </a:ext>
          </a:extLst>
        </cdr:cNvPr>
        <cdr:cNvSpPr/>
      </cdr:nvSpPr>
      <cdr:spPr>
        <a:xfrm xmlns:a="http://schemas.openxmlformats.org/drawingml/2006/main" rot="1202613">
          <a:off x="1539239" y="1914599"/>
          <a:ext cx="1493520" cy="590768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92D050"/>
        </a:solidFill>
        <a:ln xmlns:a="http://schemas.openxmlformats.org/drawingml/2006/main">
          <a:solidFill>
            <a:srgbClr val="92D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BBFB4DB-8EA5-074B-9213-6D332F4F46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02626E-FF8D-4742-83A3-596586813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1808" y="2220913"/>
            <a:ext cx="7180385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2616E-9154-484F-8D07-9B670B287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1808" y="4700588"/>
            <a:ext cx="7180385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49F78-7D98-8E44-A0E4-D8BC27B2C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0BC07-0726-2F4D-9502-EC0753826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395C1-5B5B-4C46-8F7F-4328ED09F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28446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7576E-75E8-B54D-ADEC-4BCA5A9F2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984A1E-90A0-8449-BFF7-BE74260A1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CFAB7-EE3B-4047-AA5B-CCE72B8C9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034BE-A95B-9842-B90B-2C3B5A339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44718-23EB-2443-8DC8-C64A6FB0E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0480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F75208-C831-6C45-BA38-5B6926C25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F7F196-B348-104E-9275-BBE43A52F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26768-65C5-374C-8F12-8A619AFB5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23319-21E5-EA40-BBCE-CA294D76A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0920E-2979-754C-84DB-B8E761EB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48151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BB021-9981-9048-B6EB-AFA1975DF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59BCB-D270-2A4B-BB27-8F5C4C841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9C7DC-EA47-CB4C-9081-33126F72F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56613-1BC0-BC4F-8F0D-C95E7F634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0B3AF-4547-0D45-8138-11E77C640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23630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1C916-8376-FB4A-ACEC-0D15F2A0B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80DDA-9724-1C48-BCE3-F294CD69E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2D9B-216F-CD49-8214-19CF7177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A54AD-8440-CB49-AA98-C9446F4E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877BE-0B65-8542-8E9F-7EC6A64B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50638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2B4D5-0F3A-344B-9391-D8DA2BB6F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14F99-9041-6B4D-9382-AF8A3DB31B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F0B90-E14A-8E4C-BF89-45BCA4ED0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1AF36D-F7ED-AD46-A1C5-59886A67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CEED2-4B69-D445-BD30-EADBA245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38F66-7AB9-EA4D-8D18-55C0A44B3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4906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36617-6EEA-DA45-B1FC-C12D73CA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F960E-B83E-644D-9585-45D25F7C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05E68-847A-9246-9877-1999F2B2D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E24FA6-2B10-5D4E-A8D6-FCE0CD4F2D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18E7FD-B7E7-DB4A-97E9-4AA9C4CD96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B9D7BA-F70E-6542-950E-43DEC2DD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2E4013-FCCA-334B-A9CA-41CE494B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5B92E-F8A0-A943-BA2D-E314EF5A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90435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53CA-6D3C-0547-B044-86C64E7D0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FECA57-F799-EF41-BB46-B9FEEE4B9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A4D03-5E9A-CD4E-AE6F-032CEAAD5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513FB-04B1-5B4F-A304-EEC329AF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78408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49A591-FAE8-3744-B820-B5B8F0795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7AF9D2-01D6-C645-8E77-53D13CE84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352DF-4D7E-4541-97A3-D8D3D31F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20552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D0573-409A-FA4B-9006-343FBAB8C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02210-1214-294D-B90C-1B7B71168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0880B-B351-8145-BE94-7E9D1055B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3EA0F-1372-564B-972C-2429A34E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DF1FE-B6A6-8741-8C2C-08733ECB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85289-625D-3E40-BE86-00E31B207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32505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F1470-CE0F-834F-9124-C1C9E743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0FCA8E-F55B-5944-9DAF-037EA6AFB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0F9C72-1B15-E047-B73D-66691B491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3D253-1851-D14A-B9F9-12C92FBD2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9D950-A638-764A-9E38-955AD72BC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D145B-5563-EF47-8E47-1B9735CD0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61884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3EED2C3-0AA2-1D4F-B73D-F5C1E33CBC0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B193A5-8492-CE46-946A-ECFA229AF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307" y="365125"/>
            <a:ext cx="10515600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25B49-54CB-4D48-98C5-A13BAAA24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9116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D8310-F3AD-794C-B0BB-5F5CE5E92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218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F251E-E353-6443-9C79-5311C8F3F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2189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109A0-9AA6-D349-B5A5-7F11E3B4F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4384" y="64870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8074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E0EEEE-F872-3847-8DAF-4485A90C3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998" y="5669280"/>
            <a:ext cx="7180385" cy="649604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4400" b="1" dirty="0">
                <a:solidFill>
                  <a:srgbClr val="FF5500"/>
                </a:solidFill>
              </a:rPr>
              <a:t>НОВОКУБАНСКИЙ РАЙОН</a:t>
            </a:r>
          </a:p>
          <a:p>
            <a:pPr algn="r"/>
            <a:endParaRPr lang="en-UA" sz="4400" b="1" dirty="0">
              <a:solidFill>
                <a:srgbClr val="FF5500"/>
              </a:solidFill>
              <a:latin typeface="Seravek" panose="020B0503040000020004" pitchFamily="34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1F9D6779-263F-4197-9F47-FAE59D08B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4192" y="2751909"/>
            <a:ext cx="8786949" cy="208134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Итоги рейтинга ФНС и Министерства финансов Краснодарского края </a:t>
            </a:r>
            <a:br>
              <a:rPr lang="ru-RU" sz="4000" b="1" dirty="0"/>
            </a:br>
            <a:r>
              <a:rPr lang="ru-RU" sz="4000" b="1" dirty="0"/>
              <a:t>по состоянию на 1 августа 2024 года </a:t>
            </a:r>
          </a:p>
        </p:txBody>
      </p:sp>
    </p:spTree>
    <p:extLst>
      <p:ext uri="{BB962C8B-B14F-4D97-AF65-F5344CB8AC3E}">
        <p14:creationId xmlns:p14="http://schemas.microsoft.com/office/powerpoint/2010/main" val="4029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298750" y="26606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+mn-lt"/>
              </a:rPr>
              <a:t>НЕДОИМКА В КОНСОЛИДИРОВАННЫЙ КРАЕВОЙ БЮДЖЕТ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493D59A-A7F9-403F-82B0-18DA2E715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626933"/>
              </p:ext>
            </p:extLst>
          </p:nvPr>
        </p:nvGraphicFramePr>
        <p:xfrm>
          <a:off x="500380" y="1045527"/>
          <a:ext cx="6621780" cy="52598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5216">
                  <a:extLst>
                    <a:ext uri="{9D8B030D-6E8A-4147-A177-3AD203B41FA5}">
                      <a16:colId xmlns:a16="http://schemas.microsoft.com/office/drawing/2014/main" val="3596456361"/>
                    </a:ext>
                  </a:extLst>
                </a:gridCol>
                <a:gridCol w="1863117">
                  <a:extLst>
                    <a:ext uri="{9D8B030D-6E8A-4147-A177-3AD203B41FA5}">
                      <a16:colId xmlns:a16="http://schemas.microsoft.com/office/drawing/2014/main" val="3282065296"/>
                    </a:ext>
                  </a:extLst>
                </a:gridCol>
                <a:gridCol w="1032428">
                  <a:extLst>
                    <a:ext uri="{9D8B030D-6E8A-4147-A177-3AD203B41FA5}">
                      <a16:colId xmlns:a16="http://schemas.microsoft.com/office/drawing/2014/main" val="912895122"/>
                    </a:ext>
                  </a:extLst>
                </a:gridCol>
                <a:gridCol w="946779">
                  <a:extLst>
                    <a:ext uri="{9D8B030D-6E8A-4147-A177-3AD203B41FA5}">
                      <a16:colId xmlns:a16="http://schemas.microsoft.com/office/drawing/2014/main" val="1064924360"/>
                    </a:ext>
                  </a:extLst>
                </a:gridCol>
                <a:gridCol w="913965">
                  <a:extLst>
                    <a:ext uri="{9D8B030D-6E8A-4147-A177-3AD203B41FA5}">
                      <a16:colId xmlns:a16="http://schemas.microsoft.com/office/drawing/2014/main" val="3504628025"/>
                    </a:ext>
                  </a:extLst>
                </a:gridCol>
                <a:gridCol w="1260275">
                  <a:extLst>
                    <a:ext uri="{9D8B030D-6E8A-4147-A177-3AD203B41FA5}">
                      <a16:colId xmlns:a16="http://schemas.microsoft.com/office/drawing/2014/main" val="1138908332"/>
                    </a:ext>
                  </a:extLst>
                </a:gridCol>
              </a:tblGrid>
              <a:tr h="1011851">
                <a:tc>
                  <a:txBody>
                    <a:bodyPr/>
                    <a:lstStyle/>
                    <a:p>
                      <a:pPr algn="ctr" fontAlgn="t"/>
                      <a:endParaRPr lang="ru-RU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Районы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На 01.01.2024, млн.рублей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На 01.04.2024, млн.рублей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Темп роста, %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Отклонение, млн.рублей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30654840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algn="l" fontAlgn="t"/>
                      <a:endParaRPr lang="ru-RU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Общие итоги: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16 019,3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17 618,0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110,0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1 598,7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377883289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Калининский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75,4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61,7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81,8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-13,7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000697984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Крымский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259,9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216,9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83,4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-43,1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736125678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Успенский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56,6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49,3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87,1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-7,3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406885887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Абинский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124,3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110,9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89,2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-13,4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06818567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Гулькевичский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113,3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103,9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91,7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-9,4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476537723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Кущевский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99,5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92,9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93,4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-6,6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124798465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Славянский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301,8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282,2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93,5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-19,5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687133020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Новокубанский район</a:t>
                      </a: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98,5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92,2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93,6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-6,3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359389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Староминский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56,3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53,0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94,1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-3,4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447990878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endParaRPr lang="ru-RU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…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68854511"/>
                  </a:ext>
                </a:extLst>
              </a:tr>
            </a:tbl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82C455A4-80E7-464D-8869-B35601CCF0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201864"/>
              </p:ext>
            </p:extLst>
          </p:nvPr>
        </p:nvGraphicFramePr>
        <p:xfrm>
          <a:off x="7402286" y="1045527"/>
          <a:ext cx="4572000" cy="493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790B8A8-18C1-46E6-A5C0-A83C83BACBC6}"/>
              </a:ext>
            </a:extLst>
          </p:cNvPr>
          <p:cNvSpPr/>
          <p:nvPr/>
        </p:nvSpPr>
        <p:spPr>
          <a:xfrm>
            <a:off x="9482909" y="2255520"/>
            <a:ext cx="1749333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92D050"/>
                </a:solidFill>
              </a:rPr>
              <a:t>- 18% или </a:t>
            </a:r>
          </a:p>
          <a:p>
            <a:r>
              <a:rPr lang="ru-RU" b="1" dirty="0">
                <a:solidFill>
                  <a:srgbClr val="92D050"/>
                </a:solidFill>
              </a:rPr>
              <a:t>- 11,6 </a:t>
            </a:r>
            <a:r>
              <a:rPr lang="ru-RU" b="1" dirty="0" err="1">
                <a:solidFill>
                  <a:srgbClr val="92D050"/>
                </a:solidFill>
              </a:rPr>
              <a:t>млн.руб</a:t>
            </a:r>
            <a:r>
              <a:rPr lang="ru-RU" b="1" dirty="0">
                <a:solidFill>
                  <a:srgbClr val="92D050"/>
                </a:solidFill>
              </a:rPr>
              <a:t>.</a:t>
            </a:r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557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298750" y="26606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+mn-lt"/>
              </a:rPr>
              <a:t>РАБОТА МВК ПО ВОВЛЕЧЕНИЮ ЗАДОЛЖЕННОСТИ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5EB5FAB-B631-433D-97AA-51574E61A94A}"/>
              </a:ext>
            </a:extLst>
          </p:cNvPr>
          <p:cNvSpPr txBox="1">
            <a:spLocks/>
          </p:cNvSpPr>
          <p:nvPr/>
        </p:nvSpPr>
        <p:spPr>
          <a:xfrm>
            <a:off x="944879" y="744900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FF0000"/>
                </a:solidFill>
                <a:latin typeface="+mn-lt"/>
              </a:rPr>
              <a:t>Рассмотрено 8% от задолженности, числящейся на 1 января 2024 года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55FC52C-EFA0-4D94-B95B-4BB07A3FB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633748"/>
              </p:ext>
            </p:extLst>
          </p:nvPr>
        </p:nvGraphicFramePr>
        <p:xfrm>
          <a:off x="248920" y="1361803"/>
          <a:ext cx="11485880" cy="49827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2213413186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19028031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833972214"/>
                    </a:ext>
                  </a:extLst>
                </a:gridCol>
                <a:gridCol w="1104669">
                  <a:extLst>
                    <a:ext uri="{9D8B030D-6E8A-4147-A177-3AD203B41FA5}">
                      <a16:colId xmlns:a16="http://schemas.microsoft.com/office/drawing/2014/main" val="1615344465"/>
                    </a:ext>
                  </a:extLst>
                </a:gridCol>
                <a:gridCol w="1105593">
                  <a:extLst>
                    <a:ext uri="{9D8B030D-6E8A-4147-A177-3AD203B41FA5}">
                      <a16:colId xmlns:a16="http://schemas.microsoft.com/office/drawing/2014/main" val="344118695"/>
                    </a:ext>
                  </a:extLst>
                </a:gridCol>
                <a:gridCol w="1090237">
                  <a:extLst>
                    <a:ext uri="{9D8B030D-6E8A-4147-A177-3AD203B41FA5}">
                      <a16:colId xmlns:a16="http://schemas.microsoft.com/office/drawing/2014/main" val="1310389382"/>
                    </a:ext>
                  </a:extLst>
                </a:gridCol>
                <a:gridCol w="1213081">
                  <a:extLst>
                    <a:ext uri="{9D8B030D-6E8A-4147-A177-3AD203B41FA5}">
                      <a16:colId xmlns:a16="http://schemas.microsoft.com/office/drawing/2014/main" val="320456668"/>
                    </a:ext>
                  </a:extLst>
                </a:gridCol>
                <a:gridCol w="1213081">
                  <a:extLst>
                    <a:ext uri="{9D8B030D-6E8A-4147-A177-3AD203B41FA5}">
                      <a16:colId xmlns:a16="http://schemas.microsoft.com/office/drawing/2014/main" val="1497771699"/>
                    </a:ext>
                  </a:extLst>
                </a:gridCol>
                <a:gridCol w="1305214">
                  <a:extLst>
                    <a:ext uri="{9D8B030D-6E8A-4147-A177-3AD203B41FA5}">
                      <a16:colId xmlns:a16="http://schemas.microsoft.com/office/drawing/2014/main" val="1224004072"/>
                    </a:ext>
                  </a:extLst>
                </a:gridCol>
                <a:gridCol w="1197725">
                  <a:extLst>
                    <a:ext uri="{9D8B030D-6E8A-4147-A177-3AD203B41FA5}">
                      <a16:colId xmlns:a16="http://schemas.microsoft.com/office/drawing/2014/main" val="2956207751"/>
                    </a:ext>
                  </a:extLst>
                </a:gridCol>
              </a:tblGrid>
              <a:tr h="13001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Наименование поселения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 количество  заседаний МВК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Общее количество должников, человек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 количество должников, заслушанных на МВК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Доля рассмотренных должников,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Общая сумма задолженности на 1.01.2024 (</a:t>
                      </a:r>
                      <a:r>
                        <a:rPr lang="ru-RU" sz="1400" b="1" u="none" strike="noStrike" dirty="0" err="1">
                          <a:effectLst/>
                        </a:rPr>
                        <a:t>тыс.рублей</a:t>
                      </a:r>
                      <a:r>
                        <a:rPr lang="ru-RU" sz="1400" b="1" u="none" strike="noStrike" dirty="0">
                          <a:effectLst/>
                        </a:rPr>
                        <a:t>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Сумма рассмотренной задолженности (</a:t>
                      </a:r>
                      <a:r>
                        <a:rPr lang="ru-RU" sz="1400" b="1" u="none" strike="noStrike" dirty="0" err="1">
                          <a:effectLst/>
                        </a:rPr>
                        <a:t>тыс.руб</a:t>
                      </a:r>
                      <a:r>
                        <a:rPr lang="ru-RU" sz="1400" b="1" u="none" strike="noStrike" dirty="0">
                          <a:effectLst/>
                        </a:rPr>
                        <a:t>.)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Доля рассмотренной задолженности, 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Фактически перечислено в результате МВК (тыс.руб.)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% вовлечения задолженности в бюджет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236841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Новокубанское г/п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6 103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27 946,2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827,1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827,1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180110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Бесскорбненское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1 242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121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3 246,8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890,8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182,2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369644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Верхнекубанское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1 297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169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13,0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3 278,6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517,6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15,8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175,5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212128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Ковалевское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1 914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261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13,6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6 516,4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729,3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104,5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16218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Ляпинское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579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1 585,0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30,7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21,5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70,0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394906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Новосельское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911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266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2 769,9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1 591,0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57,4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1 192,8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75,0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1100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Прикубанское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1 173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83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7,1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4 258,9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126,7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40,5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52170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Прочноокопское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837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2 563,3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171,4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42,0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478717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Советское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2 735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9 637,8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135,3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48,2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547062"/>
                  </a:ext>
                </a:extLst>
              </a:tr>
              <a:tr h="3479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итого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68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16 791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1 215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7,2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61 803,1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5 019,9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8,1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2 634,3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52,5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79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055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2F448B6-8FF9-0478-195B-24551CC67CC3}"/>
              </a:ext>
            </a:extLst>
          </p:cNvPr>
          <p:cNvGrpSpPr>
            <a:grpSpLocks/>
          </p:cNvGrpSpPr>
          <p:nvPr/>
        </p:nvGrpSpPr>
        <p:grpSpPr bwMode="auto">
          <a:xfrm>
            <a:off x="1025138" y="2875274"/>
            <a:ext cx="8885238" cy="479425"/>
            <a:chOff x="1248" y="1440"/>
            <a:chExt cx="5597" cy="302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7622E236-EEA4-B97F-C92F-821FA8F8AB7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62ED6E61-9647-5EE4-ADCE-2694EFBD32F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1477"/>
              <a:ext cx="49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</a:rPr>
                <a:t>привлечение предприятий, оказывающих коммунальные услуги населению</a:t>
              </a: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E9D2B2A1-ABD5-BD74-5083-B6D76FE343E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BEF59F8A-9A71-905B-E433-8424FDF58CD2}"/>
              </a:ext>
            </a:extLst>
          </p:cNvPr>
          <p:cNvGrpSpPr>
            <a:grpSpLocks/>
          </p:cNvGrpSpPr>
          <p:nvPr/>
        </p:nvGrpSpPr>
        <p:grpSpPr bwMode="auto">
          <a:xfrm>
            <a:off x="1056565" y="781504"/>
            <a:ext cx="9550401" cy="479425"/>
            <a:chOff x="1248" y="2030"/>
            <a:chExt cx="6016" cy="302"/>
          </a:xfrm>
        </p:grpSpPr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66109F73-F386-999A-3FBF-D74600F9E66E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46DA6794-D9DE-7884-9ACA-0BA802DE095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2055"/>
              <a:ext cx="53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</a:rPr>
                <a:t>активизация работы межведомственных комиссий по вовлечению задолженности</a:t>
              </a: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B5A65A1A-E0F6-81A4-88EE-FC5D0A7F424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D0CA1391-E0DB-7425-C0F0-628554A48A1C}"/>
              </a:ext>
            </a:extLst>
          </p:cNvPr>
          <p:cNvGrpSpPr>
            <a:grpSpLocks/>
          </p:cNvGrpSpPr>
          <p:nvPr/>
        </p:nvGrpSpPr>
        <p:grpSpPr bwMode="auto">
          <a:xfrm>
            <a:off x="1013102" y="1493004"/>
            <a:ext cx="10933120" cy="479425"/>
            <a:chOff x="1248" y="2640"/>
            <a:chExt cx="6887" cy="302"/>
          </a:xfrm>
        </p:grpSpPr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FFA37FDF-EA08-9DF8-53FC-7F4E3CDEAEC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EA9DE168-6660-089A-56D5-644BF8158FA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2693"/>
              <a:ext cx="626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</a:rPr>
                <a:t>погашение задолженности сотрудниками бюджетных учреждений –        </a:t>
              </a:r>
              <a:r>
                <a:rPr lang="ru-RU" b="1" dirty="0">
                  <a:solidFill>
                    <a:srgbClr val="FF0000"/>
                  </a:solidFill>
                </a:rPr>
                <a:t>до 1 июня 2024 года</a:t>
              </a: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366FCB3A-6C47-F37E-C9A0-EA72551B2BC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99A0B1AF-4F43-4391-4D09-8E7D76EF7C67}"/>
              </a:ext>
            </a:extLst>
          </p:cNvPr>
          <p:cNvGrpSpPr>
            <a:grpSpLocks/>
          </p:cNvGrpSpPr>
          <p:nvPr/>
        </p:nvGrpSpPr>
        <p:grpSpPr bwMode="auto">
          <a:xfrm>
            <a:off x="992564" y="2166263"/>
            <a:ext cx="6284913" cy="490538"/>
            <a:chOff x="1248" y="3223"/>
            <a:chExt cx="3959" cy="309"/>
          </a:xfrm>
        </p:grpSpPr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75332719-557C-DCFE-88B5-F3F3FF6AA48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A52F0A19-8D6C-19B5-E896-BCEA9B85076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3223"/>
              <a:ext cx="334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</a:rPr>
                <a:t>работа по погашению малых сумм задолженности</a:t>
              </a: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34A0190D-18C1-6E60-DCAA-6DD7E88787D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id="{87C62B12-9446-60FD-9C4D-7E9E4AC4D029}"/>
              </a:ext>
            </a:extLst>
          </p:cNvPr>
          <p:cNvGrpSpPr>
            <a:grpSpLocks/>
          </p:cNvGrpSpPr>
          <p:nvPr/>
        </p:nvGrpSpPr>
        <p:grpSpPr bwMode="auto">
          <a:xfrm>
            <a:off x="1021992" y="3554304"/>
            <a:ext cx="10287020" cy="479425"/>
            <a:chOff x="1248" y="3230"/>
            <a:chExt cx="6480" cy="302"/>
          </a:xfrm>
        </p:grpSpPr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A5AB5C11-0E46-9943-DC56-58D4C1D74D9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5C0DA5B9-688D-3BED-B9CB-90CB7686FF5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3260"/>
              <a:ext cx="586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уведомление должника о наличии задолженности, разъяснения о способах её погашения</a:t>
              </a:r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D985F9B7-9BCC-9CAD-CEFC-835555D2C64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5</a:t>
              </a:r>
            </a:p>
          </p:txBody>
        </p:sp>
      </p:grp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id="{15F27E54-C9BF-480A-A56C-87F65EA9870A}"/>
              </a:ext>
            </a:extLst>
          </p:cNvPr>
          <p:cNvSpPr txBox="1">
            <a:spLocks/>
          </p:cNvSpPr>
          <p:nvPr/>
        </p:nvSpPr>
        <p:spPr>
          <a:xfrm>
            <a:off x="1141894" y="272514"/>
            <a:ext cx="10675536" cy="4369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ЗАДАЧИ</a:t>
            </a: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50938169-3D93-4554-8084-AC905C5BBC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14" t="7022" r="38662"/>
          <a:stretch/>
        </p:blipFill>
        <p:spPr>
          <a:xfrm>
            <a:off x="1324975" y="4888057"/>
            <a:ext cx="453147" cy="139292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85F8BBC-2B82-438E-B297-47C74E95AE8F}"/>
              </a:ext>
            </a:extLst>
          </p:cNvPr>
          <p:cNvSpPr txBox="1"/>
          <p:nvPr/>
        </p:nvSpPr>
        <p:spPr>
          <a:xfrm>
            <a:off x="1975227" y="5033667"/>
            <a:ext cx="86959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800" b="1" i="0" u="none" strike="noStrike" kern="1200" cap="all" spc="5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solidFill>
                  <a:srgbClr val="FF0000"/>
                </a:solidFill>
              </a:rPr>
              <a:t>В ЦЕЛЯХ НЕДОПУЩЕНИЯ РОСТА ЗАДОЛЖЕННОСТИ И ОБЕСПЕЧЕНИЯ СОБИРАЕМОСТИ НА УРОВНЕ 98% - </a:t>
            </a:r>
            <a:r>
              <a:rPr lang="ru-RU" sz="1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разъяснительная работа о возможности ПЕРЕЧИСЛЕНИЯ авансовых ПЛАТЕЖЕЙ по налогам</a:t>
            </a:r>
            <a:r>
              <a:rPr lang="ru-RU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по сроку </a:t>
            </a:r>
          </a:p>
          <a:p>
            <a:pPr algn="ctr" rtl="0">
              <a:defRPr sz="1800" b="1" i="0" u="none" strike="noStrike" kern="1200" cap="all" spc="5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 декабря 2024 года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ACFAAE5B-D782-4AD7-8778-B20A6759E7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14" t="7022" r="38662"/>
          <a:stretch/>
        </p:blipFill>
        <p:spPr>
          <a:xfrm>
            <a:off x="9006870" y="1394346"/>
            <a:ext cx="223075" cy="685708"/>
          </a:xfrm>
          <a:prstGeom prst="rect">
            <a:avLst/>
          </a:prstGeom>
        </p:spPr>
      </p:pic>
      <p:grpSp>
        <p:nvGrpSpPr>
          <p:cNvPr id="30" name="Group 22">
            <a:extLst>
              <a:ext uri="{FF2B5EF4-FFF2-40B4-BE49-F238E27FC236}">
                <a16:creationId xmlns:a16="http://schemas.microsoft.com/office/drawing/2014/main" id="{ABA68FBD-C65B-4E4D-B7F4-CE9853CCC1B2}"/>
              </a:ext>
            </a:extLst>
          </p:cNvPr>
          <p:cNvGrpSpPr>
            <a:grpSpLocks/>
          </p:cNvGrpSpPr>
          <p:nvPr/>
        </p:nvGrpSpPr>
        <p:grpSpPr bwMode="auto">
          <a:xfrm>
            <a:off x="1023328" y="4254504"/>
            <a:ext cx="10377488" cy="479425"/>
            <a:chOff x="1248" y="3230"/>
            <a:chExt cx="6537" cy="302"/>
          </a:xfrm>
        </p:grpSpPr>
        <p:sp>
          <p:nvSpPr>
            <p:cNvPr id="33" name="Rectangle 24">
              <a:extLst>
                <a:ext uri="{FF2B5EF4-FFF2-40B4-BE49-F238E27FC236}">
                  <a16:creationId xmlns:a16="http://schemas.microsoft.com/office/drawing/2014/main" id="{978CDBFA-28F3-4096-9D02-A3135253EEC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solidFill>
              <a:srgbClr val="FF7900"/>
            </a:solidFill>
            <a:ln w="9525">
              <a:solidFill>
                <a:srgbClr val="FF7900"/>
              </a:solidFill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34" name="Text Box 25">
              <a:extLst>
                <a:ext uri="{FF2B5EF4-FFF2-40B4-BE49-F238E27FC236}">
                  <a16:creationId xmlns:a16="http://schemas.microsoft.com/office/drawing/2014/main" id="{E4913AC6-B46A-4E08-BEBF-244DE78E3D0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3260"/>
              <a:ext cx="591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</a:rPr>
                <a:t>совместные рейды сотрудников администраций поселений и службы судебных приставов</a:t>
              </a:r>
            </a:p>
          </p:txBody>
        </p:sp>
        <p:sp>
          <p:nvSpPr>
            <p:cNvPr id="35" name="Text Box 26">
              <a:extLst>
                <a:ext uri="{FF2B5EF4-FFF2-40B4-BE49-F238E27FC236}">
                  <a16:creationId xmlns:a16="http://schemas.microsoft.com/office/drawing/2014/main" id="{F989EBD0-1EA0-4A02-AE37-1999EDCCBBA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FFFF"/>
                  </a:solidFill>
                </a:rPr>
                <a:t>6</a:t>
              </a:r>
              <a:endParaRPr lang="en-US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580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266925E5-B5C1-4B49-B03D-F14B36C4AC1B}"/>
              </a:ext>
            </a:extLst>
          </p:cNvPr>
          <p:cNvSpPr txBox="1">
            <a:spLocks/>
          </p:cNvSpPr>
          <p:nvPr/>
        </p:nvSpPr>
        <p:spPr>
          <a:xfrm>
            <a:off x="893136" y="266064"/>
            <a:ext cx="9601200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600" b="1" dirty="0">
                <a:latin typeface="+mn-lt"/>
              </a:rPr>
              <a:t>КРАЕВОЙ РЕЙТИНГ УФНС ПО СОСТОЯНИЮ ЗАДОЛЖЕННОСТИ</a:t>
            </a:r>
          </a:p>
        </p:txBody>
      </p:sp>
      <p:sp>
        <p:nvSpPr>
          <p:cNvPr id="33" name="Заголовок 1">
            <a:extLst>
              <a:ext uri="{FF2B5EF4-FFF2-40B4-BE49-F238E27FC236}">
                <a16:creationId xmlns:a16="http://schemas.microsoft.com/office/drawing/2014/main" id="{71E3D38C-EE30-419B-85A1-D74045CB3435}"/>
              </a:ext>
            </a:extLst>
          </p:cNvPr>
          <p:cNvSpPr txBox="1">
            <a:spLocks/>
          </p:cNvSpPr>
          <p:nvPr/>
        </p:nvSpPr>
        <p:spPr>
          <a:xfrm>
            <a:off x="1232162" y="796014"/>
            <a:ext cx="4732727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Рейтинг муниципальных образований Краснодарского края по состоянию на 01.04.2024</a:t>
            </a:r>
          </a:p>
        </p:txBody>
      </p:sp>
      <p:graphicFrame>
        <p:nvGraphicFramePr>
          <p:cNvPr id="34" name="Таблица 33">
            <a:extLst>
              <a:ext uri="{FF2B5EF4-FFF2-40B4-BE49-F238E27FC236}">
                <a16:creationId xmlns:a16="http://schemas.microsoft.com/office/drawing/2014/main" id="{C80CB45D-20A0-4F97-B986-C918D8BB0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79812"/>
              </p:ext>
            </p:extLst>
          </p:nvPr>
        </p:nvGraphicFramePr>
        <p:xfrm>
          <a:off x="547347" y="1575476"/>
          <a:ext cx="6396377" cy="48738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6623">
                  <a:extLst>
                    <a:ext uri="{9D8B030D-6E8A-4147-A177-3AD203B41FA5}">
                      <a16:colId xmlns:a16="http://schemas.microsoft.com/office/drawing/2014/main" val="3808070042"/>
                    </a:ext>
                  </a:extLst>
                </a:gridCol>
                <a:gridCol w="889951">
                  <a:extLst>
                    <a:ext uri="{9D8B030D-6E8A-4147-A177-3AD203B41FA5}">
                      <a16:colId xmlns:a16="http://schemas.microsoft.com/office/drawing/2014/main" val="121683705"/>
                    </a:ext>
                  </a:extLst>
                </a:gridCol>
                <a:gridCol w="1073779">
                  <a:extLst>
                    <a:ext uri="{9D8B030D-6E8A-4147-A177-3AD203B41FA5}">
                      <a16:colId xmlns:a16="http://schemas.microsoft.com/office/drawing/2014/main" val="175675434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4173733628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3712243047"/>
                    </a:ext>
                  </a:extLst>
                </a:gridCol>
              </a:tblGrid>
              <a:tr h="14842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Итоговое место в рейтинге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Показатель  "Соотношение долга к поступлениям»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Показатель  "Доля должников в общем количестве НП"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Показатель "Доля должников БУ в общем количестве БУ"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3026963"/>
                  </a:ext>
                </a:extLst>
              </a:tr>
              <a:tr h="504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Сириус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688439515"/>
                  </a:ext>
                </a:extLst>
              </a:tr>
              <a:tr h="42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Отрадненский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муниципальный район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96987932"/>
                  </a:ext>
                </a:extLst>
              </a:tr>
              <a:tr h="2784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>
                          <a:effectLst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5601699"/>
                  </a:ext>
                </a:extLst>
              </a:tr>
              <a:tr h="504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Каневской муниципальный район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00059115"/>
                  </a:ext>
                </a:extLst>
              </a:tr>
              <a:tr h="504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Лабинский муниципальный район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69234323"/>
                  </a:ext>
                </a:extLst>
              </a:tr>
              <a:tr h="504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Новокубанский муниципальный район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825025"/>
                  </a:ext>
                </a:extLst>
              </a:tr>
              <a:tr h="504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 Краснодар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311076812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91B8100-B355-4AE0-BA6C-3B09CF46E782}"/>
              </a:ext>
            </a:extLst>
          </p:cNvPr>
          <p:cNvSpPr txBox="1">
            <a:spLocks/>
          </p:cNvSpPr>
          <p:nvPr/>
        </p:nvSpPr>
        <p:spPr>
          <a:xfrm>
            <a:off x="7211677" y="2286215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DAF9B42-E919-4B9E-9669-889CF8BF98B9}"/>
              </a:ext>
            </a:extLst>
          </p:cNvPr>
          <p:cNvSpPr txBox="1">
            <a:spLocks/>
          </p:cNvSpPr>
          <p:nvPr/>
        </p:nvSpPr>
        <p:spPr>
          <a:xfrm>
            <a:off x="7211677" y="4378862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A9C53C0F-E7D6-4C11-8832-71DB5A6A1FB8}"/>
              </a:ext>
            </a:extLst>
          </p:cNvPr>
          <p:cNvSpPr/>
          <p:nvPr/>
        </p:nvSpPr>
        <p:spPr>
          <a:xfrm>
            <a:off x="9472609" y="2066266"/>
            <a:ext cx="2043453" cy="146299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06ED3C-87E9-4E8D-94F3-A38CE829F1AE}"/>
              </a:ext>
            </a:extLst>
          </p:cNvPr>
          <p:cNvSpPr/>
          <p:nvPr/>
        </p:nvSpPr>
        <p:spPr>
          <a:xfrm>
            <a:off x="10051524" y="2289933"/>
            <a:ext cx="9637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/>
              <a:t>44</a:t>
            </a:r>
            <a:endParaRPr lang="ru-RU" sz="6000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4AB219E-7005-43D8-94AE-9D0555EB99ED}"/>
              </a:ext>
            </a:extLst>
          </p:cNvPr>
          <p:cNvSpPr/>
          <p:nvPr/>
        </p:nvSpPr>
        <p:spPr>
          <a:xfrm>
            <a:off x="9553568" y="4054931"/>
            <a:ext cx="2043453" cy="1462998"/>
          </a:xfrm>
          <a:prstGeom prst="ellipse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4921B22-D30C-4FDB-9E7E-4C7D41B0E363}"/>
              </a:ext>
            </a:extLst>
          </p:cNvPr>
          <p:cNvSpPr/>
          <p:nvPr/>
        </p:nvSpPr>
        <p:spPr>
          <a:xfrm>
            <a:off x="10093431" y="4260761"/>
            <a:ext cx="9637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/>
              <a:t>30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050984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197487" y="319477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СООТНОШЕНИЕ ДОЛГА К ПОСТУПЛЕНИЯМ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9964F0D-6712-4883-B3E5-8AD06804E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81318"/>
              </p:ext>
            </p:extLst>
          </p:nvPr>
        </p:nvGraphicFramePr>
        <p:xfrm>
          <a:off x="438151" y="2015613"/>
          <a:ext cx="11325224" cy="43660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53941">
                  <a:extLst>
                    <a:ext uri="{9D8B030D-6E8A-4147-A177-3AD203B41FA5}">
                      <a16:colId xmlns:a16="http://schemas.microsoft.com/office/drawing/2014/main" val="1934886348"/>
                    </a:ext>
                  </a:extLst>
                </a:gridCol>
                <a:gridCol w="1705891">
                  <a:extLst>
                    <a:ext uri="{9D8B030D-6E8A-4147-A177-3AD203B41FA5}">
                      <a16:colId xmlns:a16="http://schemas.microsoft.com/office/drawing/2014/main" val="412987176"/>
                    </a:ext>
                  </a:extLst>
                </a:gridCol>
                <a:gridCol w="1966514">
                  <a:extLst>
                    <a:ext uri="{9D8B030D-6E8A-4147-A177-3AD203B41FA5}">
                      <a16:colId xmlns:a16="http://schemas.microsoft.com/office/drawing/2014/main" val="3117679989"/>
                    </a:ext>
                  </a:extLst>
                </a:gridCol>
                <a:gridCol w="2298215">
                  <a:extLst>
                    <a:ext uri="{9D8B030D-6E8A-4147-A177-3AD203B41FA5}">
                      <a16:colId xmlns:a16="http://schemas.microsoft.com/office/drawing/2014/main" val="3725211457"/>
                    </a:ext>
                  </a:extLst>
                </a:gridCol>
                <a:gridCol w="1800663">
                  <a:extLst>
                    <a:ext uri="{9D8B030D-6E8A-4147-A177-3AD203B41FA5}">
                      <a16:colId xmlns:a16="http://schemas.microsoft.com/office/drawing/2014/main" val="2023920456"/>
                    </a:ext>
                  </a:extLst>
                </a:gridCol>
              </a:tblGrid>
              <a:tr h="12508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Наименование показателя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место в районном рейтинге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Общая сумма задолженности по налогу на 1.04.2024 года, </a:t>
                      </a:r>
                      <a:r>
                        <a:rPr lang="ru-RU" sz="1600" dirty="0" err="1">
                          <a:effectLst/>
                          <a:latin typeface="+mn-lt"/>
                        </a:rPr>
                        <a:t>тыс.рублей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Объем запланированных налоговых доходов на 2024, </a:t>
                      </a:r>
                      <a:r>
                        <a:rPr lang="ru-RU" sz="1600" dirty="0" err="1">
                          <a:effectLst/>
                          <a:latin typeface="+mn-lt"/>
                        </a:rPr>
                        <a:t>тыс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 рублей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Доля долга в плане по налоговым доходам, %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0721676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Верхнекубанское СП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687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31 630,9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257794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Новосельское СП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670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23 523,6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7391303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Прочноокопское СП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606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18 611,9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8969749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Ковалевское СП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1 460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40 696,9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6346150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Ляпинское СП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493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10 592,1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226619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Бесскорбненское СП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1 558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31 520,4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0669403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Прикубанское СП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957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18 570,4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430907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Новокубанское ГП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9 228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164 133,5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0250592"/>
                  </a:ext>
                </a:extLst>
              </a:tr>
              <a:tr h="395914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Советское СП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3 132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48 454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185996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530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итоги: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18 790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387 733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396508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62D2403-F304-4A1A-98F9-7C76AC6D666E}"/>
              </a:ext>
            </a:extLst>
          </p:cNvPr>
          <p:cNvSpPr txBox="1">
            <a:spLocks/>
          </p:cNvSpPr>
          <p:nvPr/>
        </p:nvSpPr>
        <p:spPr>
          <a:xfrm>
            <a:off x="1345738" y="978511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8C5881F-5A0C-47B1-9147-3D0104E7F0B3}"/>
              </a:ext>
            </a:extLst>
          </p:cNvPr>
          <p:cNvSpPr txBox="1">
            <a:spLocks/>
          </p:cNvSpPr>
          <p:nvPr/>
        </p:nvSpPr>
        <p:spPr>
          <a:xfrm>
            <a:off x="7363625" y="1029348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527C1A-FD23-40F2-A3D5-4C8463743C79}"/>
              </a:ext>
            </a:extLst>
          </p:cNvPr>
          <p:cNvSpPr/>
          <p:nvPr/>
        </p:nvSpPr>
        <p:spPr>
          <a:xfrm>
            <a:off x="3560879" y="1029348"/>
            <a:ext cx="723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7900"/>
                </a:solidFill>
              </a:rPr>
              <a:t>17</a:t>
            </a:r>
            <a:endParaRPr lang="ru-RU" sz="3600" dirty="0">
              <a:solidFill>
                <a:srgbClr val="FF790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AB591C0-826D-478D-9D52-F27006911DB5}"/>
              </a:ext>
            </a:extLst>
          </p:cNvPr>
          <p:cNvSpPr/>
          <p:nvPr/>
        </p:nvSpPr>
        <p:spPr>
          <a:xfrm>
            <a:off x="9500774" y="1029348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18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1E32647-4FB7-4ED7-BF7C-9C3262A14488}"/>
              </a:ext>
            </a:extLst>
          </p:cNvPr>
          <p:cNvSpPr/>
          <p:nvPr/>
        </p:nvSpPr>
        <p:spPr>
          <a:xfrm>
            <a:off x="9218136" y="982115"/>
            <a:ext cx="1194816" cy="8144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2278064-B2C4-46F5-82CD-AB512CAE4D4C}"/>
              </a:ext>
            </a:extLst>
          </p:cNvPr>
          <p:cNvSpPr/>
          <p:nvPr/>
        </p:nvSpPr>
        <p:spPr>
          <a:xfrm>
            <a:off x="3325021" y="969470"/>
            <a:ext cx="1194816" cy="814452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77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197487" y="319477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Динамика долга бюджетных учреждений за 12 месяцев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62D2403-F304-4A1A-98F9-7C76AC6D666E}"/>
              </a:ext>
            </a:extLst>
          </p:cNvPr>
          <p:cNvSpPr txBox="1">
            <a:spLocks/>
          </p:cNvSpPr>
          <p:nvPr/>
        </p:nvSpPr>
        <p:spPr>
          <a:xfrm>
            <a:off x="1345738" y="978511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8C5881F-5A0C-47B1-9147-3D0104E7F0B3}"/>
              </a:ext>
            </a:extLst>
          </p:cNvPr>
          <p:cNvSpPr txBox="1">
            <a:spLocks/>
          </p:cNvSpPr>
          <p:nvPr/>
        </p:nvSpPr>
        <p:spPr>
          <a:xfrm>
            <a:off x="7363625" y="1029348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527C1A-FD23-40F2-A3D5-4C8463743C79}"/>
              </a:ext>
            </a:extLst>
          </p:cNvPr>
          <p:cNvSpPr/>
          <p:nvPr/>
        </p:nvSpPr>
        <p:spPr>
          <a:xfrm>
            <a:off x="3560879" y="1029348"/>
            <a:ext cx="723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7900"/>
                </a:solidFill>
              </a:rPr>
              <a:t>17</a:t>
            </a:r>
            <a:endParaRPr lang="ru-RU" sz="3600" dirty="0">
              <a:solidFill>
                <a:srgbClr val="FF790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AB591C0-826D-478D-9D52-F27006911DB5}"/>
              </a:ext>
            </a:extLst>
          </p:cNvPr>
          <p:cNvSpPr/>
          <p:nvPr/>
        </p:nvSpPr>
        <p:spPr>
          <a:xfrm>
            <a:off x="9500774" y="1029348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18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1E32647-4FB7-4ED7-BF7C-9C3262A14488}"/>
              </a:ext>
            </a:extLst>
          </p:cNvPr>
          <p:cNvSpPr/>
          <p:nvPr/>
        </p:nvSpPr>
        <p:spPr>
          <a:xfrm>
            <a:off x="9218136" y="982115"/>
            <a:ext cx="1194816" cy="8144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2278064-B2C4-46F5-82CD-AB512CAE4D4C}"/>
              </a:ext>
            </a:extLst>
          </p:cNvPr>
          <p:cNvSpPr/>
          <p:nvPr/>
        </p:nvSpPr>
        <p:spPr>
          <a:xfrm>
            <a:off x="3325021" y="969470"/>
            <a:ext cx="1194816" cy="814452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4AE7E348-DF00-4F8A-9E3E-106AFE0192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6606152"/>
              </p:ext>
            </p:extLst>
          </p:nvPr>
        </p:nvGraphicFramePr>
        <p:xfrm>
          <a:off x="579120" y="2153193"/>
          <a:ext cx="10942320" cy="3864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23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4AE7E348-DF00-4F8A-9E3E-106AFE0192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6345359"/>
              </p:ext>
            </p:extLst>
          </p:nvPr>
        </p:nvGraphicFramePr>
        <p:xfrm>
          <a:off x="1039020" y="1752261"/>
          <a:ext cx="10456293" cy="4123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197487" y="319477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Динамика долга бюджетных учреждений за 12 месяцев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62D2403-F304-4A1A-98F9-7C76AC6D666E}"/>
              </a:ext>
            </a:extLst>
          </p:cNvPr>
          <p:cNvSpPr txBox="1">
            <a:spLocks/>
          </p:cNvSpPr>
          <p:nvPr/>
        </p:nvSpPr>
        <p:spPr>
          <a:xfrm>
            <a:off x="1345738" y="978511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8C5881F-5A0C-47B1-9147-3D0104E7F0B3}"/>
              </a:ext>
            </a:extLst>
          </p:cNvPr>
          <p:cNvSpPr txBox="1">
            <a:spLocks/>
          </p:cNvSpPr>
          <p:nvPr/>
        </p:nvSpPr>
        <p:spPr>
          <a:xfrm>
            <a:off x="7363625" y="1029348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527C1A-FD23-40F2-A3D5-4C8463743C79}"/>
              </a:ext>
            </a:extLst>
          </p:cNvPr>
          <p:cNvSpPr/>
          <p:nvPr/>
        </p:nvSpPr>
        <p:spPr>
          <a:xfrm>
            <a:off x="9676494" y="1106528"/>
            <a:ext cx="723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7900"/>
                </a:solidFill>
              </a:rPr>
              <a:t>13</a:t>
            </a:r>
            <a:endParaRPr lang="ru-RU" sz="3600" dirty="0">
              <a:solidFill>
                <a:srgbClr val="FF790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AB591C0-826D-478D-9D52-F27006911DB5}"/>
              </a:ext>
            </a:extLst>
          </p:cNvPr>
          <p:cNvSpPr/>
          <p:nvPr/>
        </p:nvSpPr>
        <p:spPr>
          <a:xfrm>
            <a:off x="3631197" y="1020032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33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1E32647-4FB7-4ED7-BF7C-9C3262A14488}"/>
              </a:ext>
            </a:extLst>
          </p:cNvPr>
          <p:cNvSpPr/>
          <p:nvPr/>
        </p:nvSpPr>
        <p:spPr>
          <a:xfrm>
            <a:off x="3348559" y="972799"/>
            <a:ext cx="1194816" cy="8144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2278064-B2C4-46F5-82CD-AB512CAE4D4C}"/>
              </a:ext>
            </a:extLst>
          </p:cNvPr>
          <p:cNvSpPr/>
          <p:nvPr/>
        </p:nvSpPr>
        <p:spPr>
          <a:xfrm>
            <a:off x="9440636" y="1046650"/>
            <a:ext cx="1194816" cy="814452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57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197487" y="319477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ДОЛЯ ДОЛЖНИКОВ В ОБЩЕМ КОЛИЧЕСТВЕ НАЛОГОПЛАТЕЛЬЩИКОВ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9964F0D-6712-4883-B3E5-8AD06804E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22746"/>
              </p:ext>
            </p:extLst>
          </p:nvPr>
        </p:nvGraphicFramePr>
        <p:xfrm>
          <a:off x="438151" y="2125589"/>
          <a:ext cx="11012169" cy="41493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09019">
                  <a:extLst>
                    <a:ext uri="{9D8B030D-6E8A-4147-A177-3AD203B41FA5}">
                      <a16:colId xmlns:a16="http://schemas.microsoft.com/office/drawing/2014/main" val="1934886348"/>
                    </a:ext>
                  </a:extLst>
                </a:gridCol>
                <a:gridCol w="2280350">
                  <a:extLst>
                    <a:ext uri="{9D8B030D-6E8A-4147-A177-3AD203B41FA5}">
                      <a16:colId xmlns:a16="http://schemas.microsoft.com/office/drawing/2014/main" val="412987176"/>
                    </a:ext>
                  </a:extLst>
                </a:gridCol>
                <a:gridCol w="1971040">
                  <a:extLst>
                    <a:ext uri="{9D8B030D-6E8A-4147-A177-3AD203B41FA5}">
                      <a16:colId xmlns:a16="http://schemas.microsoft.com/office/drawing/2014/main" val="3117679989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3725211457"/>
                    </a:ext>
                  </a:extLst>
                </a:gridCol>
              </a:tblGrid>
              <a:tr h="103417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плательщиков имущественных налогов, человек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должников, </a:t>
                      </a:r>
                    </a:p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человек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Доля должников в общем </a:t>
                      </a:r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количестве налогоплательщиков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10721676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Новокубанское ГП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25 757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6 103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44257794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Прочноокопское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3 455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24,2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547391303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Ковалевское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6 980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1 914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27,4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548969749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Новосельское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3 304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27,6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086346150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Советское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9 209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2 735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965226619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Верхнекубанское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4 142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1 297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31,3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090669403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Прикубанское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3 728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1 173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31,5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27430907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Бесскорбненское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3 908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1 242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31,8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30250592"/>
                  </a:ext>
                </a:extLst>
              </a:tr>
              <a:tr h="39591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Ляпинское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1 728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579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33,5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73185996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Общий итог</a:t>
                      </a: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62 211</a:t>
                      </a: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16 791</a:t>
                      </a: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27,0</a:t>
                      </a: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396508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62D2403-F304-4A1A-98F9-7C76AC6D666E}"/>
              </a:ext>
            </a:extLst>
          </p:cNvPr>
          <p:cNvSpPr txBox="1">
            <a:spLocks/>
          </p:cNvSpPr>
          <p:nvPr/>
        </p:nvSpPr>
        <p:spPr>
          <a:xfrm>
            <a:off x="1345738" y="978511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8C5881F-5A0C-47B1-9147-3D0104E7F0B3}"/>
              </a:ext>
            </a:extLst>
          </p:cNvPr>
          <p:cNvSpPr txBox="1">
            <a:spLocks/>
          </p:cNvSpPr>
          <p:nvPr/>
        </p:nvSpPr>
        <p:spPr>
          <a:xfrm>
            <a:off x="7363625" y="1029348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527C1A-FD23-40F2-A3D5-4C8463743C79}"/>
              </a:ext>
            </a:extLst>
          </p:cNvPr>
          <p:cNvSpPr/>
          <p:nvPr/>
        </p:nvSpPr>
        <p:spPr>
          <a:xfrm>
            <a:off x="9535779" y="1098940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7900"/>
                </a:solidFill>
              </a:rPr>
              <a:t>28</a:t>
            </a:r>
            <a:endParaRPr lang="ru-RU" sz="3600" dirty="0">
              <a:solidFill>
                <a:srgbClr val="FF790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AB591C0-826D-478D-9D52-F27006911DB5}"/>
              </a:ext>
            </a:extLst>
          </p:cNvPr>
          <p:cNvSpPr/>
          <p:nvPr/>
        </p:nvSpPr>
        <p:spPr>
          <a:xfrm>
            <a:off x="3628891" y="1078544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35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845EA74-821F-4EBB-8EC6-FF31FFDFD5C6}"/>
              </a:ext>
            </a:extLst>
          </p:cNvPr>
          <p:cNvSpPr/>
          <p:nvPr/>
        </p:nvSpPr>
        <p:spPr>
          <a:xfrm>
            <a:off x="3339857" y="1000563"/>
            <a:ext cx="1194816" cy="8144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5C600BF-D47B-4261-82D8-4544057D6C1B}"/>
              </a:ext>
            </a:extLst>
          </p:cNvPr>
          <p:cNvSpPr/>
          <p:nvPr/>
        </p:nvSpPr>
        <p:spPr>
          <a:xfrm>
            <a:off x="9288145" y="1008367"/>
            <a:ext cx="1194816" cy="814452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78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758232" y="33718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600" b="1" dirty="0">
                <a:latin typeface="+mn-lt"/>
              </a:rPr>
              <a:t>ЗАДОЛЖЕННИКИ С СОВОКУПНОЙ СУММОЙ ДОЛГА ДО 100 РУБЛЕЙ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0AB943B-2CE5-44AD-AD86-DB23C4844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013380"/>
              </p:ext>
            </p:extLst>
          </p:nvPr>
        </p:nvGraphicFramePr>
        <p:xfrm>
          <a:off x="758232" y="1045527"/>
          <a:ext cx="10675536" cy="49774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8968">
                  <a:extLst>
                    <a:ext uri="{9D8B030D-6E8A-4147-A177-3AD203B41FA5}">
                      <a16:colId xmlns:a16="http://schemas.microsoft.com/office/drawing/2014/main" val="1540162394"/>
                    </a:ext>
                  </a:extLst>
                </a:gridCol>
                <a:gridCol w="1391920">
                  <a:extLst>
                    <a:ext uri="{9D8B030D-6E8A-4147-A177-3AD203B41FA5}">
                      <a16:colId xmlns:a16="http://schemas.microsoft.com/office/drawing/2014/main" val="1801281419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533005392"/>
                    </a:ext>
                  </a:extLst>
                </a:gridCol>
                <a:gridCol w="1534160">
                  <a:extLst>
                    <a:ext uri="{9D8B030D-6E8A-4147-A177-3AD203B41FA5}">
                      <a16:colId xmlns:a16="http://schemas.microsoft.com/office/drawing/2014/main" val="1297425603"/>
                    </a:ext>
                  </a:extLst>
                </a:gridCol>
                <a:gridCol w="1452880">
                  <a:extLst>
                    <a:ext uri="{9D8B030D-6E8A-4147-A177-3AD203B41FA5}">
                      <a16:colId xmlns:a16="http://schemas.microsoft.com/office/drawing/2014/main" val="368732240"/>
                    </a:ext>
                  </a:extLst>
                </a:gridCol>
                <a:gridCol w="1168065">
                  <a:extLst>
                    <a:ext uri="{9D8B030D-6E8A-4147-A177-3AD203B41FA5}">
                      <a16:colId xmlns:a16="http://schemas.microsoft.com/office/drawing/2014/main" val="2578103385"/>
                    </a:ext>
                  </a:extLst>
                </a:gridCol>
                <a:gridCol w="1304583">
                  <a:extLst>
                    <a:ext uri="{9D8B030D-6E8A-4147-A177-3AD203B41FA5}">
                      <a16:colId xmlns:a16="http://schemas.microsoft.com/office/drawing/2014/main" val="4170439166"/>
                    </a:ext>
                  </a:extLst>
                </a:gridCol>
              </a:tblGrid>
              <a:tr h="19664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Поселение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Общее количество должников,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Количество с задолженностью менее 100 рублей, </a:t>
                      </a:r>
                    </a:p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Доля должников с суммой долга менее 100 рублей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Сумма совокупного долга по задолженности менее 100 рублей, </a:t>
                      </a:r>
                    </a:p>
                    <a:p>
                      <a:pPr algn="ctr" fontAlgn="ctr"/>
                      <a:r>
                        <a:rPr lang="ru-RU" sz="1600" b="1" u="sng" strike="noStrike" dirty="0">
                          <a:effectLst/>
                        </a:rPr>
                        <a:t>рублей</a:t>
                      </a:r>
                      <a:endParaRPr lang="ru-RU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Количество с задолженностью менее 10 рублей, человек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Сумма совокупного долга по задолженности менее 10 рублей, </a:t>
                      </a:r>
                      <a:r>
                        <a:rPr lang="ru-RU" sz="1600" b="1" u="sng" strike="noStrike" dirty="0">
                          <a:effectLst/>
                        </a:rPr>
                        <a:t>рублей</a:t>
                      </a:r>
                      <a:endParaRPr lang="ru-RU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93740077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Ляпинское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579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79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13,6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2 219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60933528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Советское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2 735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398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14,6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11 172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322999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Бесскорбненское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1 242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182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14,7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5 193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27717775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Новосельское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911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137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15,0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3 473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55585673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Прикубанское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1 173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178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15,2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4 981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21685922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Новокубанское ГП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6 103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1 014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16,6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27 455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648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1619492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Ковалевское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1 914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338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17,7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9 795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7030014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Верхнекубанское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1 297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243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18,7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7 052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5477759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Прочноокопское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837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167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20,0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5 175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14493995"/>
                  </a:ext>
                </a:extLst>
              </a:tr>
              <a:tr h="42638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16 791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2 736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16,3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76 516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769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1 886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229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115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963023" y="165078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ЗАДОЛЖЕННИКИ – СОТРУДНИКИ БЮДЖЕТНОГО СЕКТОРА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88C31B-7D49-4FE2-BCB2-286D89227A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14" t="7022" r="38662"/>
          <a:stretch/>
        </p:blipFill>
        <p:spPr>
          <a:xfrm>
            <a:off x="7752316" y="836446"/>
            <a:ext cx="383217" cy="1177965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5E7D62E-0970-4BC7-843B-C98FB912221A}"/>
              </a:ext>
            </a:extLst>
          </p:cNvPr>
          <p:cNvSpPr txBox="1">
            <a:spLocks/>
          </p:cNvSpPr>
          <p:nvPr/>
        </p:nvSpPr>
        <p:spPr>
          <a:xfrm>
            <a:off x="8152102" y="836447"/>
            <a:ext cx="3634660" cy="1177964"/>
          </a:xfrm>
          <a:prstGeom prst="rect">
            <a:avLst/>
          </a:prstGeom>
          <a:solidFill>
            <a:srgbClr val="FF79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chemeClr val="bg1"/>
                </a:solidFill>
                <a:latin typeface="+mn-lt"/>
              </a:rPr>
              <a:t>Большие суммы могут быть начислены физическим лицам по доходам, полученным от продажи недвижимости</a:t>
            </a:r>
            <a:endParaRPr lang="ru-RU" sz="16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745C84E-5943-4599-B93A-C796A05DC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690563"/>
              </p:ext>
            </p:extLst>
          </p:nvPr>
        </p:nvGraphicFramePr>
        <p:xfrm>
          <a:off x="389932" y="1931130"/>
          <a:ext cx="7179267" cy="43423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42202">
                  <a:extLst>
                    <a:ext uri="{9D8B030D-6E8A-4147-A177-3AD203B41FA5}">
                      <a16:colId xmlns:a16="http://schemas.microsoft.com/office/drawing/2014/main" val="2154712746"/>
                    </a:ext>
                  </a:extLst>
                </a:gridCol>
                <a:gridCol w="1127486">
                  <a:extLst>
                    <a:ext uri="{9D8B030D-6E8A-4147-A177-3AD203B41FA5}">
                      <a16:colId xmlns:a16="http://schemas.microsoft.com/office/drawing/2014/main" val="960785248"/>
                    </a:ext>
                  </a:extLst>
                </a:gridCol>
                <a:gridCol w="1217183">
                  <a:extLst>
                    <a:ext uri="{9D8B030D-6E8A-4147-A177-3AD203B41FA5}">
                      <a16:colId xmlns:a16="http://schemas.microsoft.com/office/drawing/2014/main" val="3935884712"/>
                    </a:ext>
                  </a:extLst>
                </a:gridCol>
                <a:gridCol w="1231945">
                  <a:extLst>
                    <a:ext uri="{9D8B030D-6E8A-4147-A177-3AD203B41FA5}">
                      <a16:colId xmlns:a16="http://schemas.microsoft.com/office/drawing/2014/main" val="2791303863"/>
                    </a:ext>
                  </a:extLst>
                </a:gridCol>
                <a:gridCol w="1460451">
                  <a:extLst>
                    <a:ext uri="{9D8B030D-6E8A-4147-A177-3AD203B41FA5}">
                      <a16:colId xmlns:a16="http://schemas.microsoft.com/office/drawing/2014/main" val="209540570"/>
                    </a:ext>
                  </a:extLst>
                </a:gridCol>
              </a:tblGrid>
              <a:tr h="16138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количество должников сотрудников 01.01.2024,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Сумма задолженности 01.01.2024, </a:t>
                      </a:r>
                      <a:r>
                        <a:rPr lang="ru-RU" sz="1600" b="1" u="none" strike="noStrike" dirty="0" err="1">
                          <a:effectLst/>
                        </a:rPr>
                        <a:t>тыс.рублей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количество должников сотрудников 01.04.2024,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сумма задолженности сотрудники 01.04.2024, </a:t>
                      </a:r>
                      <a:r>
                        <a:rPr lang="ru-RU" sz="1600" b="1" u="none" strike="noStrike" dirty="0" err="1">
                          <a:effectLst/>
                        </a:rPr>
                        <a:t>тыс.рублей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03003651"/>
                  </a:ext>
                </a:extLst>
              </a:tr>
              <a:tr h="53793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администрации поселений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35,4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10,4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38945024"/>
                  </a:ext>
                </a:extLst>
              </a:tr>
              <a:tr h="557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отделы и управления администрации района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23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69,1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44,7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48312578"/>
                  </a:ext>
                </a:extLst>
              </a:tr>
              <a:tr h="53793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муниципальные учреждения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133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1 495,3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64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804,7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06379411"/>
                  </a:ext>
                </a:extLst>
              </a:tr>
              <a:tr h="27867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школы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167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918,8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70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691,7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27362216"/>
                  </a:ext>
                </a:extLst>
              </a:tr>
              <a:tr h="53793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дошкольные учреждения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196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1 174,9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75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962,4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77769477"/>
                  </a:ext>
                </a:extLst>
              </a:tr>
              <a:tr h="27867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Общий итог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535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3 693,5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224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2 513,8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82704442"/>
                  </a:ext>
                </a:extLst>
              </a:tr>
            </a:tbl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440DFE27-4CB9-4157-8BC0-A5E553652E8E}"/>
              </a:ext>
            </a:extLst>
          </p:cNvPr>
          <p:cNvSpPr txBox="1">
            <a:spLocks/>
          </p:cNvSpPr>
          <p:nvPr/>
        </p:nvSpPr>
        <p:spPr>
          <a:xfrm>
            <a:off x="405239" y="900529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FD417DDE-CD20-4968-BFB3-506D8A066907}"/>
              </a:ext>
            </a:extLst>
          </p:cNvPr>
          <p:cNvSpPr txBox="1">
            <a:spLocks/>
          </p:cNvSpPr>
          <p:nvPr/>
        </p:nvSpPr>
        <p:spPr>
          <a:xfrm>
            <a:off x="3883700" y="963215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25E1ACD-0116-4FD9-821F-435D896006C7}"/>
              </a:ext>
            </a:extLst>
          </p:cNvPr>
          <p:cNvSpPr/>
          <p:nvPr/>
        </p:nvSpPr>
        <p:spPr>
          <a:xfrm>
            <a:off x="6074898" y="963215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 </a:t>
            </a:r>
            <a:r>
              <a:rPr lang="ru-RU" sz="3600" b="1" dirty="0">
                <a:solidFill>
                  <a:srgbClr val="92D050"/>
                </a:solidFill>
              </a:rPr>
              <a:t>8</a:t>
            </a:r>
            <a:endParaRPr lang="ru-RU" sz="3600" dirty="0">
              <a:solidFill>
                <a:srgbClr val="92D05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50F96A6-79A6-475C-9CE9-6D6B45B9AA40}"/>
              </a:ext>
            </a:extLst>
          </p:cNvPr>
          <p:cNvSpPr/>
          <p:nvPr/>
        </p:nvSpPr>
        <p:spPr>
          <a:xfrm>
            <a:off x="2705065" y="873008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33</a:t>
            </a:r>
            <a:endParaRPr lang="ru-RU" sz="3600" dirty="0">
              <a:solidFill>
                <a:srgbClr val="FF0000"/>
              </a:solidFill>
            </a:endParaRP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A0731443-8992-4361-9A04-23EC2CB6F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172120"/>
              </p:ext>
            </p:extLst>
          </p:nvPr>
        </p:nvGraphicFramePr>
        <p:xfrm>
          <a:off x="7934960" y="2103120"/>
          <a:ext cx="3867108" cy="44565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56356">
                  <a:extLst>
                    <a:ext uri="{9D8B030D-6E8A-4147-A177-3AD203B41FA5}">
                      <a16:colId xmlns:a16="http://schemas.microsoft.com/office/drawing/2014/main" val="3625124817"/>
                    </a:ext>
                  </a:extLst>
                </a:gridCol>
                <a:gridCol w="1610752">
                  <a:extLst>
                    <a:ext uri="{9D8B030D-6E8A-4147-A177-3AD203B41FA5}">
                      <a16:colId xmlns:a16="http://schemas.microsoft.com/office/drawing/2014/main" val="3737204021"/>
                    </a:ext>
                  </a:extLst>
                </a:gridCol>
              </a:tblGrid>
              <a:tr h="972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Учреждение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Задолженность  на 15.04.2024 с </a:t>
                      </a:r>
                      <a:r>
                        <a:rPr lang="ru-RU" sz="1600" b="1" u="none" strike="noStrike" dirty="0" err="1">
                          <a:effectLst/>
                        </a:rPr>
                        <a:t>пенёй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99706368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МДОАУ 10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1895813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МОБУООШ № 26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63069719"/>
                  </a:ext>
                </a:extLst>
              </a:tr>
              <a:tr h="489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МКУ АСО Новокубанского района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12458643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МБУК НКДЦ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87064042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МДОАУ №1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5418103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МОБУГ №2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64408173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МАУ ДО СШ Крепыш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2514087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МДОБУ №16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61025117"/>
                  </a:ext>
                </a:extLst>
              </a:tr>
              <a:tr h="489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МАУ ДО СШ Крепыш, МОБУСОШ №16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10833422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МДОБУ №18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19334914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ИТОГО:               10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2573481"/>
                  </a:ext>
                </a:extLst>
              </a:tr>
            </a:tbl>
          </a:graphicData>
        </a:graphic>
      </p:graphicFrame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BA4C7AC-EE58-4C13-8251-DDDB6BE06DFF}"/>
              </a:ext>
            </a:extLst>
          </p:cNvPr>
          <p:cNvSpPr/>
          <p:nvPr/>
        </p:nvSpPr>
        <p:spPr>
          <a:xfrm>
            <a:off x="2441586" y="865540"/>
            <a:ext cx="1194816" cy="8144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FF978A6-2A06-403E-A983-6D67FF3BA17C}"/>
              </a:ext>
            </a:extLst>
          </p:cNvPr>
          <p:cNvSpPr/>
          <p:nvPr/>
        </p:nvSpPr>
        <p:spPr>
          <a:xfrm>
            <a:off x="5800043" y="900529"/>
            <a:ext cx="1194816" cy="814452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717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320158" y="255392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+mn-lt"/>
              </a:rPr>
              <a:t>Долг бюджетных учреждений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FB83205-AA62-4E8A-8573-0C182AC0D65D}"/>
              </a:ext>
            </a:extLst>
          </p:cNvPr>
          <p:cNvSpPr txBox="1">
            <a:spLocks/>
          </p:cNvSpPr>
          <p:nvPr/>
        </p:nvSpPr>
        <p:spPr>
          <a:xfrm>
            <a:off x="1345738" y="978511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C6CDE184-BB32-482F-85DD-4054CD4905EF}"/>
              </a:ext>
            </a:extLst>
          </p:cNvPr>
          <p:cNvSpPr txBox="1">
            <a:spLocks/>
          </p:cNvSpPr>
          <p:nvPr/>
        </p:nvSpPr>
        <p:spPr>
          <a:xfrm>
            <a:off x="7363625" y="1029348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7964495-5C88-4B28-857E-0CE252DEAA11}"/>
              </a:ext>
            </a:extLst>
          </p:cNvPr>
          <p:cNvSpPr/>
          <p:nvPr/>
        </p:nvSpPr>
        <p:spPr>
          <a:xfrm>
            <a:off x="9543741" y="1075545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7900"/>
                </a:solidFill>
              </a:rPr>
              <a:t>13</a:t>
            </a:r>
            <a:endParaRPr lang="ru-RU" sz="3600" dirty="0">
              <a:solidFill>
                <a:srgbClr val="FF790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87C0880-02BB-4EAD-9FC0-13C1CB2D9144}"/>
              </a:ext>
            </a:extLst>
          </p:cNvPr>
          <p:cNvSpPr/>
          <p:nvPr/>
        </p:nvSpPr>
        <p:spPr>
          <a:xfrm>
            <a:off x="3618768" y="1081942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35</a:t>
            </a:r>
            <a:endParaRPr lang="ru-RU" sz="3600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EAA084E-0CA3-4598-A20E-21A1F8CB4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779553"/>
              </p:ext>
            </p:extLst>
          </p:nvPr>
        </p:nvGraphicFramePr>
        <p:xfrm>
          <a:off x="426720" y="1990452"/>
          <a:ext cx="11297920" cy="43553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123291">
                  <a:extLst>
                    <a:ext uri="{9D8B030D-6E8A-4147-A177-3AD203B41FA5}">
                      <a16:colId xmlns:a16="http://schemas.microsoft.com/office/drawing/2014/main" val="2824767777"/>
                    </a:ext>
                  </a:extLst>
                </a:gridCol>
                <a:gridCol w="1986912">
                  <a:extLst>
                    <a:ext uri="{9D8B030D-6E8A-4147-A177-3AD203B41FA5}">
                      <a16:colId xmlns:a16="http://schemas.microsoft.com/office/drawing/2014/main" val="4163409077"/>
                    </a:ext>
                  </a:extLst>
                </a:gridCol>
                <a:gridCol w="2187717">
                  <a:extLst>
                    <a:ext uri="{9D8B030D-6E8A-4147-A177-3AD203B41FA5}">
                      <a16:colId xmlns:a16="http://schemas.microsoft.com/office/drawing/2014/main" val="785982445"/>
                    </a:ext>
                  </a:extLst>
                </a:gridCol>
              </a:tblGrid>
              <a:tr h="6764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>
                          <a:effectLst/>
                          <a:latin typeface="+mn-lt"/>
                        </a:rPr>
                        <a:t>Полное наименование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 Задолженность учреждения 01.04.2024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примечание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97720564"/>
                  </a:ext>
                </a:extLst>
              </a:tr>
              <a:tr h="425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АДМИНИСТРАЦИЯ ПРОЧНООКОПСКОГО СЕЛЬСКОГО ПОСЕЛЕНИЯ НОВОКУБАНСКОГО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122,1   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погашена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65755"/>
                  </a:ext>
                </a:extLst>
              </a:tr>
              <a:tr h="425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МКУП "СЕЛЬСКОЕ ХОЗЯЙСТВО" ВЕРХНЕКУБАНСКОГО СЕЛЬСКОГО ПОСЕЛЕНИЯ НОВОКУБАНСКОГО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64,7  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25574055"/>
                  </a:ext>
                </a:extLst>
              </a:tr>
              <a:tr h="45095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МОАУСОШ № 14 ИМ. В.Н.БАРЧАН Х. МАРЬИНСКОГО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60,6   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задвоенные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начисления ФНС, устранено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456441"/>
                  </a:ext>
                </a:extLst>
              </a:tr>
              <a:tr h="45095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МОБУООШ  № 24 ИМЕНИ Б.И.ТКАЧЕНКО Х. СЕВЕРОКАВКАЗСКОГО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40,1   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задвоенные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начисления ФНС, устранено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400"/>
                  </a:ext>
                </a:extLst>
              </a:tr>
              <a:tr h="425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АДМИНИСТРАЦИЯ СОВЕТСКОГО СЕЛЬСКОГО ПОСЕЛЕНИЯ НОВОКУБАНСКОГО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12,6   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погашена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338754"/>
                  </a:ext>
                </a:extLst>
              </a:tr>
              <a:tr h="22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СОВЕТ БЕССКОРБНЕНСКОГО СЕЛЬСКОГО ПОСЕЛЕНИЯ НОВОКУБАНСКОГО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5,9  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1915054"/>
                  </a:ext>
                </a:extLst>
              </a:tr>
              <a:tr h="22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МКУ "ЦЕНТР АДМИНИСТРАТИВНО-ХОЗЯЙСТВЕННОГО ОБЕСПЕЧЕНИЯ"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3,3  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6738065"/>
                  </a:ext>
                </a:extLst>
              </a:tr>
              <a:tr h="22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СОВЕТ ПРОЧНООКОПСКОГО СЕЛЬСКОГО ПОСЕЛЕНИЯ НОВОКУБАНСКОГО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1,5  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82729115"/>
                  </a:ext>
                </a:extLst>
              </a:tr>
              <a:tr h="63764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МКУ "УЧРЕЖДЕНИЕ ПО ОБЕСПЕЧЕНИЮ ДЕЯТЕЛЬНОСТИ ОРГАНОВ МЕСТНОГО САМОУПРАВЛЕНИЯ И МУНИЦИПАЛЬНЫХ УЧРЕЖДЕНИЙ ВЕРХНЕКУБАНСКОГО СЕЛЬСКОГО ПОСЕЛЕНИЯ НОВОКУБАНСКОГО РАЙОНА"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1,1  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50566515"/>
                  </a:ext>
                </a:extLst>
              </a:tr>
            </a:tbl>
          </a:graphicData>
        </a:graphic>
      </p:graphicFrame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5B4C062-FDFA-4E02-A67B-2D334B60230D}"/>
              </a:ext>
            </a:extLst>
          </p:cNvPr>
          <p:cNvSpPr/>
          <p:nvPr/>
        </p:nvSpPr>
        <p:spPr>
          <a:xfrm>
            <a:off x="3339857" y="1000563"/>
            <a:ext cx="1194816" cy="8144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8746F488-6490-436A-AC9C-A2010E93B057}"/>
              </a:ext>
            </a:extLst>
          </p:cNvPr>
          <p:cNvSpPr/>
          <p:nvPr/>
        </p:nvSpPr>
        <p:spPr>
          <a:xfrm>
            <a:off x="9288145" y="1008367"/>
            <a:ext cx="1194816" cy="814452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79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1279</Words>
  <Application>Microsoft Office PowerPoint</Application>
  <PresentationFormat>Широкоэкранный</PresentationFormat>
  <Paragraphs>541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Seravek</vt:lpstr>
      <vt:lpstr>Times New Roman</vt:lpstr>
      <vt:lpstr>Office Theme</vt:lpstr>
      <vt:lpstr>Итоги рейтинга ФНС и Министерства финансов Краснодарского края  по состоянию на 1 августа 2024 года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Артемьева Светлана</cp:lastModifiedBy>
  <cp:revision>74</cp:revision>
  <cp:lastPrinted>2024-05-04T09:46:02Z</cp:lastPrinted>
  <dcterms:created xsi:type="dcterms:W3CDTF">2023-07-27T11:30:01Z</dcterms:created>
  <dcterms:modified xsi:type="dcterms:W3CDTF">2025-05-20T13:12:39Z</dcterms:modified>
</cp:coreProperties>
</file>