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59" r:id="rId11"/>
    <p:sldId id="271" r:id="rId12"/>
    <p:sldId id="272" r:id="rId13"/>
  </p:sldIdLst>
  <p:sldSz cx="12192000" cy="6858000"/>
  <p:notesSz cx="6858000" cy="9144000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500"/>
    <a:srgbClr val="FF7900"/>
    <a:srgbClr val="F3767A"/>
    <a:srgbClr val="313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 snapToObjects="1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53;&#1045;&#1044;&#1054;&#1048;&#1052;&#1050;&#1040;\&#1053;&#1045;&#1044;&#1054;&#1048;&#1052;&#1050;&#1040;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53;&#1045;&#1044;&#1054;&#1048;&#1052;&#1050;&#1040;\&#1053;&#1045;&#1044;&#1054;&#1048;&#1052;&#1050;&#1040;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3.33\dohod\_&#1048;&#1057;&#1055;&#1054;&#1051;&#1053;&#1045;&#1053;&#1048;&#1045;%20&#1087;&#1086;%20&#1076;&#1086;&#1093;&#1086;&#1076;&#1072;&#1084;\2024\&#1053;&#1045;&#1044;&#1054;&#1048;&#1052;&#1050;&#1040;\&#1085;&#1077;&#1076;&#1086;&#1080;&#1084;&#1082;&#1072;%20&#1089;%20&#1087;&#1077;&#1085;&#1077;&#1081;%20&#1085;&#1072;%201.02.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79568123878781E-2"/>
          <c:y val="3.6645727624924025E-2"/>
          <c:w val="0.97584086375224244"/>
          <c:h val="0.672286676100720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'Тр за 2023+сумма'!$B$15</c:f>
              <c:strCache>
                <c:ptCount val="1"/>
                <c:pt idx="0">
                  <c:v>транспортный налог</c:v>
                </c:pt>
              </c:strCache>
            </c:strRef>
          </c:tx>
          <c:spPr>
            <a:solidFill>
              <a:srgbClr val="FF7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31333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'Тр за 2023+сумма'!$A$16:$A$24</c:f>
              <c:strCache>
                <c:ptCount val="9"/>
                <c:pt idx="0">
                  <c:v>Прочноокопское с/п</c:v>
                </c:pt>
                <c:pt idx="1">
                  <c:v>Новосельское с/п</c:v>
                </c:pt>
                <c:pt idx="2">
                  <c:v>Бесскорбненское с/п</c:v>
                </c:pt>
                <c:pt idx="3">
                  <c:v>Верхнекубанское с/п</c:v>
                </c:pt>
                <c:pt idx="4">
                  <c:v>Советское с/п</c:v>
                </c:pt>
                <c:pt idx="5">
                  <c:v>Новокубанское г/п</c:v>
                </c:pt>
                <c:pt idx="6">
                  <c:v>Ковалевское с/п</c:v>
                </c:pt>
                <c:pt idx="7">
                  <c:v>Ляпинское с/п</c:v>
                </c:pt>
                <c:pt idx="8">
                  <c:v>Прикубанское с/п</c:v>
                </c:pt>
              </c:strCache>
            </c:strRef>
          </c:cat>
          <c:val>
            <c:numRef>
              <c:f>'Тр за 2023+сумма'!$B$16:$B$24</c:f>
              <c:numCache>
                <c:formatCode>0.0</c:formatCode>
                <c:ptCount val="9"/>
                <c:pt idx="0">
                  <c:v>1.83465989</c:v>
                </c:pt>
                <c:pt idx="1">
                  <c:v>1.9111301199999999</c:v>
                </c:pt>
                <c:pt idx="2">
                  <c:v>1.48563355</c:v>
                </c:pt>
                <c:pt idx="3">
                  <c:v>2.5664823500000002</c:v>
                </c:pt>
                <c:pt idx="4">
                  <c:v>5.9180520399999992</c:v>
                </c:pt>
                <c:pt idx="5">
                  <c:v>17.086495660000001</c:v>
                </c:pt>
                <c:pt idx="6">
                  <c:v>4.7679573</c:v>
                </c:pt>
                <c:pt idx="7">
                  <c:v>0.93763908000000007</c:v>
                </c:pt>
                <c:pt idx="8">
                  <c:v>3.0029721399999998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5B-4B46-AA6A-FB3C5E6EE18C}"/>
            </c:ext>
          </c:extLst>
        </c:ser>
        <c:ser>
          <c:idx val="1"/>
          <c:order val="1"/>
          <c:tx>
            <c:strRef>
              <c:f>'Тр за 2023+сумма'!$C$15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246914682861163E-2"/>
                  <c:y val="-6.442110912352545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5B-4B46-AA6A-FB3C5E6EE18C}"/>
                </c:ext>
              </c:extLst>
            </c:dLbl>
            <c:dLbl>
              <c:idx val="1"/>
              <c:layout>
                <c:manualLayout>
                  <c:x val="3.0246914682861184E-2"/>
                  <c:y val="-3.221055456176390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5B-4B46-AA6A-FB3C5E6EE18C}"/>
                </c:ext>
              </c:extLst>
            </c:dLbl>
            <c:dLbl>
              <c:idx val="2"/>
              <c:layout>
                <c:manualLayout>
                  <c:x val="3.2407408588779801E-2"/>
                  <c:y val="-3.221055456176272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5B-4B46-AA6A-FB3C5E6EE18C}"/>
                </c:ext>
              </c:extLst>
            </c:dLbl>
            <c:dLbl>
              <c:idx val="7"/>
              <c:layout>
                <c:manualLayout>
                  <c:x val="3.2407408588779843E-2"/>
                  <c:y val="-9.663166368528817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05B-4B46-AA6A-FB3C5E6EE1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31333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'Тр за 2023+сумма'!$A$16:$A$24</c:f>
              <c:strCache>
                <c:ptCount val="9"/>
                <c:pt idx="0">
                  <c:v>Прочноокопское с/п</c:v>
                </c:pt>
                <c:pt idx="1">
                  <c:v>Новосельское с/п</c:v>
                </c:pt>
                <c:pt idx="2">
                  <c:v>Бесскорбненское с/п</c:v>
                </c:pt>
                <c:pt idx="3">
                  <c:v>Верхнекубанское с/п</c:v>
                </c:pt>
                <c:pt idx="4">
                  <c:v>Советское с/п</c:v>
                </c:pt>
                <c:pt idx="5">
                  <c:v>Новокубанское г/п</c:v>
                </c:pt>
                <c:pt idx="6">
                  <c:v>Ковалевское с/п</c:v>
                </c:pt>
                <c:pt idx="7">
                  <c:v>Ляпинское с/п</c:v>
                </c:pt>
                <c:pt idx="8">
                  <c:v>Прикубанское с/п</c:v>
                </c:pt>
              </c:strCache>
            </c:strRef>
          </c:cat>
          <c:val>
            <c:numRef>
              <c:f>'Тр за 2023+сумма'!$C$16:$C$24</c:f>
              <c:numCache>
                <c:formatCode>0.0</c:formatCode>
                <c:ptCount val="9"/>
                <c:pt idx="0">
                  <c:v>0.28303391</c:v>
                </c:pt>
                <c:pt idx="1">
                  <c:v>0.36126814000000002</c:v>
                </c:pt>
                <c:pt idx="2">
                  <c:v>0.27762646000000002</c:v>
                </c:pt>
                <c:pt idx="3">
                  <c:v>0.62149413000000009</c:v>
                </c:pt>
                <c:pt idx="4">
                  <c:v>2.40108408</c:v>
                </c:pt>
                <c:pt idx="5">
                  <c:v>6.8212504699999998</c:v>
                </c:pt>
                <c:pt idx="6">
                  <c:v>0.85622911999999995</c:v>
                </c:pt>
                <c:pt idx="7">
                  <c:v>0.26995719000000001</c:v>
                </c:pt>
                <c:pt idx="8">
                  <c:v>0.75727277999999998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5B-4B46-AA6A-FB3C5E6EE18C}"/>
            </c:ext>
          </c:extLst>
        </c:ser>
        <c:ser>
          <c:idx val="2"/>
          <c:order val="2"/>
          <c:tx>
            <c:strRef>
              <c:f>'Тр за 2023+сумма'!$D$15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9021493449862903E-18"/>
                  <c:y val="-3.86526654741152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5B-4B46-AA6A-FB3C5E6EE18C}"/>
                </c:ext>
              </c:extLst>
            </c:dLbl>
            <c:dLbl>
              <c:idx val="1"/>
              <c:layout>
                <c:manualLayout>
                  <c:x val="0"/>
                  <c:y val="-2.25473881932339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5B-4B46-AA6A-FB3C5E6EE18C}"/>
                </c:ext>
              </c:extLst>
            </c:dLbl>
            <c:dLbl>
              <c:idx val="2"/>
              <c:layout>
                <c:manualLayout>
                  <c:x val="-3.9608597379945161E-17"/>
                  <c:y val="-3.86526654741152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5B-4B46-AA6A-FB3C5E6EE18C}"/>
                </c:ext>
              </c:extLst>
            </c:dLbl>
            <c:dLbl>
              <c:idx val="3"/>
              <c:layout>
                <c:manualLayout>
                  <c:x val="0"/>
                  <c:y val="-3.54316100179389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05B-4B46-AA6A-FB3C5E6EE18C}"/>
                </c:ext>
              </c:extLst>
            </c:dLbl>
            <c:dLbl>
              <c:idx val="6"/>
              <c:layout>
                <c:manualLayout>
                  <c:x val="-7.9217194759890322E-17"/>
                  <c:y val="-1.93263327370576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05B-4B46-AA6A-FB3C5E6EE18C}"/>
                </c:ext>
              </c:extLst>
            </c:dLbl>
            <c:dLbl>
              <c:idx val="7"/>
              <c:layout>
                <c:manualLayout>
                  <c:x val="-1.5843438951978064E-16"/>
                  <c:y val="-2.5768443649410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05B-4B46-AA6A-FB3C5E6EE18C}"/>
                </c:ext>
              </c:extLst>
            </c:dLbl>
            <c:dLbl>
              <c:idx val="8"/>
              <c:layout>
                <c:manualLayout>
                  <c:x val="0"/>
                  <c:y val="-2.5768443649410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05B-4B46-AA6A-FB3C5E6EE1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31333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'Тр за 2023+сумма'!$A$16:$A$24</c:f>
              <c:strCache>
                <c:ptCount val="9"/>
                <c:pt idx="0">
                  <c:v>Прочноокопское с/п</c:v>
                </c:pt>
                <c:pt idx="1">
                  <c:v>Новосельское с/п</c:v>
                </c:pt>
                <c:pt idx="2">
                  <c:v>Бесскорбненское с/п</c:v>
                </c:pt>
                <c:pt idx="3">
                  <c:v>Верхнекубанское с/п</c:v>
                </c:pt>
                <c:pt idx="4">
                  <c:v>Советское с/п</c:v>
                </c:pt>
                <c:pt idx="5">
                  <c:v>Новокубанское г/п</c:v>
                </c:pt>
                <c:pt idx="6">
                  <c:v>Ковалевское с/п</c:v>
                </c:pt>
                <c:pt idx="7">
                  <c:v>Ляпинское с/п</c:v>
                </c:pt>
                <c:pt idx="8">
                  <c:v>Прикубанское с/п</c:v>
                </c:pt>
              </c:strCache>
            </c:strRef>
          </c:cat>
          <c:val>
            <c:numRef>
              <c:f>'Тр за 2023+сумма'!$D$16:$D$24</c:f>
              <c:numCache>
                <c:formatCode>0.0</c:formatCode>
                <c:ptCount val="9"/>
                <c:pt idx="0">
                  <c:v>0.495</c:v>
                </c:pt>
                <c:pt idx="1">
                  <c:v>0.52600000000000002</c:v>
                </c:pt>
                <c:pt idx="2">
                  <c:v>1.522</c:v>
                </c:pt>
                <c:pt idx="3">
                  <c:v>0.30399999999999999</c:v>
                </c:pt>
                <c:pt idx="4">
                  <c:v>2.5659999999999998</c:v>
                </c:pt>
                <c:pt idx="5">
                  <c:v>5.2370000000000001</c:v>
                </c:pt>
                <c:pt idx="6">
                  <c:v>1.04</c:v>
                </c:pt>
                <c:pt idx="7">
                  <c:v>0.41799999999999998</c:v>
                </c:pt>
                <c:pt idx="8">
                  <c:v>0.57099999999999995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5B-4B46-AA6A-FB3C5E6EE1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9178159"/>
        <c:axId val="469178575"/>
      </c:barChart>
      <c:catAx>
        <c:axId val="469178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31333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9178575"/>
        <c:crosses val="autoZero"/>
        <c:auto val="1"/>
        <c:lblAlgn val="ctr"/>
        <c:lblOffset val="100"/>
        <c:noMultiLvlLbl val="0"/>
      </c:catAx>
      <c:valAx>
        <c:axId val="46917857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69178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31333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rgbClr val="313332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5400" cap="rnd">
              <a:solidFill>
                <a:srgbClr val="92D050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dLbl>
              <c:idx val="0"/>
              <c:spPr>
                <a:solidFill>
                  <a:srgbClr val="92D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928-4DFC-BF47-7BCC9DA5CAB0}"/>
                </c:ext>
              </c:extLst>
            </c:dLbl>
            <c:dLbl>
              <c:idx val="1"/>
              <c:spPr>
                <a:solidFill>
                  <a:srgbClr val="92D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928-4DFC-BF47-7BCC9DA5CAB0}"/>
                </c:ext>
              </c:extLst>
            </c:dLbl>
            <c:dLbl>
              <c:idx val="2"/>
              <c:spPr>
                <a:solidFill>
                  <a:srgbClr val="92D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928-4DFC-BF47-7BCC9DA5CAB0}"/>
                </c:ext>
              </c:extLst>
            </c:dLbl>
            <c:dLbl>
              <c:idx val="3"/>
              <c:spPr>
                <a:solidFill>
                  <a:srgbClr val="92D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928-4DFC-BF47-7BCC9DA5CAB0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928-4DFC-BF47-7BCC9DA5CAB0}"/>
                </c:ext>
              </c:extLst>
            </c:dLbl>
            <c:dLbl>
              <c:idx val="5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928-4DFC-BF47-7BCC9DA5CAB0}"/>
                </c:ext>
              </c:extLst>
            </c:dLbl>
            <c:dLbl>
              <c:idx val="6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928-4DFC-BF47-7BCC9DA5CAB0}"/>
                </c:ext>
              </c:extLst>
            </c:dLbl>
            <c:dLbl>
              <c:idx val="7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928-4DFC-BF47-7BCC9DA5CAB0}"/>
                </c:ext>
              </c:extLst>
            </c:dLbl>
            <c:dLbl>
              <c:idx val="8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928-4DFC-BF47-7BCC9DA5CAB0}"/>
                </c:ext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'Тр за 2023+сумма'!$A$3:$A$11</c:f>
              <c:strCache>
                <c:ptCount val="9"/>
                <c:pt idx="0">
                  <c:v>Прочноокопское с/п</c:v>
                </c:pt>
                <c:pt idx="1">
                  <c:v>Новосельское с/п</c:v>
                </c:pt>
                <c:pt idx="2">
                  <c:v>Бесскорбненское с/п</c:v>
                </c:pt>
                <c:pt idx="3">
                  <c:v>Верхнекубанское с/п</c:v>
                </c:pt>
                <c:pt idx="4">
                  <c:v>Советское с/п</c:v>
                </c:pt>
                <c:pt idx="5">
                  <c:v>Новокубанское г/п</c:v>
                </c:pt>
                <c:pt idx="6">
                  <c:v>Ковалевское с/п</c:v>
                </c:pt>
                <c:pt idx="7">
                  <c:v>Ляпинское с/п</c:v>
                </c:pt>
                <c:pt idx="8">
                  <c:v>Прикубанское с/п</c:v>
                </c:pt>
              </c:strCache>
            </c:strRef>
          </c:cat>
          <c:val>
            <c:numRef>
              <c:f>'Тр за 2023+сумма'!$B$3:$B$11</c:f>
              <c:numCache>
                <c:formatCode>0.0</c:formatCode>
                <c:ptCount val="9"/>
                <c:pt idx="0">
                  <c:v>99.180005239200867</c:v>
                </c:pt>
                <c:pt idx="1">
                  <c:v>100.57226133869302</c:v>
                </c:pt>
                <c:pt idx="2">
                  <c:v>100.94457315608602</c:v>
                </c:pt>
                <c:pt idx="3">
                  <c:v>112.00013086014081</c:v>
                </c:pt>
                <c:pt idx="4">
                  <c:v>119.74732686110042</c:v>
                </c:pt>
                <c:pt idx="5">
                  <c:v>119.98875132607765</c:v>
                </c:pt>
                <c:pt idx="6">
                  <c:v>124.63358689680118</c:v>
                </c:pt>
                <c:pt idx="7">
                  <c:v>127.34114701845679</c:v>
                </c:pt>
                <c:pt idx="8">
                  <c:v>133.73807413544668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28-4DFC-BF47-7BCC9DA5CA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06273599"/>
        <c:axId val="106255295"/>
      </c:lineChart>
      <c:catAx>
        <c:axId val="1062735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6255295"/>
        <c:crosses val="autoZero"/>
        <c:auto val="1"/>
        <c:lblAlgn val="ctr"/>
        <c:lblOffset val="100"/>
        <c:noMultiLvlLbl val="0"/>
      </c:catAx>
      <c:valAx>
        <c:axId val="10625529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6273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874531835205993E-2"/>
          <c:y val="3.5747441383919845E-2"/>
          <c:w val="0.97425093632958804"/>
          <c:h val="0.7523733537497198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rgbClr val="92D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A0D-4443-9B50-CB92D35479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аренда!$A$3:$A$5</c:f>
              <c:strCache>
                <c:ptCount val="3"/>
                <c:pt idx="0">
                  <c:v>на 1 января 2023 года</c:v>
                </c:pt>
                <c:pt idx="1">
                  <c:v>на 1 января 2024 года </c:v>
                </c:pt>
                <c:pt idx="2">
                  <c:v>на 1 марта 2024 года</c:v>
                </c:pt>
              </c:strCache>
            </c:strRef>
          </c:cat>
          <c:val>
            <c:numRef>
              <c:f>аренда!$B$3:$B$5</c:f>
              <c:numCache>
                <c:formatCode>#\ ##0.0</c:formatCode>
                <c:ptCount val="3"/>
                <c:pt idx="0">
                  <c:v>10775</c:v>
                </c:pt>
                <c:pt idx="1">
                  <c:v>9357.9</c:v>
                </c:pt>
                <c:pt idx="2">
                  <c:v>5151.5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0D-4443-9B50-CB92D35479DD}"/>
            </c:ext>
          </c:extLst>
        </c:ser>
        <c:ser>
          <c:idx val="1"/>
          <c:order val="1"/>
          <c:spPr>
            <a:solidFill>
              <a:srgbClr val="FF55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0D-4443-9B50-CB92D35479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0D-4443-9B50-CB92D3547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аренда!$A$3:$A$5</c:f>
              <c:strCache>
                <c:ptCount val="3"/>
                <c:pt idx="0">
                  <c:v>на 1 января 2023 года</c:v>
                </c:pt>
                <c:pt idx="1">
                  <c:v>на 1 января 2024 года </c:v>
                </c:pt>
                <c:pt idx="2">
                  <c:v>на 1 марта 2024 года</c:v>
                </c:pt>
              </c:strCache>
            </c:strRef>
          </c:cat>
          <c:val>
            <c:numRef>
              <c:f>аренда!$C$3:$C$5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3960.5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0D-4443-9B50-CB92D35479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53607951"/>
        <c:axId val="653604207"/>
      </c:barChart>
      <c:catAx>
        <c:axId val="653607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3604207"/>
        <c:crosses val="autoZero"/>
        <c:auto val="1"/>
        <c:lblAlgn val="ctr"/>
        <c:lblOffset val="100"/>
        <c:noMultiLvlLbl val="0"/>
      </c:catAx>
      <c:valAx>
        <c:axId val="653604207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653607951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BBFB4DB-8EA5-074B-9213-6D332F4F46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02626E-FF8D-4742-83A3-596586813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808" y="2220913"/>
            <a:ext cx="7180385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2616E-9154-484F-8D07-9B670B287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1808" y="4700588"/>
            <a:ext cx="718038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49F78-7D98-8E44-A0E4-D8BC27B2C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0BC07-0726-2F4D-9502-EC075382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395C1-5B5B-4C46-8F7F-4328ED09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2844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576E-75E8-B54D-ADEC-4BCA5A9F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984A1E-90A0-8449-BFF7-BE74260A1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FAB7-EE3B-4047-AA5B-CCE72B8C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034BE-A95B-9842-B90B-2C3B5A339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44718-23EB-2443-8DC8-C64A6FB0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0480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F75208-C831-6C45-BA38-5B6926C25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7F196-B348-104E-9275-BBE43A52F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26768-65C5-374C-8F12-8A619AFB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23319-21E5-EA40-BBCE-CA294D76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0920E-2979-754C-84DB-B8E761EB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4815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B021-9981-9048-B6EB-AFA1975D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59BCB-D270-2A4B-BB27-8F5C4C84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9C7DC-EA47-CB4C-9081-33126F72F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56613-1BC0-BC4F-8F0D-C95E7F634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0B3AF-4547-0D45-8138-11E77C64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363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1C916-8376-FB4A-ACEC-0D15F2A0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80DDA-9724-1C48-BCE3-F294CD69E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2D9B-216F-CD49-8214-19CF7177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A54AD-8440-CB49-AA98-C9446F4E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877BE-0B65-8542-8E9F-7EC6A64B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50638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B4D5-0F3A-344B-9391-D8DA2BB6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4F99-9041-6B4D-9382-AF8A3DB31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F0B90-E14A-8E4C-BF89-45BCA4ED0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1AF36D-F7ED-AD46-A1C5-59886A67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CEED2-4B69-D445-BD30-EADBA245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38F66-7AB9-EA4D-8D18-55C0A44B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490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6617-6EEA-DA45-B1FC-C12D73CA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F960E-B83E-644D-9585-45D25F7C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05E68-847A-9246-9877-1999F2B2D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E24FA6-2B10-5D4E-A8D6-FCE0CD4F2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8E7FD-B7E7-DB4A-97E9-4AA9C4CD9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9D7BA-F70E-6542-950E-43DEC2DD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E4013-FCCA-334B-A9CA-41CE494B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5B92E-F8A0-A943-BA2D-E314EF5A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9043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53CA-6D3C-0547-B044-86C64E7D0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ECA57-F799-EF41-BB46-B9FEEE4B9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A4D03-5E9A-CD4E-AE6F-032CEAAD5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513FB-04B1-5B4F-A304-EEC329AF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7840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9A591-FAE8-3744-B820-B5B8F079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AF9D2-01D6-C645-8E77-53D13CE8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352DF-4D7E-4541-97A3-D8D3D31F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0552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0573-409A-FA4B-9006-343FBAB8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02210-1214-294D-B90C-1B7B71168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0880B-B351-8145-BE94-7E9D1055B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EA0F-1372-564B-972C-2429A34E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DF1FE-B6A6-8741-8C2C-08733ECB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85289-625D-3E40-BE86-00E31B20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32505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1470-CE0F-834F-9124-C1C9E743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FCA8E-F55B-5944-9DAF-037EA6AFB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F9C72-1B15-E047-B73D-66691B491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3D253-1851-D14A-B9F9-12C92FBD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9D950-A638-764A-9E38-955AD72B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D145B-5563-EF47-8E47-1B9735CD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1884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3EED2C3-0AA2-1D4F-B73D-F5C1E33CBC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193A5-8492-CE46-946A-ECFA229A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307" y="365125"/>
            <a:ext cx="105156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5B49-54CB-4D48-98C5-A13BAAA24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9116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D8310-F3AD-794C-B0BB-5F5CE5E92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218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57AFF-50E8-7A4D-8B95-7B4EA6E8A85A}" type="datetimeFigureOut">
              <a:rPr lang="en-UA" smtClean="0"/>
              <a:t>05/20/2025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251E-E353-6443-9C79-5311C8F3F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218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109A0-9AA6-D349-B5A5-7F11E3B4F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4384" y="64870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FB81E-BB92-EB44-9504-99AFFC7D2044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8074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F9D6779-263F-4197-9F47-FAE59D08B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8994" y="2456046"/>
            <a:ext cx="7672253" cy="2387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Задолженность по имущественным налогам с физических лиц и арендным платежам в </a:t>
            </a:r>
            <a:r>
              <a:rPr lang="ru-RU" sz="3600" b="1" dirty="0">
                <a:latin typeface="+mn-lt"/>
              </a:rPr>
              <a:t>2024</a:t>
            </a:r>
            <a:r>
              <a:rPr lang="ru-RU" sz="3600" b="1" dirty="0"/>
              <a:t> году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1E365-0144-4609-A354-3BF17405E856}"/>
              </a:ext>
            </a:extLst>
          </p:cNvPr>
          <p:cNvSpPr txBox="1"/>
          <p:nvPr/>
        </p:nvSpPr>
        <p:spPr>
          <a:xfrm>
            <a:off x="5860868" y="5867791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4000" b="1" dirty="0">
                <a:solidFill>
                  <a:srgbClr val="FF5500"/>
                </a:solidFill>
              </a:rPr>
              <a:t>НОВОКУБАНСКИЙ РАЙОН</a:t>
            </a:r>
            <a:endParaRPr lang="ru-RU" sz="4000" dirty="0">
              <a:solidFill>
                <a:srgbClr val="FF5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2F448B6-8FF9-0478-195B-24551CC67CC3}"/>
              </a:ext>
            </a:extLst>
          </p:cNvPr>
          <p:cNvGrpSpPr>
            <a:grpSpLocks/>
          </p:cNvGrpSpPr>
          <p:nvPr/>
        </p:nvGrpSpPr>
        <p:grpSpPr bwMode="auto">
          <a:xfrm>
            <a:off x="683168" y="3379613"/>
            <a:ext cx="8343900" cy="479425"/>
            <a:chOff x="1248" y="1440"/>
            <a:chExt cx="5256" cy="302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622E236-EEA4-B97F-C92F-821FA8F8AB7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62ED6E61-9647-5EE4-ADCE-2694EFBD32F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1477"/>
              <a:ext cx="463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активизация выездных рейдовых мероприятий – </a:t>
              </a:r>
              <a:r>
                <a:rPr lang="ru-RU" b="1" dirty="0" err="1">
                  <a:solidFill>
                    <a:srgbClr val="000000"/>
                  </a:solidFill>
                </a:rPr>
                <a:t>подворовых</a:t>
              </a:r>
              <a:r>
                <a:rPr lang="ru-RU" b="1" dirty="0">
                  <a:solidFill>
                    <a:srgbClr val="000000"/>
                  </a:solidFill>
                </a:rPr>
                <a:t> обходов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E9D2B2A1-ABD5-BD74-5083-B6D76FE343E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BEF59F8A-9A71-905B-E433-8424FDF58CD2}"/>
              </a:ext>
            </a:extLst>
          </p:cNvPr>
          <p:cNvGrpSpPr>
            <a:grpSpLocks/>
          </p:cNvGrpSpPr>
          <p:nvPr/>
        </p:nvGrpSpPr>
        <p:grpSpPr bwMode="auto">
          <a:xfrm>
            <a:off x="683166" y="1045527"/>
            <a:ext cx="7929563" cy="479425"/>
            <a:chOff x="1248" y="2030"/>
            <a:chExt cx="4995" cy="302"/>
          </a:xfrm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66109F73-F386-999A-3FBF-D74600F9E66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46DA6794-D9DE-7884-9ACA-0BA802DE095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055"/>
              <a:ext cx="43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погашение задолженности сотрудниками бюджетных учреждений</a:t>
              </a: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B5A65A1A-E0F6-81A4-88EE-FC5D0A7F42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D0CA1391-E0DB-7425-C0F0-628554A48A1C}"/>
              </a:ext>
            </a:extLst>
          </p:cNvPr>
          <p:cNvGrpSpPr>
            <a:grpSpLocks/>
          </p:cNvGrpSpPr>
          <p:nvPr/>
        </p:nvGrpSpPr>
        <p:grpSpPr bwMode="auto">
          <a:xfrm>
            <a:off x="683167" y="1840709"/>
            <a:ext cx="6289675" cy="479425"/>
            <a:chOff x="1248" y="2640"/>
            <a:chExt cx="3962" cy="302"/>
          </a:xfrm>
        </p:grpSpPr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FA37FDF-EA08-9DF8-53FC-7F4E3CDEAEC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EA9DE168-6660-089A-56D5-644BF8158FA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2693"/>
              <a:ext cx="33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работа по погашению малых сумм задолженности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366FCB3A-6C47-F37E-C9A0-EA72551B2BC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99A0B1AF-4F43-4391-4D09-8E7D76EF7C67}"/>
              </a:ext>
            </a:extLst>
          </p:cNvPr>
          <p:cNvGrpSpPr>
            <a:grpSpLocks/>
          </p:cNvGrpSpPr>
          <p:nvPr/>
        </p:nvGrpSpPr>
        <p:grpSpPr bwMode="auto">
          <a:xfrm>
            <a:off x="683166" y="2581742"/>
            <a:ext cx="8885238" cy="490538"/>
            <a:chOff x="1248" y="3223"/>
            <a:chExt cx="5597" cy="309"/>
          </a:xfrm>
        </p:grpSpPr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75332719-557C-DCFE-88B5-F3F3FF6AA48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A52F0A19-8D6C-19B5-E896-BCEA9B8507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23"/>
              <a:ext cx="49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привлечение предприятий, оказывающих коммунальные услуги населению</a:t>
              </a: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34A0190D-18C1-6E60-DCAA-6DD7E88787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87C62B12-9446-60FD-9C4D-7E9E4AC4D029}"/>
              </a:ext>
            </a:extLst>
          </p:cNvPr>
          <p:cNvGrpSpPr>
            <a:grpSpLocks/>
          </p:cNvGrpSpPr>
          <p:nvPr/>
        </p:nvGrpSpPr>
        <p:grpSpPr bwMode="auto">
          <a:xfrm>
            <a:off x="683168" y="4215538"/>
            <a:ext cx="3165475" cy="479425"/>
            <a:chOff x="1248" y="3230"/>
            <a:chExt cx="1994" cy="302"/>
          </a:xfrm>
        </p:grpSpPr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A5AB5C11-0E46-9943-DC56-58D4C1D74D9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b="1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5C0DA5B9-688D-3BED-B9CB-90CB7686FF5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67" y="3260"/>
              <a:ext cx="137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b="1" dirty="0">
                  <a:solidFill>
                    <a:srgbClr val="000000"/>
                  </a:solidFill>
                </a:rPr>
                <a:t>привлечение </a:t>
              </a:r>
              <a:r>
                <a:rPr lang="ru-RU" b="1" dirty="0" err="1">
                  <a:solidFill>
                    <a:srgbClr val="000000"/>
                  </a:solidFill>
                </a:rPr>
                <a:t>ТОСов</a:t>
              </a:r>
              <a:endParaRPr lang="ru-RU" b="1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D985F9B7-9BCC-9CAD-CEFC-835555D2C6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15F27E54-C9BF-480A-A56C-87F65EA9870A}"/>
              </a:ext>
            </a:extLst>
          </p:cNvPr>
          <p:cNvSpPr txBox="1">
            <a:spLocks/>
          </p:cNvSpPr>
          <p:nvPr/>
        </p:nvSpPr>
        <p:spPr>
          <a:xfrm>
            <a:off x="1516464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МЕРЫ ПО ВОВЛЕЧЕНИЮ НЕДОИМКИ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50938169-3D93-4554-8084-AC905C5BBC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839288" y="5021717"/>
            <a:ext cx="453147" cy="139292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85F8BBC-2B82-438E-B297-47C74E95AE8F}"/>
              </a:ext>
            </a:extLst>
          </p:cNvPr>
          <p:cNvSpPr txBox="1"/>
          <p:nvPr/>
        </p:nvSpPr>
        <p:spPr>
          <a:xfrm>
            <a:off x="1456854" y="5145423"/>
            <a:ext cx="92782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FF0000"/>
                </a:solidFill>
              </a:rPr>
              <a:t>В ЦЕЛЯХ НЕДОПУЩЕНИЯ РОСТА ЗАДОЛЖЕННОСТИ</a:t>
            </a:r>
          </a:p>
          <a:p>
            <a:pPr algn="ctr" rtl="0">
              <a:defRPr sz="18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разъяснительная работа и о возможности ПЕРЕЧИСЛЕНИЯ авансовых ПЛАТЕЖЕЙ по налогам</a:t>
            </a:r>
            <a:r>
              <a:rPr lang="ru-RU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по сроку 1 декабря 2024 года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80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DB9C6816-FA6D-4482-8723-D21103D8FE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463780"/>
              </p:ext>
            </p:extLst>
          </p:nvPr>
        </p:nvGraphicFramePr>
        <p:xfrm>
          <a:off x="766354" y="2057399"/>
          <a:ext cx="10850880" cy="3664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A28E0D9-D190-400D-9BBF-380A62DEDAAF}"/>
              </a:ext>
            </a:extLst>
          </p:cNvPr>
          <p:cNvSpPr txBox="1">
            <a:spLocks/>
          </p:cNvSpPr>
          <p:nvPr/>
        </p:nvSpPr>
        <p:spPr>
          <a:xfrm>
            <a:off x="854026" y="277861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НЕНАЛОГОВЫЕ ДОХОДЫ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7DE221-8119-4F43-8A7C-12CE6F41D45E}"/>
              </a:ext>
            </a:extLst>
          </p:cNvPr>
          <p:cNvSpPr txBox="1"/>
          <p:nvPr/>
        </p:nvSpPr>
        <p:spPr>
          <a:xfrm>
            <a:off x="3143794" y="12591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400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rgbClr val="FF5500"/>
                </a:solidFill>
              </a:rPr>
              <a:t>ЗАДОЛЖЕННОСТЬ</a:t>
            </a:r>
            <a:r>
              <a:rPr lang="ru-RU" sz="1800" b="1" baseline="0" dirty="0">
                <a:solidFill>
                  <a:srgbClr val="FF5500"/>
                </a:solidFill>
              </a:rPr>
              <a:t> ПО АРЕНДНОЙ ПЛАТЕ ЗА ЗЕМЛЮ</a:t>
            </a:r>
            <a:endParaRPr lang="ru-RU" sz="1800" b="1" dirty="0">
              <a:solidFill>
                <a:srgbClr val="FF5500"/>
              </a:solidFill>
            </a:endParaRP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5F37B458-EEB4-4408-9AE4-C195D5669420}"/>
              </a:ext>
            </a:extLst>
          </p:cNvPr>
          <p:cNvSpPr/>
          <p:nvPr/>
        </p:nvSpPr>
        <p:spPr>
          <a:xfrm rot="793201">
            <a:off x="6932022" y="2614750"/>
            <a:ext cx="1959428" cy="435429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E2061547-6897-461A-AE14-4689493D06F1}"/>
              </a:ext>
            </a:extLst>
          </p:cNvPr>
          <p:cNvSpPr/>
          <p:nvPr/>
        </p:nvSpPr>
        <p:spPr>
          <a:xfrm rot="806123">
            <a:off x="3422071" y="2528054"/>
            <a:ext cx="1959428" cy="435429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A38F0E-9A73-4755-8640-37B8D38C7A37}"/>
              </a:ext>
            </a:extLst>
          </p:cNvPr>
          <p:cNvSpPr txBox="1"/>
          <p:nvPr/>
        </p:nvSpPr>
        <p:spPr>
          <a:xfrm rot="868345">
            <a:off x="4180370" y="2322821"/>
            <a:ext cx="914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-13,2%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FE491A-1627-4C3F-8BE4-C57EBE8527AA}"/>
              </a:ext>
            </a:extLst>
          </p:cNvPr>
          <p:cNvSpPr txBox="1"/>
          <p:nvPr/>
        </p:nvSpPr>
        <p:spPr>
          <a:xfrm rot="864902">
            <a:off x="7659608" y="2404115"/>
            <a:ext cx="914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-2,6%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EE1B49-425B-40F7-8C22-0D1982570817}"/>
              </a:ext>
            </a:extLst>
          </p:cNvPr>
          <p:cNvSpPr txBox="1"/>
          <p:nvPr/>
        </p:nvSpPr>
        <p:spPr>
          <a:xfrm>
            <a:off x="9771259" y="1799353"/>
            <a:ext cx="20070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400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200" b="1" dirty="0"/>
              <a:t>тыс.рублей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4E432DB-82EB-4E47-863D-7D1E8A63FF43}"/>
              </a:ext>
            </a:extLst>
          </p:cNvPr>
          <p:cNvSpPr/>
          <p:nvPr/>
        </p:nvSpPr>
        <p:spPr>
          <a:xfrm>
            <a:off x="6096000" y="5928361"/>
            <a:ext cx="722811" cy="333101"/>
          </a:xfrm>
          <a:prstGeom prst="rect">
            <a:avLst/>
          </a:prstGeom>
          <a:solidFill>
            <a:srgbClr val="FF5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B92FF50-3DA0-4A1D-8B0E-22C92D71C7E6}"/>
              </a:ext>
            </a:extLst>
          </p:cNvPr>
          <p:cNvSpPr/>
          <p:nvPr/>
        </p:nvSpPr>
        <p:spPr>
          <a:xfrm>
            <a:off x="2129246" y="5924007"/>
            <a:ext cx="722811" cy="3331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A226F0-3B24-4959-9189-4481C643C831}"/>
              </a:ext>
            </a:extLst>
          </p:cNvPr>
          <p:cNvSpPr txBox="1"/>
          <p:nvPr/>
        </p:nvSpPr>
        <p:spPr>
          <a:xfrm>
            <a:off x="2750685" y="5953982"/>
            <a:ext cx="200708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400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200" b="1" dirty="0"/>
              <a:t>Сумма задолженности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C5035-6D08-4118-903C-AA91DF6886BE}"/>
              </a:ext>
            </a:extLst>
          </p:cNvPr>
          <p:cNvSpPr txBox="1"/>
          <p:nvPr/>
        </p:nvSpPr>
        <p:spPr>
          <a:xfrm>
            <a:off x="6840838" y="5946947"/>
            <a:ext cx="40013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400" b="1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1200" b="1" dirty="0"/>
              <a:t>Сумма задолженности невозможная к взысканию</a:t>
            </a:r>
          </a:p>
        </p:txBody>
      </p:sp>
    </p:spTree>
    <p:extLst>
      <p:ext uri="{BB962C8B-B14F-4D97-AF65-F5344CB8AC3E}">
        <p14:creationId xmlns:p14="http://schemas.microsoft.com/office/powerpoint/2010/main" val="4068669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916E6C8-66C6-4CA9-A25E-BCBE4D35E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960346"/>
              </p:ext>
            </p:extLst>
          </p:nvPr>
        </p:nvGraphicFramePr>
        <p:xfrm>
          <a:off x="557349" y="1256281"/>
          <a:ext cx="5669280" cy="26207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65417">
                  <a:extLst>
                    <a:ext uri="{9D8B030D-6E8A-4147-A177-3AD203B41FA5}">
                      <a16:colId xmlns:a16="http://schemas.microsoft.com/office/drawing/2014/main" val="2697245586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256661700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301352649"/>
                    </a:ext>
                  </a:extLst>
                </a:gridCol>
              </a:tblGrid>
              <a:tr h="10297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Управление </a:t>
                      </a:r>
                      <a:r>
                        <a:rPr lang="ru-RU" sz="1600" b="1" u="none" strike="noStrike" dirty="0" err="1">
                          <a:effectLst/>
                        </a:rPr>
                        <a:t>имуществен-ных</a:t>
                      </a:r>
                      <a:r>
                        <a:rPr lang="ru-RU" sz="1600" b="1" u="none" strike="noStrike" dirty="0">
                          <a:effectLst/>
                        </a:rPr>
                        <a:t> отношений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err="1">
                          <a:effectLst/>
                        </a:rPr>
                        <a:t>Администра-ция</a:t>
                      </a:r>
                      <a:r>
                        <a:rPr lang="ru-RU" sz="1600" b="1" u="none" strike="noStrike" dirty="0">
                          <a:effectLst/>
                        </a:rPr>
                        <a:t> Новокубанского ГП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3171247"/>
                  </a:ext>
                </a:extLst>
              </a:tr>
              <a:tr h="343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Направлено претензий, шт.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90,0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38,0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1579473"/>
                  </a:ext>
                </a:extLst>
              </a:tr>
              <a:tr h="44793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Сумма направленных претензий, тыс.рублей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>
                          <a:effectLst/>
                        </a:rPr>
                        <a:t>2 046,0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542,5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13381753"/>
                  </a:ext>
                </a:extLst>
              </a:tr>
              <a:tr h="22825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Оплачено претензий, шт.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>
                          <a:effectLst/>
                        </a:rPr>
                        <a:t>48,0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7,0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5296484"/>
                  </a:ext>
                </a:extLst>
              </a:tr>
              <a:tr h="44793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Сумма оплаченных претензий, тыс.рублей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83,8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34,1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74448823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E6A81A3-E593-48A9-B529-D8F2FD0F61FB}"/>
              </a:ext>
            </a:extLst>
          </p:cNvPr>
          <p:cNvSpPr txBox="1">
            <a:spLocks/>
          </p:cNvSpPr>
          <p:nvPr/>
        </p:nvSpPr>
        <p:spPr>
          <a:xfrm>
            <a:off x="854026" y="277861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+mn-lt"/>
              </a:rPr>
              <a:t>РАБОТА С ЗАДОЛЖЕННОСТЬЮ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30CE839-49AC-4494-9548-4A3F2346D59A}"/>
              </a:ext>
            </a:extLst>
          </p:cNvPr>
          <p:cNvSpPr txBox="1">
            <a:spLocks/>
          </p:cNvSpPr>
          <p:nvPr/>
        </p:nvSpPr>
        <p:spPr>
          <a:xfrm>
            <a:off x="6002886" y="1206998"/>
            <a:ext cx="5631765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FF7900"/>
                </a:solidFill>
                <a:latin typeface="+mn-lt"/>
              </a:rPr>
              <a:t>ВСЕГО в работе 198 претензий на сумму </a:t>
            </a:r>
          </a:p>
          <a:p>
            <a:pPr algn="ctr"/>
            <a:r>
              <a:rPr lang="ru-RU" sz="2000" b="1" dirty="0">
                <a:solidFill>
                  <a:srgbClr val="FF7900"/>
                </a:solidFill>
                <a:latin typeface="+mn-lt"/>
              </a:rPr>
              <a:t>8 184 тыс.рублей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6E6A94-5882-45FC-809F-40D4C149C78A}"/>
              </a:ext>
            </a:extLst>
          </p:cNvPr>
          <p:cNvSpPr txBox="1">
            <a:spLocks/>
          </p:cNvSpPr>
          <p:nvPr/>
        </p:nvSpPr>
        <p:spPr>
          <a:xfrm>
            <a:off x="6161314" y="1937542"/>
            <a:ext cx="563176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FF7900"/>
                </a:solidFill>
                <a:latin typeface="+mn-lt"/>
              </a:rPr>
              <a:t>Охвачено исками 149 на сумму 7 006 тыс.рублей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109E5E-3BC4-4800-B78A-39846BF8E12A}"/>
              </a:ext>
            </a:extLst>
          </p:cNvPr>
          <p:cNvSpPr txBox="1">
            <a:spLocks/>
          </p:cNvSpPr>
          <p:nvPr/>
        </p:nvSpPr>
        <p:spPr>
          <a:xfrm>
            <a:off x="6096000" y="2616107"/>
            <a:ext cx="5631767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rgbClr val="FF7900"/>
                </a:solidFill>
                <a:latin typeface="+mn-lt"/>
              </a:rPr>
              <a:t>В ФССП на исполнении 120 исполнительных документов на сумму 5 998 тыс.рублей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B2287D-77C3-4788-9365-8E6E3C2D242A}"/>
              </a:ext>
            </a:extLst>
          </p:cNvPr>
          <p:cNvSpPr txBox="1"/>
          <p:nvPr/>
        </p:nvSpPr>
        <p:spPr>
          <a:xfrm>
            <a:off x="474614" y="4165873"/>
            <a:ext cx="11122521" cy="2237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FF7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Для снижения задолженности по арендной плате необходима реализация следующий мер: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передача квитанций органам местного самоуправления для распространения их арендаторам с целью погашения образовавшейся задолженности;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сокращение сроков передачи документов для исковой работы после проведенной претензионной;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проведение межведомственных комиссий по погашению задолженности.</a:t>
            </a:r>
          </a:p>
          <a:p>
            <a:pPr indent="540385" algn="just">
              <a:lnSpc>
                <a:spcPct val="107000"/>
              </a:lnSpc>
              <a:spcAft>
                <a:spcPts val="800"/>
              </a:spcAft>
            </a:pPr>
            <a:endParaRPr lang="ru-RU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1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3B89C-EEA7-1C09-5365-4A9A742B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464" y="266064"/>
            <a:ext cx="10675536" cy="779463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+mn-lt"/>
              </a:rPr>
              <a:t>ЗАДОЛЖЕННОСТЬ ПО ИМУЩЕСТВЕННЫМ НАЛОГАМ С ФИЗИЧЕСКИХ ЛИЦ</a:t>
            </a:r>
          </a:p>
        </p:txBody>
      </p:sp>
      <p:graphicFrame>
        <p:nvGraphicFramePr>
          <p:cNvPr id="32" name="Диаграмма 31">
            <a:extLst>
              <a:ext uri="{FF2B5EF4-FFF2-40B4-BE49-F238E27FC236}">
                <a16:creationId xmlns:a16="http://schemas.microsoft.com/office/drawing/2014/main" id="{0B2FEC1E-0783-4E55-8AFB-B711BC7053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20875"/>
              </p:ext>
            </p:extLst>
          </p:nvPr>
        </p:nvGraphicFramePr>
        <p:xfrm>
          <a:off x="165463" y="2666999"/>
          <a:ext cx="11756571" cy="372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Диаграмма 33">
            <a:extLst>
              <a:ext uri="{FF2B5EF4-FFF2-40B4-BE49-F238E27FC236}">
                <a16:creationId xmlns:a16="http://schemas.microsoft.com/office/drawing/2014/main" id="{3AD879B0-76E6-445A-811A-D57F7786BB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677432"/>
              </p:ext>
            </p:extLst>
          </p:nvPr>
        </p:nvGraphicFramePr>
        <p:xfrm>
          <a:off x="95794" y="2057400"/>
          <a:ext cx="1175657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6A15803-4705-41AE-A308-F494DED736C4}"/>
              </a:ext>
            </a:extLst>
          </p:cNvPr>
          <p:cNvSpPr/>
          <p:nvPr/>
        </p:nvSpPr>
        <p:spPr>
          <a:xfrm>
            <a:off x="3296201" y="1310236"/>
            <a:ext cx="2325190" cy="6117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Выше районного показателя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395E74F3-4058-44E4-A504-B0F3262B6D51}"/>
              </a:ext>
            </a:extLst>
          </p:cNvPr>
          <p:cNvSpPr/>
          <p:nvPr/>
        </p:nvSpPr>
        <p:spPr>
          <a:xfrm>
            <a:off x="8617129" y="1370365"/>
            <a:ext cx="2207625" cy="61177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Ниже районного показателя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021E0F0C-BF03-4938-BCD3-BFDBAF2C58AB}"/>
              </a:ext>
            </a:extLst>
          </p:cNvPr>
          <p:cNvSpPr/>
          <p:nvPr/>
        </p:nvSpPr>
        <p:spPr>
          <a:xfrm>
            <a:off x="875626" y="1295106"/>
            <a:ext cx="2252339" cy="61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17,8% </a:t>
            </a:r>
            <a:r>
              <a:rPr lang="ru-RU" sz="1400" b="1" dirty="0">
                <a:solidFill>
                  <a:srgbClr val="FF0000"/>
                </a:solidFill>
              </a:rPr>
              <a:t>прирост задолженности по району</a:t>
            </a:r>
          </a:p>
        </p:txBody>
      </p:sp>
    </p:spTree>
    <p:extLst>
      <p:ext uri="{BB962C8B-B14F-4D97-AF65-F5344CB8AC3E}">
        <p14:creationId xmlns:p14="http://schemas.microsoft.com/office/powerpoint/2010/main" val="51826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266925E5-B5C1-4B49-B03D-F14B36C4AC1B}"/>
              </a:ext>
            </a:extLst>
          </p:cNvPr>
          <p:cNvSpPr txBox="1">
            <a:spLocks/>
          </p:cNvSpPr>
          <p:nvPr/>
        </p:nvSpPr>
        <p:spPr>
          <a:xfrm>
            <a:off x="893136" y="266064"/>
            <a:ext cx="9601200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КРАЕВОЙ РЕЙТИНГ ПО СОСТОЯНИЮ ЗАДОЛЖЕННОСТИ</a:t>
            </a:r>
          </a:p>
        </p:txBody>
      </p:sp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id="{F7E871F1-7EE5-43DB-85AF-6990F4059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28903"/>
              </p:ext>
            </p:extLst>
          </p:nvPr>
        </p:nvGraphicFramePr>
        <p:xfrm>
          <a:off x="322218" y="1471749"/>
          <a:ext cx="4267200" cy="50282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6212">
                  <a:extLst>
                    <a:ext uri="{9D8B030D-6E8A-4147-A177-3AD203B41FA5}">
                      <a16:colId xmlns:a16="http://schemas.microsoft.com/office/drawing/2014/main" val="3456185262"/>
                    </a:ext>
                  </a:extLst>
                </a:gridCol>
                <a:gridCol w="1481667">
                  <a:extLst>
                    <a:ext uri="{9D8B030D-6E8A-4147-A177-3AD203B41FA5}">
                      <a16:colId xmlns:a16="http://schemas.microsoft.com/office/drawing/2014/main" val="114835713"/>
                    </a:ext>
                  </a:extLst>
                </a:gridCol>
                <a:gridCol w="819855">
                  <a:extLst>
                    <a:ext uri="{9D8B030D-6E8A-4147-A177-3AD203B41FA5}">
                      <a16:colId xmlns:a16="http://schemas.microsoft.com/office/drawing/2014/main" val="445418089"/>
                    </a:ext>
                  </a:extLst>
                </a:gridCol>
                <a:gridCol w="819855">
                  <a:extLst>
                    <a:ext uri="{9D8B030D-6E8A-4147-A177-3AD203B41FA5}">
                      <a16:colId xmlns:a16="http://schemas.microsoft.com/office/drawing/2014/main" val="927765479"/>
                    </a:ext>
                  </a:extLst>
                </a:gridCol>
                <a:gridCol w="839611">
                  <a:extLst>
                    <a:ext uri="{9D8B030D-6E8A-4147-A177-3AD203B41FA5}">
                      <a16:colId xmlns:a16="http://schemas.microsoft.com/office/drawing/2014/main" val="594250531"/>
                    </a:ext>
                  </a:extLst>
                </a:gridCol>
              </a:tblGrid>
              <a:tr h="7628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№ п/п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Районы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Недоимка на 01.01.2023, тыс.рублей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Недоимка на 31.12.2023, тыс.рублей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Темп роста, %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11586475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</a:rPr>
                        <a:t>ИТОГО по краю: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effectLst/>
                        </a:rPr>
                        <a:t>5 177 709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effectLst/>
                        </a:rPr>
                        <a:t>6 301 962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121,71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9205632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Калининский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37 667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40 087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106,43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15610157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Белоглинский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12 997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14 149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108,87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62898332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Ленинградский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38 776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42 909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110,66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26231135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Староминский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24 864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27 881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112,14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4588832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Лабинский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75 216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84 645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112,54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52614599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Город Новороссийск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306 965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350 936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114,32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28148025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Город Краснодар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1 510 362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1 735 615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114,91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51581741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Кореновский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57 689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66 733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115,68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73785997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Отрадненский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36 698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42 740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116,47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3054693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Динской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126 367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147 262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116,53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954855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Щербиновский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15 383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18 090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117,60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842233"/>
                  </a:ext>
                </a:extLst>
              </a:tr>
              <a:tr h="4831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12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Новокубанский район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55 036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u="none" strike="noStrike" dirty="0">
                          <a:effectLst/>
                        </a:rPr>
                        <a:t>64 840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117,81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527658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Тихорецкий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52 756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62 620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118,70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42263524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Гулькевичский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59 586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71 635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120,22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61196287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Тбилисский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31 363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>
                          <a:effectLst/>
                        </a:rPr>
                        <a:t>37 816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120,58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93015413"/>
                  </a:ext>
                </a:extLst>
              </a:tr>
              <a:tr h="2355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Выселковский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31 835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>
                          <a:effectLst/>
                        </a:rPr>
                        <a:t>38 446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120,77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03159235"/>
                  </a:ext>
                </a:extLst>
              </a:tr>
            </a:tbl>
          </a:graphicData>
        </a:graphic>
      </p:graphicFrame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F8ABF317-01C3-4358-8F06-303E82C5301C}"/>
              </a:ext>
            </a:extLst>
          </p:cNvPr>
          <p:cNvSpPr txBox="1">
            <a:spLocks/>
          </p:cNvSpPr>
          <p:nvPr/>
        </p:nvSpPr>
        <p:spPr>
          <a:xfrm>
            <a:off x="161489" y="845683"/>
            <a:ext cx="4732727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Состояние недоимки по имущественным    налогам с физических лиц</a:t>
            </a:r>
          </a:p>
        </p:txBody>
      </p:sp>
      <p:sp>
        <p:nvSpPr>
          <p:cNvPr id="33" name="Заголовок 1">
            <a:extLst>
              <a:ext uri="{FF2B5EF4-FFF2-40B4-BE49-F238E27FC236}">
                <a16:creationId xmlns:a16="http://schemas.microsoft.com/office/drawing/2014/main" id="{71E3D38C-EE30-419B-85A1-D74045CB3435}"/>
              </a:ext>
            </a:extLst>
          </p:cNvPr>
          <p:cNvSpPr txBox="1">
            <a:spLocks/>
          </p:cNvSpPr>
          <p:nvPr/>
        </p:nvSpPr>
        <p:spPr>
          <a:xfrm>
            <a:off x="5565158" y="845682"/>
            <a:ext cx="4732727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latin typeface="+mn-lt"/>
              </a:rPr>
              <a:t>Рейтинг муниципальных образований Краснодарского края по состоянию на 01.01.2024</a:t>
            </a:r>
          </a:p>
        </p:txBody>
      </p:sp>
      <p:graphicFrame>
        <p:nvGraphicFramePr>
          <p:cNvPr id="34" name="Таблица 33">
            <a:extLst>
              <a:ext uri="{FF2B5EF4-FFF2-40B4-BE49-F238E27FC236}">
                <a16:creationId xmlns:a16="http://schemas.microsoft.com/office/drawing/2014/main" id="{C80CB45D-20A0-4F97-B986-C918D8BB0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653466"/>
              </p:ext>
            </p:extLst>
          </p:nvPr>
        </p:nvGraphicFramePr>
        <p:xfrm>
          <a:off x="4880344" y="1625145"/>
          <a:ext cx="6797850" cy="42685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8633">
                  <a:extLst>
                    <a:ext uri="{9D8B030D-6E8A-4147-A177-3AD203B41FA5}">
                      <a16:colId xmlns:a16="http://schemas.microsoft.com/office/drawing/2014/main" val="3808070042"/>
                    </a:ext>
                  </a:extLst>
                </a:gridCol>
                <a:gridCol w="772004">
                  <a:extLst>
                    <a:ext uri="{9D8B030D-6E8A-4147-A177-3AD203B41FA5}">
                      <a16:colId xmlns:a16="http://schemas.microsoft.com/office/drawing/2014/main" val="121683705"/>
                    </a:ext>
                  </a:extLst>
                </a:gridCol>
                <a:gridCol w="1079306">
                  <a:extLst>
                    <a:ext uri="{9D8B030D-6E8A-4147-A177-3AD203B41FA5}">
                      <a16:colId xmlns:a16="http://schemas.microsoft.com/office/drawing/2014/main" val="1756754342"/>
                    </a:ext>
                  </a:extLst>
                </a:gridCol>
                <a:gridCol w="1029339">
                  <a:extLst>
                    <a:ext uri="{9D8B030D-6E8A-4147-A177-3AD203B41FA5}">
                      <a16:colId xmlns:a16="http://schemas.microsoft.com/office/drawing/2014/main" val="4173733628"/>
                    </a:ext>
                  </a:extLst>
                </a:gridCol>
                <a:gridCol w="979370">
                  <a:extLst>
                    <a:ext uri="{9D8B030D-6E8A-4147-A177-3AD203B41FA5}">
                      <a16:colId xmlns:a16="http://schemas.microsoft.com/office/drawing/2014/main" val="3712243047"/>
                    </a:ext>
                  </a:extLst>
                </a:gridCol>
                <a:gridCol w="1249198">
                  <a:extLst>
                    <a:ext uri="{9D8B030D-6E8A-4147-A177-3AD203B41FA5}">
                      <a16:colId xmlns:a16="http://schemas.microsoft.com/office/drawing/2014/main" val="218462010"/>
                    </a:ext>
                  </a:extLst>
                </a:gridCol>
              </a:tblGrid>
              <a:tr h="12904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Итоговое место в рейтинге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Показатель  "Соотношение долга к поступлениям»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Показатель  "Доля должников в общем количестве НП"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Показатель "Доля должников БУ в общем количестве БУ"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Показатель </a:t>
                      </a:r>
                    </a:p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"Доля НП, имеющих переплату, в общем количестве НП"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3026963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effectLst/>
                        </a:rPr>
                        <a:t>Темрюкский муниципальный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8439515"/>
                  </a:ext>
                </a:extLst>
              </a:tr>
              <a:tr h="2421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Сириус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6987932"/>
                  </a:ext>
                </a:extLst>
              </a:tr>
              <a:tr h="2421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…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5601699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Белореченский муниципальный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0059115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effectLst/>
                        </a:rPr>
                        <a:t>Приморско-Ахтарский муниципальный 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9234323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Новокубанский муниципальный район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825025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effectLst/>
                        </a:rPr>
                        <a:t>Апшеронский муниципальный район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>
                          <a:effectLst/>
                        </a:rPr>
                        <a:t>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1076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98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F3B308E-CE09-43A7-811C-911987DCE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2181"/>
              </p:ext>
            </p:extLst>
          </p:nvPr>
        </p:nvGraphicFramePr>
        <p:xfrm>
          <a:off x="838200" y="1262743"/>
          <a:ext cx="10515599" cy="46206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84458">
                  <a:extLst>
                    <a:ext uri="{9D8B030D-6E8A-4147-A177-3AD203B41FA5}">
                      <a16:colId xmlns:a16="http://schemas.microsoft.com/office/drawing/2014/main" val="4194592756"/>
                    </a:ext>
                  </a:extLst>
                </a:gridCol>
                <a:gridCol w="1833782">
                  <a:extLst>
                    <a:ext uri="{9D8B030D-6E8A-4147-A177-3AD203B41FA5}">
                      <a16:colId xmlns:a16="http://schemas.microsoft.com/office/drawing/2014/main" val="2217183426"/>
                    </a:ext>
                  </a:extLst>
                </a:gridCol>
                <a:gridCol w="1833782">
                  <a:extLst>
                    <a:ext uri="{9D8B030D-6E8A-4147-A177-3AD203B41FA5}">
                      <a16:colId xmlns:a16="http://schemas.microsoft.com/office/drawing/2014/main" val="2832407538"/>
                    </a:ext>
                  </a:extLst>
                </a:gridCol>
                <a:gridCol w="2263577">
                  <a:extLst>
                    <a:ext uri="{9D8B030D-6E8A-4147-A177-3AD203B41FA5}">
                      <a16:colId xmlns:a16="http://schemas.microsoft.com/office/drawing/2014/main" val="3431175641"/>
                    </a:ext>
                  </a:extLst>
                </a:gridCol>
              </a:tblGrid>
              <a:tr h="19739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количество плательщиков имущественных налогов (совокупный),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кол-во задолженников,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Доля должников в общем количестве </a:t>
                      </a:r>
                      <a:r>
                        <a:rPr lang="ru-RU" sz="1600" b="1" u="none" strike="noStrike" dirty="0" err="1">
                          <a:effectLst/>
                        </a:rPr>
                        <a:t>налогоплотельщиков</a:t>
                      </a:r>
                      <a:r>
                        <a:rPr lang="ru-RU" sz="1600" b="1" u="none" strike="noStrike" dirty="0">
                          <a:effectLst/>
                        </a:rPr>
                        <a:t>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150633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Ковалевское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6 980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1 580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22,6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4497229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Новокубанское ГП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25 757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6 532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25,4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4344792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Прочноокопское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3 455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928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26,9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6722609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Новосельское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3 304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945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28,6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3816068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Верхнекубанское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4 142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1 237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29,9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8436742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Бесскорбненское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3 908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1 215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31,1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6218700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Советское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9 209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2 870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8301488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3 728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1 216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32,6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109279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1 728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569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32,9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9140538"/>
                  </a:ext>
                </a:extLst>
              </a:tr>
              <a:tr h="262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62 211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</a:rPr>
                        <a:t>17 092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27,5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10631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197487" y="319477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ЗАДОЛЖЕННИКИ ПО ИМУЩЕСТВЕННЫМ НАЛОГАМ С ФИЗИЧЕСКИХ ЛИЦ</a:t>
            </a:r>
          </a:p>
        </p:txBody>
      </p:sp>
    </p:spTree>
    <p:extLst>
      <p:ext uri="{BB962C8B-B14F-4D97-AF65-F5344CB8AC3E}">
        <p14:creationId xmlns:p14="http://schemas.microsoft.com/office/powerpoint/2010/main" val="129377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516464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ЗАДОЛЖЕННИКИ С СОВОКУПНОЙ СУММОЙ ДОЛГА ДО 10 РУБЛЕЙ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176C543-4567-4353-A8C2-BC8EAEEFD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553650"/>
              </p:ext>
            </p:extLst>
          </p:nvPr>
        </p:nvGraphicFramePr>
        <p:xfrm>
          <a:off x="1123405" y="1254123"/>
          <a:ext cx="10040984" cy="46938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10246">
                  <a:extLst>
                    <a:ext uri="{9D8B030D-6E8A-4147-A177-3AD203B41FA5}">
                      <a16:colId xmlns:a16="http://schemas.microsoft.com/office/drawing/2014/main" val="1007753729"/>
                    </a:ext>
                  </a:extLst>
                </a:gridCol>
                <a:gridCol w="2510246">
                  <a:extLst>
                    <a:ext uri="{9D8B030D-6E8A-4147-A177-3AD203B41FA5}">
                      <a16:colId xmlns:a16="http://schemas.microsoft.com/office/drawing/2014/main" val="349505960"/>
                    </a:ext>
                  </a:extLst>
                </a:gridCol>
                <a:gridCol w="2510246">
                  <a:extLst>
                    <a:ext uri="{9D8B030D-6E8A-4147-A177-3AD203B41FA5}">
                      <a16:colId xmlns:a16="http://schemas.microsoft.com/office/drawing/2014/main" val="1490166726"/>
                    </a:ext>
                  </a:extLst>
                </a:gridCol>
                <a:gridCol w="2510246">
                  <a:extLst>
                    <a:ext uri="{9D8B030D-6E8A-4147-A177-3AD203B41FA5}">
                      <a16:colId xmlns:a16="http://schemas.microsoft.com/office/drawing/2014/main" val="3636998573"/>
                    </a:ext>
                  </a:extLst>
                </a:gridCol>
              </a:tblGrid>
              <a:tr h="16537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количество должников с суммой долга до 10 рублей,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Общая сумма долга по задолженникам до 10 рублей     (налог + пени), 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Доля должников    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  до 10 рублей в общем количестве должников,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3937613680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Ковалевское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0,3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3532638939"/>
                  </a:ext>
                </a:extLst>
              </a:tr>
              <a:tr h="29314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Бесскорбненское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55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153,5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3144396477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Советское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340,7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2422331358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74,5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1764775205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Новокубанское ГП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1 029,4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1738539249"/>
                  </a:ext>
                </a:extLst>
              </a:tr>
              <a:tr h="325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Верхнекубанское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153,3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779053295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68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191,9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5,6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746859677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Новосельское СП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134,1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1260437926"/>
                  </a:ext>
                </a:extLst>
              </a:tr>
              <a:tr h="32652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Прочноокопское СП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223,7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/>
                </a:tc>
                <a:extLst>
                  <a:ext uri="{0D108BD9-81ED-4DB2-BD59-A6C34878D82A}">
                    <a16:rowId xmlns:a16="http://schemas.microsoft.com/office/drawing/2014/main" val="3864864303"/>
                  </a:ext>
                </a:extLst>
              </a:tr>
              <a:tr h="299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854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2 310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8" marR="7078" marT="7078" marB="0" anchor="b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951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11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516464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ЗАДОЛЖЕННИКИ С СОВОКУПНОЙ СУММОЙ ДОЛГА ДО 100 РУБЛЕЙ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EE07845-95BB-4E28-9C8B-4F4489A1D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94760"/>
              </p:ext>
            </p:extLst>
          </p:nvPr>
        </p:nvGraphicFramePr>
        <p:xfrm>
          <a:off x="1071155" y="1225549"/>
          <a:ext cx="10136775" cy="48269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7355">
                  <a:extLst>
                    <a:ext uri="{9D8B030D-6E8A-4147-A177-3AD203B41FA5}">
                      <a16:colId xmlns:a16="http://schemas.microsoft.com/office/drawing/2014/main" val="822736445"/>
                    </a:ext>
                  </a:extLst>
                </a:gridCol>
                <a:gridCol w="2027355">
                  <a:extLst>
                    <a:ext uri="{9D8B030D-6E8A-4147-A177-3AD203B41FA5}">
                      <a16:colId xmlns:a16="http://schemas.microsoft.com/office/drawing/2014/main" val="1574615254"/>
                    </a:ext>
                  </a:extLst>
                </a:gridCol>
                <a:gridCol w="2027355">
                  <a:extLst>
                    <a:ext uri="{9D8B030D-6E8A-4147-A177-3AD203B41FA5}">
                      <a16:colId xmlns:a16="http://schemas.microsoft.com/office/drawing/2014/main" val="2270290283"/>
                    </a:ext>
                  </a:extLst>
                </a:gridCol>
                <a:gridCol w="2027355">
                  <a:extLst>
                    <a:ext uri="{9D8B030D-6E8A-4147-A177-3AD203B41FA5}">
                      <a16:colId xmlns:a16="http://schemas.microsoft.com/office/drawing/2014/main" val="2706843401"/>
                    </a:ext>
                  </a:extLst>
                </a:gridCol>
                <a:gridCol w="2027355">
                  <a:extLst>
                    <a:ext uri="{9D8B030D-6E8A-4147-A177-3AD203B41FA5}">
                      <a16:colId xmlns:a16="http://schemas.microsoft.com/office/drawing/2014/main" val="3932497314"/>
                    </a:ext>
                  </a:extLst>
                </a:gridCol>
              </a:tblGrid>
              <a:tr h="19449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Количество должников с суммой долга до 100 рублей,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Общая сумма долга по задолженникам до 100 рублей     (налог + пени),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Доля должников      до 100 рублей в общем количестве должников,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Доля общего числа должников в общем количестве налогоплательщиков в случае погашения долга до 100 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6375475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Ковалевское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153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7 381,0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1976071911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94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2 897,9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27,5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2062982738"/>
                  </a:ext>
                </a:extLst>
              </a:tr>
              <a:tr h="32699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Бесскорбненское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6 111,6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25,8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3089942226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Советское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499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14 517,5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17,4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3463863736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7 229,5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505195584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Новокубанское ГП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1 225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34 948,2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4084767760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Новосельское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191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4 741,6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22,8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3929372717"/>
                  </a:ext>
                </a:extLst>
              </a:tr>
              <a:tr h="32699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Верхнекубанское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273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8 063,6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23,3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825215192"/>
                  </a:ext>
                </a:extLst>
              </a:tr>
              <a:tr h="32699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Прочноокопское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5 899,9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20,9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/>
                </a:tc>
                <a:extLst>
                  <a:ext uri="{0D108BD9-81ED-4DB2-BD59-A6C34878D82A}">
                    <a16:rowId xmlns:a16="http://schemas.microsoft.com/office/drawing/2014/main" val="3654353038"/>
                  </a:ext>
                </a:extLst>
              </a:tr>
              <a:tr h="2715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954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30 908,0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18,0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22,5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2" marR="5922" marT="5922" marB="0" anchor="b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2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6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516464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600" b="1" dirty="0">
                <a:latin typeface="+mn-lt"/>
              </a:rPr>
              <a:t>ЗАДОЛЖЕННИКИ – СОТРУДНИКИ БЮДЖЕТНОГО СЕКТОРА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9F4A2C9-FE7D-48E8-9C93-5B77F5173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604306"/>
              </p:ext>
            </p:extLst>
          </p:nvPr>
        </p:nvGraphicFramePr>
        <p:xfrm>
          <a:off x="757240" y="2041345"/>
          <a:ext cx="5150757" cy="43593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66228">
                  <a:extLst>
                    <a:ext uri="{9D8B030D-6E8A-4147-A177-3AD203B41FA5}">
                      <a16:colId xmlns:a16="http://schemas.microsoft.com/office/drawing/2014/main" val="926630854"/>
                    </a:ext>
                  </a:extLst>
                </a:gridCol>
                <a:gridCol w="1222000">
                  <a:extLst>
                    <a:ext uri="{9D8B030D-6E8A-4147-A177-3AD203B41FA5}">
                      <a16:colId xmlns:a16="http://schemas.microsoft.com/office/drawing/2014/main" val="349664217"/>
                    </a:ext>
                  </a:extLst>
                </a:gridCol>
                <a:gridCol w="1362529">
                  <a:extLst>
                    <a:ext uri="{9D8B030D-6E8A-4147-A177-3AD203B41FA5}">
                      <a16:colId xmlns:a16="http://schemas.microsoft.com/office/drawing/2014/main" val="2557078929"/>
                    </a:ext>
                  </a:extLst>
                </a:gridCol>
              </a:tblGrid>
              <a:tr h="22249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Количество должников сотрудников бюджетных учреждений на 01.01.2024,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Сумма задолженности сотрудников бюджетных учреждений 01.01.2024, 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5730945"/>
                  </a:ext>
                </a:extLst>
              </a:tr>
              <a:tr h="52853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Управления и отделы администрации района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71,9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7607523"/>
                  </a:ext>
                </a:extLst>
              </a:tr>
              <a:tr h="26933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Администрации поселений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201,1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918533"/>
                  </a:ext>
                </a:extLst>
              </a:tr>
              <a:tr h="52853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Муниципальные учреждения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61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691,2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106784"/>
                  </a:ext>
                </a:extLst>
              </a:tr>
              <a:tr h="26933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Школы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196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1 171,0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4429012"/>
                  </a:ext>
                </a:extLst>
              </a:tr>
              <a:tr h="26933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Дошкольные учреждения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199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1 178,8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249188"/>
                  </a:ext>
                </a:extLst>
              </a:tr>
              <a:tr h="26933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528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3 314,0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041539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88C31B-7D49-4FE2-BCB2-286D89227A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7022" r="38662"/>
          <a:stretch/>
        </p:blipFill>
        <p:spPr>
          <a:xfrm>
            <a:off x="1133247" y="748920"/>
            <a:ext cx="383217" cy="117796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EE257C4-91DB-4315-954D-974C148337E3}"/>
              </a:ext>
            </a:extLst>
          </p:cNvPr>
          <p:cNvSpPr txBox="1">
            <a:spLocks/>
          </p:cNvSpPr>
          <p:nvPr/>
        </p:nvSpPr>
        <p:spPr>
          <a:xfrm>
            <a:off x="1668864" y="1032963"/>
            <a:ext cx="4427135" cy="779463"/>
          </a:xfrm>
          <a:prstGeom prst="rect">
            <a:avLst/>
          </a:prstGeom>
          <a:solidFill>
            <a:srgbClr val="FF7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</a:rPr>
              <a:t>3,1 %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+mn-lt"/>
              </a:rPr>
              <a:t>от общего количества должников по району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5E7D62E-0970-4BC7-843B-C98FB912221A}"/>
              </a:ext>
            </a:extLst>
          </p:cNvPr>
          <p:cNvSpPr txBox="1">
            <a:spLocks/>
          </p:cNvSpPr>
          <p:nvPr/>
        </p:nvSpPr>
        <p:spPr>
          <a:xfrm>
            <a:off x="6854232" y="1044868"/>
            <a:ext cx="4427135" cy="779463"/>
          </a:xfrm>
          <a:prstGeom prst="rect">
            <a:avLst/>
          </a:prstGeom>
          <a:solidFill>
            <a:srgbClr val="FF79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</a:rPr>
              <a:t>5,8 %</a:t>
            </a:r>
            <a:r>
              <a:rPr lang="ru-RU" sz="1600" b="1" dirty="0">
                <a:solidFill>
                  <a:schemeClr val="bg1"/>
                </a:solidFill>
                <a:latin typeface="+mn-lt"/>
              </a:rPr>
              <a:t>  от общей суммы долга по району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495A033-F95D-4B60-A876-7DB9F7D02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528638"/>
              </p:ext>
            </p:extLst>
          </p:nvPr>
        </p:nvGraphicFramePr>
        <p:xfrm>
          <a:off x="6284004" y="2052638"/>
          <a:ext cx="4997364" cy="40336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4757">
                  <a:extLst>
                    <a:ext uri="{9D8B030D-6E8A-4147-A177-3AD203B41FA5}">
                      <a16:colId xmlns:a16="http://schemas.microsoft.com/office/drawing/2014/main" val="4268270273"/>
                    </a:ext>
                  </a:extLst>
                </a:gridCol>
                <a:gridCol w="1346423">
                  <a:extLst>
                    <a:ext uri="{9D8B030D-6E8A-4147-A177-3AD203B41FA5}">
                      <a16:colId xmlns:a16="http://schemas.microsoft.com/office/drawing/2014/main" val="197218514"/>
                    </a:ext>
                  </a:extLst>
                </a:gridCol>
                <a:gridCol w="1436184">
                  <a:extLst>
                    <a:ext uri="{9D8B030D-6E8A-4147-A177-3AD203B41FA5}">
                      <a16:colId xmlns:a16="http://schemas.microsoft.com/office/drawing/2014/main" val="2045495407"/>
                    </a:ext>
                  </a:extLst>
                </a:gridCol>
              </a:tblGrid>
              <a:tr h="10903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поселения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Количество должников сотрудников</a:t>
                      </a:r>
                    </a:p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01.01.2024, человек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Сумма задолженности сотрудников 01.01.2024, рублей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44356515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Новокубанское ГП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49 701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1209148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Бесскорбненское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17 741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5969891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Верхнекубанское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13 257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459037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Ковалевское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84 527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1864544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Ляпинское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13 888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6926163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Новосельское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3 142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730531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Прикубанское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5 623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164363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Прочноокопское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4 428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4437367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>
                          <a:effectLst/>
                        </a:rPr>
                        <a:t>Советское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51 477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4438356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56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243 785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868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71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298750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dirty="0">
                <a:latin typeface="+mn-lt"/>
              </a:rPr>
              <a:t>ЗАДОЛЖЕННИКИ С СОВОКУПНОЙ СУММОЙ ДОЛГА СВЫШЕ 100 000 РУБЛЕЙ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177FDD7-F752-4A26-8AFD-E5228C380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50677"/>
              </p:ext>
            </p:extLst>
          </p:nvPr>
        </p:nvGraphicFramePr>
        <p:xfrm>
          <a:off x="1439502" y="1371597"/>
          <a:ext cx="9297908" cy="49567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5310">
                  <a:extLst>
                    <a:ext uri="{9D8B030D-6E8A-4147-A177-3AD203B41FA5}">
                      <a16:colId xmlns:a16="http://schemas.microsoft.com/office/drawing/2014/main" val="550180707"/>
                    </a:ext>
                  </a:extLst>
                </a:gridCol>
                <a:gridCol w="2974109">
                  <a:extLst>
                    <a:ext uri="{9D8B030D-6E8A-4147-A177-3AD203B41FA5}">
                      <a16:colId xmlns:a16="http://schemas.microsoft.com/office/drawing/2014/main" val="32399369"/>
                    </a:ext>
                  </a:extLst>
                </a:gridCol>
                <a:gridCol w="2738489">
                  <a:extLst>
                    <a:ext uri="{9D8B030D-6E8A-4147-A177-3AD203B41FA5}">
                      <a16:colId xmlns:a16="http://schemas.microsoft.com/office/drawing/2014/main" val="2901969164"/>
                    </a:ext>
                  </a:extLst>
                </a:gridCol>
              </a:tblGrid>
              <a:tr h="181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Количество должников с суммой долга свыше 100 тысяч рублей, человек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Общая сумма долга по задолженникам свыше 100 тысяч рублей    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(налог + пени),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тысяч рублей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9541768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Новокубанское ГП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4 651,2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871313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Бесскорбненское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113,1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9584305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Верхнекубанское СП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276,9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8281570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Ковалевское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1 059,1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4809393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Ляпинское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431,4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0739229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Новосельское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311,0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4998783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Прикубанское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614,3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2513441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Прочноокопское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1233825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Советское СП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2 407,5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6978913"/>
                  </a:ext>
                </a:extLst>
              </a:tr>
              <a:tr h="314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Общий итог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53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9 864,5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533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489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8814AEF-579F-4BC3-B402-7D47E82A443A}"/>
              </a:ext>
            </a:extLst>
          </p:cNvPr>
          <p:cNvSpPr txBox="1">
            <a:spLocks/>
          </p:cNvSpPr>
          <p:nvPr/>
        </p:nvSpPr>
        <p:spPr>
          <a:xfrm>
            <a:off x="1298750" y="266064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+mn-lt"/>
              </a:rPr>
              <a:t>РАБОТА МВК ПО ВОВЛЕЧЕНИЮ ЗАДОЛЖЕННОСТИ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F4BB822-4F21-4B53-A4BC-7FBC04D6E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45817"/>
              </p:ext>
            </p:extLst>
          </p:nvPr>
        </p:nvGraphicFramePr>
        <p:xfrm>
          <a:off x="944879" y="1952897"/>
          <a:ext cx="10302241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38218">
                  <a:extLst>
                    <a:ext uri="{9D8B030D-6E8A-4147-A177-3AD203B41FA5}">
                      <a16:colId xmlns:a16="http://schemas.microsoft.com/office/drawing/2014/main" val="528014915"/>
                    </a:ext>
                  </a:extLst>
                </a:gridCol>
                <a:gridCol w="1451020">
                  <a:extLst>
                    <a:ext uri="{9D8B030D-6E8A-4147-A177-3AD203B41FA5}">
                      <a16:colId xmlns:a16="http://schemas.microsoft.com/office/drawing/2014/main" val="662200235"/>
                    </a:ext>
                  </a:extLst>
                </a:gridCol>
                <a:gridCol w="1582930">
                  <a:extLst>
                    <a:ext uri="{9D8B030D-6E8A-4147-A177-3AD203B41FA5}">
                      <a16:colId xmlns:a16="http://schemas.microsoft.com/office/drawing/2014/main" val="424561000"/>
                    </a:ext>
                  </a:extLst>
                </a:gridCol>
                <a:gridCol w="1503784">
                  <a:extLst>
                    <a:ext uri="{9D8B030D-6E8A-4147-A177-3AD203B41FA5}">
                      <a16:colId xmlns:a16="http://schemas.microsoft.com/office/drawing/2014/main" val="1079577188"/>
                    </a:ext>
                  </a:extLst>
                </a:gridCol>
                <a:gridCol w="1721438">
                  <a:extLst>
                    <a:ext uri="{9D8B030D-6E8A-4147-A177-3AD203B41FA5}">
                      <a16:colId xmlns:a16="http://schemas.microsoft.com/office/drawing/2014/main" val="4009878064"/>
                    </a:ext>
                  </a:extLst>
                </a:gridCol>
                <a:gridCol w="1404851">
                  <a:extLst>
                    <a:ext uri="{9D8B030D-6E8A-4147-A177-3AD203B41FA5}">
                      <a16:colId xmlns:a16="http://schemas.microsoft.com/office/drawing/2014/main" val="3735507697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Наименование поселения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 количество  заседаний МВК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</a:rPr>
                        <a:t> количество должников, заслушанных на МВК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>
                          <a:effectLst/>
                        </a:rPr>
                        <a:t>сумма рассмотренной задолженности, тыс.рублей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>
                          <a:effectLst/>
                        </a:rPr>
                        <a:t>Сумма погашеной задолженности, тыс.рублей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>
                          <a:effectLst/>
                        </a:rPr>
                        <a:t>% вовлечения задолженности в бюджет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7207185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Новокубанское г/п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59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180,3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180,3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100,0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387907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Бесскорбненское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61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316,9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48,4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15,3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825325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Верхнекубанское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8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80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204,9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84,3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41,1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7068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Ковалевское 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38856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Ляпинское</a:t>
                      </a:r>
                      <a:endParaRPr lang="ru-RU" sz="16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33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Новосельское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115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570,6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432,9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75,9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32721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Прикубанское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50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72,6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27,8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38,3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048117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Прочноокопское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110,2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30,0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>
                          <a:effectLst/>
                        </a:rPr>
                        <a:t>27,2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305875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Советское 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220157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итого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377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1 455,5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803,7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7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u="none" strike="noStrike" dirty="0">
                          <a:effectLst/>
                        </a:rPr>
                        <a:t>55,2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7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872509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5EB5FAB-B631-433D-97AA-51574E61A94A}"/>
              </a:ext>
            </a:extLst>
          </p:cNvPr>
          <p:cNvSpPr txBox="1">
            <a:spLocks/>
          </p:cNvSpPr>
          <p:nvPr/>
        </p:nvSpPr>
        <p:spPr>
          <a:xfrm>
            <a:off x="944879" y="1032963"/>
            <a:ext cx="10675536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FF0000"/>
                </a:solidFill>
                <a:latin typeface="+mn-lt"/>
              </a:rPr>
              <a:t>Рассмотрено 2,5% от задолженности, числящейся на 1 января 2024 года</a:t>
            </a:r>
          </a:p>
        </p:txBody>
      </p:sp>
    </p:spTree>
    <p:extLst>
      <p:ext uri="{BB962C8B-B14F-4D97-AF65-F5344CB8AC3E}">
        <p14:creationId xmlns:p14="http://schemas.microsoft.com/office/powerpoint/2010/main" val="304179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1170</Words>
  <Application>Microsoft Office PowerPoint</Application>
  <PresentationFormat>Широкоэкранный</PresentationFormat>
  <Paragraphs>493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Задолженность по имущественным налогам с физических лиц и арендным платежам в 2024 году</vt:lpstr>
      <vt:lpstr>ЗАДОЛЖЕННОСТЬ ПО ИМУЩЕСТВЕННЫМ НАЛОГАМ С ФИЗИЧЕСКИХ ЛИЦ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Артемьева Светлана</cp:lastModifiedBy>
  <cp:revision>35</cp:revision>
  <cp:lastPrinted>2024-02-29T11:54:31Z</cp:lastPrinted>
  <dcterms:created xsi:type="dcterms:W3CDTF">2023-07-27T11:30:01Z</dcterms:created>
  <dcterms:modified xsi:type="dcterms:W3CDTF">2025-05-20T12:55:40Z</dcterms:modified>
</cp:coreProperties>
</file>